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041"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6B559B65-7D7A-47CE-A749-E1358EE8E57A}" type="datetimeFigureOut">
              <a:rPr lang="ar-IQ" smtClean="0"/>
              <a:t>24/04/1439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EFF70EB-6997-4EE9-B538-C188CE39B6C2}" type="slidenum">
              <a:rPr lang="ar-IQ" smtClean="0"/>
              <a:t>‹#›</a:t>
            </a:fld>
            <a:endParaRPr lang="ar-IQ"/>
          </a:p>
        </p:txBody>
      </p:sp>
    </p:spTree>
    <p:extLst>
      <p:ext uri="{BB962C8B-B14F-4D97-AF65-F5344CB8AC3E}">
        <p14:creationId xmlns:p14="http://schemas.microsoft.com/office/powerpoint/2010/main" val="3838025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B559B65-7D7A-47CE-A749-E1358EE8E57A}" type="datetimeFigureOut">
              <a:rPr lang="ar-IQ" smtClean="0"/>
              <a:t>24/04/1439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EFF70EB-6997-4EE9-B538-C188CE39B6C2}" type="slidenum">
              <a:rPr lang="ar-IQ" smtClean="0"/>
              <a:t>‹#›</a:t>
            </a:fld>
            <a:endParaRPr lang="ar-IQ"/>
          </a:p>
        </p:txBody>
      </p:sp>
    </p:spTree>
    <p:extLst>
      <p:ext uri="{BB962C8B-B14F-4D97-AF65-F5344CB8AC3E}">
        <p14:creationId xmlns:p14="http://schemas.microsoft.com/office/powerpoint/2010/main" val="565390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B559B65-7D7A-47CE-A749-E1358EE8E57A}" type="datetimeFigureOut">
              <a:rPr lang="ar-IQ" smtClean="0"/>
              <a:t>24/04/1439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EFF70EB-6997-4EE9-B538-C188CE39B6C2}" type="slidenum">
              <a:rPr lang="ar-IQ" smtClean="0"/>
              <a:t>‹#›</a:t>
            </a:fld>
            <a:endParaRPr lang="ar-IQ"/>
          </a:p>
        </p:txBody>
      </p:sp>
    </p:spTree>
    <p:extLst>
      <p:ext uri="{BB962C8B-B14F-4D97-AF65-F5344CB8AC3E}">
        <p14:creationId xmlns:p14="http://schemas.microsoft.com/office/powerpoint/2010/main" val="86471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B559B65-7D7A-47CE-A749-E1358EE8E57A}" type="datetimeFigureOut">
              <a:rPr lang="ar-IQ" smtClean="0"/>
              <a:t>24/04/1439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EFF70EB-6997-4EE9-B538-C188CE39B6C2}" type="slidenum">
              <a:rPr lang="ar-IQ" smtClean="0"/>
              <a:t>‹#›</a:t>
            </a:fld>
            <a:endParaRPr lang="ar-IQ"/>
          </a:p>
        </p:txBody>
      </p:sp>
    </p:spTree>
    <p:extLst>
      <p:ext uri="{BB962C8B-B14F-4D97-AF65-F5344CB8AC3E}">
        <p14:creationId xmlns:p14="http://schemas.microsoft.com/office/powerpoint/2010/main" val="2506955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B559B65-7D7A-47CE-A749-E1358EE8E57A}" type="datetimeFigureOut">
              <a:rPr lang="ar-IQ" smtClean="0"/>
              <a:t>24/04/1439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EFF70EB-6997-4EE9-B538-C188CE39B6C2}" type="slidenum">
              <a:rPr lang="ar-IQ" smtClean="0"/>
              <a:t>‹#›</a:t>
            </a:fld>
            <a:endParaRPr lang="ar-IQ"/>
          </a:p>
        </p:txBody>
      </p:sp>
    </p:spTree>
    <p:extLst>
      <p:ext uri="{BB962C8B-B14F-4D97-AF65-F5344CB8AC3E}">
        <p14:creationId xmlns:p14="http://schemas.microsoft.com/office/powerpoint/2010/main" val="3534616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6B559B65-7D7A-47CE-A749-E1358EE8E57A}" type="datetimeFigureOut">
              <a:rPr lang="ar-IQ" smtClean="0"/>
              <a:t>24/04/1439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EFF70EB-6997-4EE9-B538-C188CE39B6C2}" type="slidenum">
              <a:rPr lang="ar-IQ" smtClean="0"/>
              <a:t>‹#›</a:t>
            </a:fld>
            <a:endParaRPr lang="ar-IQ"/>
          </a:p>
        </p:txBody>
      </p:sp>
    </p:spTree>
    <p:extLst>
      <p:ext uri="{BB962C8B-B14F-4D97-AF65-F5344CB8AC3E}">
        <p14:creationId xmlns:p14="http://schemas.microsoft.com/office/powerpoint/2010/main" val="1371226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6B559B65-7D7A-47CE-A749-E1358EE8E57A}" type="datetimeFigureOut">
              <a:rPr lang="ar-IQ" smtClean="0"/>
              <a:t>24/04/1439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AEFF70EB-6997-4EE9-B538-C188CE39B6C2}" type="slidenum">
              <a:rPr lang="ar-IQ" smtClean="0"/>
              <a:t>‹#›</a:t>
            </a:fld>
            <a:endParaRPr lang="ar-IQ"/>
          </a:p>
        </p:txBody>
      </p:sp>
    </p:spTree>
    <p:extLst>
      <p:ext uri="{BB962C8B-B14F-4D97-AF65-F5344CB8AC3E}">
        <p14:creationId xmlns:p14="http://schemas.microsoft.com/office/powerpoint/2010/main" val="1863173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6B559B65-7D7A-47CE-A749-E1358EE8E57A}" type="datetimeFigureOut">
              <a:rPr lang="ar-IQ" smtClean="0"/>
              <a:t>24/04/1439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AEFF70EB-6997-4EE9-B538-C188CE39B6C2}" type="slidenum">
              <a:rPr lang="ar-IQ" smtClean="0"/>
              <a:t>‹#›</a:t>
            </a:fld>
            <a:endParaRPr lang="ar-IQ"/>
          </a:p>
        </p:txBody>
      </p:sp>
    </p:spTree>
    <p:extLst>
      <p:ext uri="{BB962C8B-B14F-4D97-AF65-F5344CB8AC3E}">
        <p14:creationId xmlns:p14="http://schemas.microsoft.com/office/powerpoint/2010/main" val="835625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B559B65-7D7A-47CE-A749-E1358EE8E57A}" type="datetimeFigureOut">
              <a:rPr lang="ar-IQ" smtClean="0"/>
              <a:t>24/04/1439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AEFF70EB-6997-4EE9-B538-C188CE39B6C2}" type="slidenum">
              <a:rPr lang="ar-IQ" smtClean="0"/>
              <a:t>‹#›</a:t>
            </a:fld>
            <a:endParaRPr lang="ar-IQ"/>
          </a:p>
        </p:txBody>
      </p:sp>
    </p:spTree>
    <p:extLst>
      <p:ext uri="{BB962C8B-B14F-4D97-AF65-F5344CB8AC3E}">
        <p14:creationId xmlns:p14="http://schemas.microsoft.com/office/powerpoint/2010/main" val="949760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B559B65-7D7A-47CE-A749-E1358EE8E57A}" type="datetimeFigureOut">
              <a:rPr lang="ar-IQ" smtClean="0"/>
              <a:t>24/04/1439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EFF70EB-6997-4EE9-B538-C188CE39B6C2}" type="slidenum">
              <a:rPr lang="ar-IQ" smtClean="0"/>
              <a:t>‹#›</a:t>
            </a:fld>
            <a:endParaRPr lang="ar-IQ"/>
          </a:p>
        </p:txBody>
      </p:sp>
    </p:spTree>
    <p:extLst>
      <p:ext uri="{BB962C8B-B14F-4D97-AF65-F5344CB8AC3E}">
        <p14:creationId xmlns:p14="http://schemas.microsoft.com/office/powerpoint/2010/main" val="2073898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B559B65-7D7A-47CE-A749-E1358EE8E57A}" type="datetimeFigureOut">
              <a:rPr lang="ar-IQ" smtClean="0"/>
              <a:t>24/04/1439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EFF70EB-6997-4EE9-B538-C188CE39B6C2}" type="slidenum">
              <a:rPr lang="ar-IQ" smtClean="0"/>
              <a:t>‹#›</a:t>
            </a:fld>
            <a:endParaRPr lang="ar-IQ"/>
          </a:p>
        </p:txBody>
      </p:sp>
    </p:spTree>
    <p:extLst>
      <p:ext uri="{BB962C8B-B14F-4D97-AF65-F5344CB8AC3E}">
        <p14:creationId xmlns:p14="http://schemas.microsoft.com/office/powerpoint/2010/main" val="3037714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B559B65-7D7A-47CE-A749-E1358EE8E57A}" type="datetimeFigureOut">
              <a:rPr lang="ar-IQ" smtClean="0"/>
              <a:t>24/04/1439</a:t>
            </a:fld>
            <a:endParaRPr lang="ar-IQ"/>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EFF70EB-6997-4EE9-B538-C188CE39B6C2}" type="slidenum">
              <a:rPr lang="ar-IQ" smtClean="0"/>
              <a:t>‹#›</a:t>
            </a:fld>
            <a:endParaRPr lang="ar-IQ"/>
          </a:p>
        </p:txBody>
      </p:sp>
    </p:spTree>
    <p:extLst>
      <p:ext uri="{BB962C8B-B14F-4D97-AF65-F5344CB8AC3E}">
        <p14:creationId xmlns:p14="http://schemas.microsoft.com/office/powerpoint/2010/main" val="1723158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0481" y="1162373"/>
            <a:ext cx="11329261" cy="3812582"/>
          </a:xfrm>
        </p:spPr>
        <p:txBody>
          <a:bodyPr>
            <a:normAutofit/>
          </a:bodyPr>
          <a:lstStyle/>
          <a:p>
            <a:pPr algn="r"/>
            <a:r>
              <a:rPr lang="ar-IQ" dirty="0" smtClean="0"/>
              <a:t>المحاضرة التاسعة والعشرون: العصور الجيولوجية التي عاشها الإنسان: </a:t>
            </a:r>
            <a:br>
              <a:rPr lang="ar-IQ" dirty="0" smtClean="0"/>
            </a:br>
            <a:r>
              <a:rPr lang="ar-IQ" dirty="0" smtClean="0"/>
              <a:t>المادة: الانثروبولوجيا الطبيعية</a:t>
            </a:r>
            <a:br>
              <a:rPr lang="ar-IQ" dirty="0" smtClean="0"/>
            </a:br>
            <a:r>
              <a:rPr lang="ar-IQ" dirty="0" smtClean="0"/>
              <a:t>أستاذ المادة: د. رباح احمد مهدي </a:t>
            </a:r>
            <a:endParaRPr lang="ar-IQ" dirty="0"/>
          </a:p>
        </p:txBody>
      </p:sp>
    </p:spTree>
    <p:extLst>
      <p:ext uri="{BB962C8B-B14F-4D97-AF65-F5344CB8AC3E}">
        <p14:creationId xmlns:p14="http://schemas.microsoft.com/office/powerpoint/2010/main" val="3816158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5" y="263470"/>
            <a:ext cx="11716719" cy="6354305"/>
          </a:xfrm>
        </p:spPr>
        <p:txBody>
          <a:bodyPr/>
          <a:lstStyle/>
          <a:p>
            <a:r>
              <a:rPr lang="ar-IQ" dirty="0" smtClean="0"/>
              <a:t>ج.العصر الحديث الأوسط (الميوسين) (</a:t>
            </a:r>
            <a:r>
              <a:rPr lang="en-US" dirty="0" smtClean="0"/>
              <a:t>Miocene): </a:t>
            </a:r>
            <a:r>
              <a:rPr lang="ar-IQ" dirty="0" smtClean="0"/>
              <a:t>حدثت خلاله حركات أرضية قوية كانت هي المسئولة عن ظهور معظم السلاسل الجبلية العظمى الحالية (الألب، الهملايا، روكي، والأطلسي...).</a:t>
            </a:r>
          </a:p>
          <a:p>
            <a:r>
              <a:rPr lang="ar-IQ" dirty="0" smtClean="0"/>
              <a:t>وقد تداخلت هذه العصور الثلاثة السابقة في قسم واحد؛ سمي الزمن الثلاثي (</a:t>
            </a:r>
            <a:r>
              <a:rPr lang="en-US" dirty="0" smtClean="0"/>
              <a:t>Tertiary Era): </a:t>
            </a:r>
            <a:r>
              <a:rPr lang="ar-IQ" dirty="0" smtClean="0"/>
              <a:t>وقد استغرق نحو 57 مليون عاماً خلال الفترة من 75 -18 مليون سنة مضت. ومن أهم المظاهر الحيوية خلاله، انقراض الزواحف الماردة من الديناصورات والتنين الطائر، وانتشرت الثدييات وتطورت حيث ظهرت الماشية والأفيال والكلاب والخيول والخفافيش والقردة والليمور الخ، وتطورت الحيوانات البحرية مثل الأسماك والحيتان والقواقع والمحارات إلى صورتها الحالية، كما ازدهرت الغابات والأشجار والمراعي.</a:t>
            </a:r>
          </a:p>
          <a:p>
            <a:r>
              <a:rPr lang="ar-IQ" dirty="0" smtClean="0"/>
              <a:t>د. العصر الحديث المتأخر (البليوسين) (</a:t>
            </a:r>
            <a:r>
              <a:rPr lang="en-US" dirty="0" smtClean="0"/>
              <a:t>Pliocene Period): </a:t>
            </a:r>
            <a:r>
              <a:rPr lang="ar-IQ" dirty="0" smtClean="0"/>
              <a:t>ويطلق عليه أيضاً العصر الرباعي (</a:t>
            </a:r>
            <a:r>
              <a:rPr lang="en-US" dirty="0" smtClean="0"/>
              <a:t>Quaternary Period) </a:t>
            </a:r>
            <a:r>
              <a:rPr lang="ar-IQ" dirty="0" smtClean="0"/>
              <a:t>ويشمل المليون سنة الأخيرة من حقب الحياة الحديثة ومن عمر الأرض لأن هذا الحقب ومظاهره البيولوجية ما زالت مستمرة حتى الآن، ومن أهم مظاهر هذا العصر، ظهور الفترات الجليدية وفي نهايته ظهور الإنسان وتطوره.</a:t>
            </a:r>
            <a:endParaRPr lang="ar-IQ" dirty="0"/>
          </a:p>
        </p:txBody>
      </p:sp>
    </p:spTree>
    <p:extLst>
      <p:ext uri="{BB962C8B-B14F-4D97-AF65-F5344CB8AC3E}">
        <p14:creationId xmlns:p14="http://schemas.microsoft.com/office/powerpoint/2010/main" val="2939581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32475" y="201478"/>
            <a:ext cx="11732217" cy="6416298"/>
          </a:xfrm>
        </p:spPr>
        <p:txBody>
          <a:bodyPr/>
          <a:lstStyle/>
          <a:p>
            <a:r>
              <a:rPr lang="ar-IQ" dirty="0" smtClean="0"/>
              <a:t>-	عصر البلايستوسين </a:t>
            </a:r>
            <a:r>
              <a:rPr lang="en-US" dirty="0" smtClean="0"/>
              <a:t>Pleistocene Period: </a:t>
            </a:r>
            <a:r>
              <a:rPr lang="ar-IQ" dirty="0" smtClean="0"/>
              <a:t>ويتميز هذا العصر بحدوث تغييرات كبيرة في المناخ حيث سادت ظروف العصور الجليدية في شمال أوربا وجبال الألب وفي شمال أمريكا حتى منطقة البحيرات العظمى وقد صاحب ذلك فترات مطيرة في شمال أفريقيا وشرقها.</a:t>
            </a:r>
          </a:p>
          <a:p>
            <a:r>
              <a:rPr lang="ar-IQ" dirty="0" smtClean="0"/>
              <a:t>	وتنقسم فترة العصور الجليدية إلى الأقسام أو العصور التالية (على أساس أقسامها في أوربا):</a:t>
            </a:r>
          </a:p>
          <a:p>
            <a:r>
              <a:rPr lang="ar-IQ" dirty="0" smtClean="0"/>
              <a:t>1-	عصر كرومري: (ما قبل الجليد).  مدته 400 ألف عام تقريباً، ظهر فيه أحد أسلاف الإنسان وهو قرد الجنوب </a:t>
            </a:r>
            <a:r>
              <a:rPr lang="en-US" dirty="0" smtClean="0"/>
              <a:t>Australopithecus </a:t>
            </a:r>
            <a:r>
              <a:rPr lang="ar-IQ" dirty="0" smtClean="0"/>
              <a:t>وتنسب أليه الثقافة البدائية التي تسمى ما قبل الابيفيلية.</a:t>
            </a:r>
          </a:p>
          <a:p>
            <a:r>
              <a:rPr lang="ar-IQ" dirty="0" smtClean="0"/>
              <a:t>2-	عصر جينز/1 (</a:t>
            </a:r>
            <a:r>
              <a:rPr lang="en-US" dirty="0" smtClean="0"/>
              <a:t>Gunz): </a:t>
            </a:r>
            <a:r>
              <a:rPr lang="ar-IQ" dirty="0" smtClean="0"/>
              <a:t>فترة المثلجة الأولى المبكرة، والذي   بدأ منذ حوالي 600 ألف سنة ويعتقد البعض أنه أستمر نحو 100 ألف سنة.</a:t>
            </a:r>
          </a:p>
          <a:p>
            <a:r>
              <a:rPr lang="ar-IQ" dirty="0" smtClean="0"/>
              <a:t>3-	عصر جينز/2: يشمل الفترة ما بين المثالج الأولى التي   حدث خلالها أول تراجع للجليد، وتمتاز هذه الفترة بظهور جنسان منقرضان من الإنسان الأول هما: الإنسان القرد منتصب القامة (</a:t>
            </a:r>
            <a:r>
              <a:rPr lang="en-US" dirty="0" smtClean="0"/>
              <a:t>Pithanthropus Erectus)، </a:t>
            </a:r>
            <a:r>
              <a:rPr lang="ar-IQ" dirty="0" smtClean="0"/>
              <a:t>والإنسان الصيني القديم (</a:t>
            </a:r>
            <a:r>
              <a:rPr lang="en-US" dirty="0" smtClean="0"/>
              <a:t>Sinanthropus Pickiness) </a:t>
            </a:r>
            <a:r>
              <a:rPr lang="ar-IQ" dirty="0" smtClean="0"/>
              <a:t>وتتميز هذه الفترة بظهور الثقافة الابيفيلية (</a:t>
            </a:r>
            <a:r>
              <a:rPr lang="en-US" dirty="0" smtClean="0"/>
              <a:t>Abbevillian culture) </a:t>
            </a:r>
            <a:r>
              <a:rPr lang="ar-IQ" dirty="0" smtClean="0"/>
              <a:t>التي كان لها امتداد في إفريقيا خاصة الشمالية. </a:t>
            </a:r>
          </a:p>
          <a:p>
            <a:endParaRPr lang="ar-IQ" dirty="0"/>
          </a:p>
        </p:txBody>
      </p:sp>
    </p:spTree>
    <p:extLst>
      <p:ext uri="{BB962C8B-B14F-4D97-AF65-F5344CB8AC3E}">
        <p14:creationId xmlns:p14="http://schemas.microsoft.com/office/powerpoint/2010/main" val="2618448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4983" y="185980"/>
            <a:ext cx="11794210" cy="6431796"/>
          </a:xfrm>
        </p:spPr>
        <p:txBody>
          <a:bodyPr/>
          <a:lstStyle/>
          <a:p>
            <a:r>
              <a:rPr lang="ar-IQ" dirty="0" smtClean="0"/>
              <a:t>-	عصر مندل/1 (</a:t>
            </a:r>
            <a:r>
              <a:rPr lang="en-US" dirty="0" smtClean="0"/>
              <a:t>Mendel): </a:t>
            </a:r>
            <a:r>
              <a:rPr lang="ar-IQ" dirty="0" smtClean="0"/>
              <a:t>عصر المثلجة القديمة وهو ثاني مثلجة في الأزمنة الجليدية، بدأ عام 500 ألف، وانتهى عام 400 ألف قبل الميلاد، ويتميز بظهور أحد الأجناس البشرية الهامة في تاريخ الإنسان وهو إنسان هايدلبرغ (</a:t>
            </a:r>
            <a:r>
              <a:rPr lang="en-US" dirty="0" smtClean="0"/>
              <a:t>Homo Heidelbergensis)، </a:t>
            </a:r>
            <a:r>
              <a:rPr lang="ar-IQ" dirty="0" smtClean="0"/>
              <a:t>وتمتاز هذه الفترة بظهور الثقافة الكلاكتونية (أدوات مصنوعة من حجر الصوان طويلة مدببة حادة). </a:t>
            </a:r>
          </a:p>
          <a:p>
            <a:r>
              <a:rPr lang="ar-IQ" dirty="0" smtClean="0"/>
              <a:t>5-	عصر مندل/2: فترة ما بين المثالج الكبرى والتي   حدث فيها ثاني تراجع للجليد، وهي تمتد بين 400 ألف إلى 300 ألف سنة قبل الميلاد، وتتميز بظهور أحد الأجناس البشرية المنقرضة وهو إنسان سوانسكومب (</a:t>
            </a:r>
            <a:r>
              <a:rPr lang="en-US" dirty="0" smtClean="0"/>
              <a:t>Swans combs) </a:t>
            </a:r>
            <a:r>
              <a:rPr lang="ar-IQ" dirty="0" smtClean="0"/>
              <a:t>وظهرت خلال هذه الفترة الثقافية الأشولية (فؤوس يدوية مدببة جيداً وحادة الجوانب، وقطع من الصوان ذات جانب واحد مسنن كالسكين).</a:t>
            </a:r>
          </a:p>
          <a:p>
            <a:r>
              <a:rPr lang="ar-IQ" dirty="0" smtClean="0"/>
              <a:t>6-	عصر رس/1: وهو عصر المثلجة قبل الأخيرة والتي بدأت منذ 250 ألف سنة تقريباً، وانتهت بعد عام 200 ألف سنة قبل الميلاد وتتميز بتقدم الثقافة الأشولية وظهور الثقافة الليفللوازية </a:t>
            </a:r>
            <a:r>
              <a:rPr lang="en-US" dirty="0" smtClean="0"/>
              <a:t>Levalloisian.</a:t>
            </a:r>
          </a:p>
          <a:p>
            <a:r>
              <a:rPr lang="en-US" dirty="0" smtClean="0"/>
              <a:t>7-	</a:t>
            </a:r>
            <a:r>
              <a:rPr lang="ar-IQ" dirty="0" smtClean="0"/>
              <a:t>عصر رس/2: وهو فترة ما بين المثالج الأخيرة وفية حدث ثالث وآخر تراجع للجليد، وانتهت هذه الفترة عام 150 ألف قبل الميلاد، وظهر خلالها إنسان فونتشيفاد </a:t>
            </a:r>
            <a:r>
              <a:rPr lang="en-US" dirty="0" smtClean="0"/>
              <a:t>Fontechevate </a:t>
            </a:r>
            <a:r>
              <a:rPr lang="ar-IQ" dirty="0" smtClean="0"/>
              <a:t>وظهرت أيضا الثقافة الموستيرية </a:t>
            </a:r>
            <a:r>
              <a:rPr lang="en-US" dirty="0" smtClean="0"/>
              <a:t>Mousterian </a:t>
            </a:r>
            <a:r>
              <a:rPr lang="ar-IQ" dirty="0" smtClean="0"/>
              <a:t>في مناطق عديدة خاصة في أوربا وإفريقيا.</a:t>
            </a:r>
          </a:p>
          <a:p>
            <a:endParaRPr lang="ar-IQ" dirty="0"/>
          </a:p>
        </p:txBody>
      </p:sp>
    </p:spTree>
    <p:extLst>
      <p:ext uri="{BB962C8B-B14F-4D97-AF65-F5344CB8AC3E}">
        <p14:creationId xmlns:p14="http://schemas.microsoft.com/office/powerpoint/2010/main" val="3827160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5464" y="232475"/>
            <a:ext cx="11530739" cy="6307810"/>
          </a:xfrm>
        </p:spPr>
        <p:txBody>
          <a:bodyPr>
            <a:normAutofit/>
          </a:bodyPr>
          <a:lstStyle/>
          <a:p>
            <a:r>
              <a:rPr lang="ar-IQ" dirty="0" smtClean="0"/>
              <a:t>-	عصر فرم: (المثلجة الأخيرة) بدأ قبيل عام 100 ألف وانتهى عام 15 ألف ق.م حيث ظهر خلاله أحد الأجناس البشرية الهامة في تاريخ الإنسان هو إنسان نياندرتال (</a:t>
            </a:r>
            <a:r>
              <a:rPr lang="en-US" dirty="0" smtClean="0"/>
              <a:t>Homo Neanderthal) </a:t>
            </a:r>
            <a:r>
              <a:rPr lang="ar-IQ" dirty="0" smtClean="0"/>
              <a:t>الذي يعتبر ألأقرب للعائلة الإنسانية وأكثرها شبها بالإنسان الحديث، وقد ازدهرت في هذا العصر الثقافات التالية: الأور جناسية (</a:t>
            </a:r>
            <a:r>
              <a:rPr lang="en-US" dirty="0" smtClean="0"/>
              <a:t>Arignacian) </a:t>
            </a:r>
            <a:r>
              <a:rPr lang="ar-IQ" dirty="0" smtClean="0"/>
              <a:t>والمجدلينية (</a:t>
            </a:r>
            <a:r>
              <a:rPr lang="en-US" dirty="0" smtClean="0"/>
              <a:t>Magdalenian) </a:t>
            </a:r>
            <a:r>
              <a:rPr lang="ar-IQ" dirty="0" smtClean="0"/>
              <a:t>والسوليترية (</a:t>
            </a:r>
            <a:r>
              <a:rPr lang="en-US" dirty="0" smtClean="0"/>
              <a:t>Solitarian) </a:t>
            </a:r>
            <a:r>
              <a:rPr lang="ar-IQ" dirty="0" smtClean="0"/>
              <a:t>هذا وقد ظهر الإنسان الحديث (</a:t>
            </a:r>
            <a:r>
              <a:rPr lang="en-US" dirty="0" smtClean="0"/>
              <a:t>Homo Sapiens) </a:t>
            </a:r>
            <a:r>
              <a:rPr lang="ar-IQ" dirty="0" smtClean="0"/>
              <a:t>في منتصف هذا العصر ولذلك يقال إنه قد عاصر إنسان نياندرتال وربما اختلط بيولوجيا به.</a:t>
            </a:r>
          </a:p>
          <a:p>
            <a:r>
              <a:rPr lang="ar-IQ" dirty="0" smtClean="0"/>
              <a:t>وقد تمثلت أيضاً عصور الجليد في إفريقيا في تزايد حجم القمم الثلجية التي تغطي جبالها الشاهقة، فقد ثبت من بحوث جريجوري عام 1893، أن الجليد الذي كان يغطي جبل كينيا (يقع جنوب خط الاستواء على درجة 3,05 وارتفاعه 5158 متراً) قد انحدر على سفوحه بنحو 900- ألف متر عن مستواه الحالي، ومعنى ذلك تزايد حجم القلنسوة الجليدية التي تغطي قمته، وبالمثل حدث في ثلاجات جبال رونزوري (تقع شمال خط الاستواء مباشرة بنحو 24 ثانية ومتوسط ارتفاعها 5120 متراً) فقد انحدرت مثلجاتها 1980 متراً عن مستواها الحالي، </a:t>
            </a:r>
            <a:endParaRPr lang="ar-IQ" dirty="0"/>
          </a:p>
        </p:txBody>
      </p:sp>
    </p:spTree>
    <p:extLst>
      <p:ext uri="{BB962C8B-B14F-4D97-AF65-F5344CB8AC3E}">
        <p14:creationId xmlns:p14="http://schemas.microsoft.com/office/powerpoint/2010/main" val="333852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26942" y="526942"/>
            <a:ext cx="11267268" cy="5650021"/>
          </a:xfrm>
        </p:spPr>
        <p:txBody>
          <a:bodyPr/>
          <a:lstStyle/>
          <a:p>
            <a:endParaRPr lang="ar-IQ" dirty="0" smtClean="0"/>
          </a:p>
          <a:p>
            <a:endParaRPr lang="ar-IQ" dirty="0"/>
          </a:p>
          <a:p>
            <a:r>
              <a:rPr lang="ar-IQ" sz="3200" b="1" dirty="0" smtClean="0"/>
              <a:t>أما جبل الجون (ويقع على 1,09 شمالاً وارتفاعه 4311 متراً) فقد وصل جليده إلى ارتفاع 3300 متراً، وكذلك تغطت بالجليد قمم جبال إبر دير (3914 متراً) وساتيماني (3900) في كينيا، وسيمن (46201 متراً) في هضبة إثيوبيا، وقمة كاكا فوق الهضبة الصومالية، وحدث هنا أيضاً مع باقي جبال القارة خاصة أعلاها كلمنجارو (6010م). هذا ويصاحب العصر الجليدي تناقص معدل غاز ثاني أكسيد الكربون في الجو إذ أتضح أن نسبة هذا الغاز كانت 200 جزء في المليون خلال العصر الجليدي الثالث والرابع (رس وفرم) على وجه الخصوص بينما كانت هذه النسبة خلال الفترة الدافئة والحارة التي كانت فيما بين هذين العصرين ثلاثمائة جزء في المليون.</a:t>
            </a:r>
          </a:p>
          <a:p>
            <a:endParaRPr lang="ar-IQ" dirty="0"/>
          </a:p>
        </p:txBody>
      </p:sp>
    </p:spTree>
    <p:extLst>
      <p:ext uri="{BB962C8B-B14F-4D97-AF65-F5344CB8AC3E}">
        <p14:creationId xmlns:p14="http://schemas.microsoft.com/office/powerpoint/2010/main" val="2375043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22702" y="418454"/>
            <a:ext cx="10940512" cy="5851499"/>
          </a:xfrm>
        </p:spPr>
        <p:txBody>
          <a:bodyPr>
            <a:normAutofit/>
          </a:bodyPr>
          <a:lstStyle/>
          <a:p>
            <a:r>
              <a:rPr lang="ar-IQ" dirty="0" smtClean="0"/>
              <a:t>هذه الذبذبة في معدلات ثان أكسيد الكربون في الجو تسببها عوامل طبيعية جيولوجية ونباتية، هذا والجدير بالذكر أن الإنسان الحالي يقوم بأعماله في تزايد هذه النسبة إلى معدلات عالية للغاية تكاد تصل إلى ستمائة جزء في المليون في بعض المناطق مما يؤدي إلى تزايد في درجة الحرارة وظهور الجفاف والتصحر.</a:t>
            </a:r>
          </a:p>
          <a:p>
            <a:r>
              <a:rPr lang="ar-IQ" dirty="0" smtClean="0"/>
              <a:t>والجدير بالذكر أن بداية ظهور العصور الجليدية تعد الحد الفاصل بين عصر البليوسين وعصر البلايستوسين وأن كان مؤتمر الجمعية الدولية للزمن الرابع (المنعقد عام 1995) قد أرجع بداية عصر البلايستوسين إلى 1,85 مليون سنة وهي فترة توافق أحداث ماتوياما المغناطيسية التي تعرضت لها الأرض بالانقلاب ما بين 0,69-2,43 مليون سنة وقد تمكن العلماء من هذه التقديرات بإتباع وسائل علمية دقيقة. هذا وقد شغل عصر ما قبل التاريخ الفترة الزمنية الأخيرة من الزمن الرابع، السابق مباشرة على العصر الحالي، وهذا العصر هو عصر البلايستوسين (</a:t>
            </a:r>
            <a:r>
              <a:rPr lang="en-US" dirty="0" smtClean="0"/>
              <a:t>pleistocecs) </a:t>
            </a:r>
            <a:r>
              <a:rPr lang="ar-IQ" dirty="0" smtClean="0"/>
              <a:t>وهو الذي بدء منذ أكثر من مليون سنة ق.م. </a:t>
            </a:r>
          </a:p>
          <a:p>
            <a:endParaRPr lang="ar-IQ" dirty="0"/>
          </a:p>
        </p:txBody>
      </p:sp>
    </p:spTree>
    <p:extLst>
      <p:ext uri="{BB962C8B-B14F-4D97-AF65-F5344CB8AC3E}">
        <p14:creationId xmlns:p14="http://schemas.microsoft.com/office/powerpoint/2010/main" val="30422479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5465" y="743919"/>
            <a:ext cx="11592732" cy="5433044"/>
          </a:xfrm>
        </p:spPr>
        <p:txBody>
          <a:bodyPr/>
          <a:lstStyle/>
          <a:p>
            <a:endParaRPr lang="ar-IQ" dirty="0" smtClean="0"/>
          </a:p>
          <a:p>
            <a:endParaRPr lang="ar-IQ" dirty="0"/>
          </a:p>
          <a:p>
            <a:r>
              <a:rPr lang="ar-IQ" dirty="0" smtClean="0"/>
              <a:t>هذا ويقال أيضاً في سبب ظهور العصور الجليدية، أن كثرة ثورات البراكين الضخمة القديمة في عصر البليوسين كانت تثير في الجو كميات من التراب تبقى لسنوات عديدة ربما كانت من العوامل المهمة في تغيير مناخ الأرض؛ وذلك بحجب كميات كبيرة من أشعة الشمس وتشتيتها في الفضاء الخارجي مما سبب ظهور العصور الجليدية في العروض العليا والعصور المطيرة في العروض الدنيا، وغيرها من الاضطرابات المناخية الكبيرة. . العصر الحديث (</a:t>
            </a:r>
            <a:r>
              <a:rPr lang="en-US" dirty="0" smtClean="0"/>
              <a:t>Recent age): </a:t>
            </a:r>
            <a:r>
              <a:rPr lang="ar-IQ" dirty="0" smtClean="0"/>
              <a:t>عصر الهولوسين </a:t>
            </a:r>
            <a:r>
              <a:rPr lang="en-US" dirty="0" smtClean="0"/>
              <a:t>Holocene Period: </a:t>
            </a:r>
            <a:r>
              <a:rPr lang="ar-IQ" dirty="0" smtClean="0"/>
              <a:t>وقد استغرق نحو 15 ألف سنة الأخيرة ومازال مستمراً حتى الآن، ويتميز بصفة عامة بانقراض جميع البشر (</a:t>
            </a:r>
            <a:r>
              <a:rPr lang="en-US" dirty="0" smtClean="0"/>
              <a:t>Homo Sapiens) </a:t>
            </a:r>
            <a:r>
              <a:rPr lang="ar-IQ" dirty="0" smtClean="0"/>
              <a:t>البدائيين وسيادة الإنسان الحديث البيولوجي بين السلالات المتباينة. </a:t>
            </a:r>
            <a:endParaRPr lang="ar-IQ" dirty="0"/>
          </a:p>
        </p:txBody>
      </p:sp>
    </p:spTree>
    <p:extLst>
      <p:ext uri="{BB962C8B-B14F-4D97-AF65-F5344CB8AC3E}">
        <p14:creationId xmlns:p14="http://schemas.microsoft.com/office/powerpoint/2010/main" val="20063603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87457" y="294468"/>
            <a:ext cx="11546237" cy="6230318"/>
          </a:xfrm>
        </p:spPr>
        <p:txBody>
          <a:bodyPr/>
          <a:lstStyle/>
          <a:p>
            <a:r>
              <a:rPr lang="ar-IQ" dirty="0" smtClean="0"/>
              <a:t>. وظهور السلالات المختلفة التي ما زالت تتتابع وتتنوع نتيجة تزايد الاختلاط بين الأوعية الجينية. لقد صادف الإنسان في تطوره منذ أقدم العصور نوعاً ما من المناخ والظروف الجغرافية المختلفة تماماً عما نعرفه ونعيشه ألان على سطح الكرة الأرضية. وذلك لأن أقدم حفريتنا منذ بدايات عائلة الهومينيديا قد عاشت في العصر الجليدي الذي شغل جزءاً من عصر البليوسين الأعلى وكل عصر البليوستوسين. وقد خلف لنا هذا العصر الجليدي، بما فيه من ذبذبات هائلة، آثاراً على سطح مناطق مختلفة من الكرة الأرضية جاءت كما لو كانت مقصودة لمساعدتنا في الحصول على تاريخ محفور للمليون سنة الماضية وبفضل هذه الآثار المورفولوجية تمكنا فعلاً من معرفة الشيء الكثير عن التطور الذي حدث لعائلة الهومينيديا وبدايات الإنسان بصورة خاصة والإنسان الحفري بصورة عامة. 	ولهذا يمكننا أن نبدأ دراسة الإنسان الحفري بنبذة صغيرة عن العصر الجليدي في البليوستوسين، لكي نتابع تطور حفريات الإنسان وما طرأ عليها من جمود أو تقدم على المقياس الزمني.	كذلك فإن الإنسان الحفري قد ترك لنا بعض مخلفات حضارية إلى جانب مخلفاته العظيمة. وبدراسة هذه المخلفات الحضارية بواسطة علماء الانثروبولوجيا وعلماء الآثار وعلماء ما قبل التاريخ نجد أنفسنا أيضاً أمام عامل هام في تحديد أعمار المخلفات الإنسانية. والحقيقة أن التفاعل بين مخلفات الجليد المورفولوجية والآثار الحضارية للإنسان البائد يتفاعلان معاً، ويستخدمها معاً المورفولوجي والاركيولوجي لتثبت تأريخ هذا العصر بشكل دقيق </a:t>
            </a:r>
            <a:endParaRPr lang="ar-IQ" dirty="0"/>
          </a:p>
        </p:txBody>
      </p:sp>
    </p:spTree>
    <p:extLst>
      <p:ext uri="{BB962C8B-B14F-4D97-AF65-F5344CB8AC3E}">
        <p14:creationId xmlns:p14="http://schemas.microsoft.com/office/powerpoint/2010/main" val="3017861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6" y="278969"/>
            <a:ext cx="11136824" cy="5897994"/>
          </a:xfrm>
        </p:spPr>
        <p:txBody>
          <a:bodyPr/>
          <a:lstStyle/>
          <a:p>
            <a:r>
              <a:rPr lang="ar-IQ" dirty="0" smtClean="0"/>
              <a:t> ـ بالإضافة إلى الوسائل الحديثة في التأريخ كاستخدام دراسة بقايا غازات وتكوينات الكربون والأرجون ـ بوتاسيوم في المخلفات لمعرفة التاريخ المقرب جداً لعمر المخلفات والحفريات فيما يعرف بالاسم المنهجي راديو كربون 14، أرجون ـ بوتاسيوم) ـ </a:t>
            </a:r>
            <a:r>
              <a:rPr lang="en-US" dirty="0" smtClean="0"/>
              <a:t>Radio carbon 14 or C 14، Potassium، argon.</a:t>
            </a:r>
          </a:p>
          <a:p>
            <a:r>
              <a:rPr lang="ar-IQ" dirty="0" smtClean="0"/>
              <a:t>اتفقت آراء المختصين على أن عصر البليوستوسين قد عمر حوالي مليون سنة. وكذلك تتفق الآراء على أن النصف الأول من هذا العصر ـ الذي يسمى فترة فيلا فرانش </a:t>
            </a:r>
            <a:r>
              <a:rPr lang="en-US" dirty="0" smtClean="0"/>
              <a:t>Villafranch (</a:t>
            </a:r>
            <a:r>
              <a:rPr lang="ar-IQ" dirty="0" smtClean="0"/>
              <a:t>ثلث مليون سنة) كانت تتميز بأمطار غزيرة على سطح الأرض يحل محله في فترات متقطعة انتشار للجليد، وحينما بدأت فترة فيلا فرانش في الانتهاء أخذت الكرة الأرضية في البرودة التدريجية وقد ساعد ذلك على زحف الجليد القطبي على القارات المجاورة في صورة غطاءات سميكة من الجليد. وترتب على ذلك أن الأقسام الشمالية من أوربا وآسيا وأمريكا الشمالية قد غطاها الجليد بصورة مشابهة للغطاء الجليدي السميك في جرينلاند الحالية.</a:t>
            </a:r>
          </a:p>
          <a:p>
            <a:endParaRPr lang="ar-IQ" dirty="0"/>
          </a:p>
        </p:txBody>
      </p:sp>
    </p:spTree>
    <p:extLst>
      <p:ext uri="{BB962C8B-B14F-4D97-AF65-F5344CB8AC3E}">
        <p14:creationId xmlns:p14="http://schemas.microsoft.com/office/powerpoint/2010/main" val="26731152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95946" y="325464"/>
            <a:ext cx="10857854" cy="5851499"/>
          </a:xfrm>
        </p:spPr>
        <p:txBody>
          <a:bodyPr>
            <a:normAutofit/>
          </a:bodyPr>
          <a:lstStyle/>
          <a:p>
            <a:endParaRPr lang="ar-IQ" dirty="0" smtClean="0"/>
          </a:p>
          <a:p>
            <a:r>
              <a:rPr lang="ar-IQ" dirty="0" smtClean="0"/>
              <a:t>وقد أثر الجليد الزاحف على الحياة النباتية والحيوانية، وكذلك على الأنهار والبحيرات وسواحل البحار. وقد اضطرت أنواع من النبات والحيوان إلى الهجرة بعيداً عن هذه الظروف المناخية القاسية وأن كان بعضها قد انقرض لعدم قدرته على التكيف. أما الأنهار والبحيرات فقد قلت كمية المياه فيهما نظراً لتجمد كميات هائلة من الرطوبة الجوية وانحباسها في الغطاءات الجليدية الواسعة. كذلك هبط مستوى ماء البحار والمحيطات لنفس الأسباب. فنظام الدورة (تبخير ـ أمطار ـ تصريف نهري إلى البحار ـ ثم تبخير) قد اختل. وأدى هذا إلى ظهور كثير من الأراضي التي يغطيها البحر حالياً في صورة أرض يابسة ـ خاصة تلك التي نسميها المعابر الأرضية (مثل المعابر بين شمال إفريقيا وجنوب أوربا وتحول البحر المتوسط إلى عدة بحيرات صغيرة). كذلك تقهقرت أمطار الإقليم المعتدل الحالي إلى مناطق أكثر امتداداً إلى الجنوب، وتحولت أجزاء كثيرة من العالم الجاف الحالي إلى مناطق أمطار مشابهة لأمطار العروض المعتدلة الحالية. وببطء شديد بدأت هذه الصورة تتغير بتقهقر الجليد إلى المناطق القطبية وعودة الدفء والأمطار إلى العروض المعتدلة، </a:t>
            </a:r>
            <a:endParaRPr lang="ar-IQ" dirty="0"/>
          </a:p>
        </p:txBody>
      </p:sp>
    </p:spTree>
    <p:extLst>
      <p:ext uri="{BB962C8B-B14F-4D97-AF65-F5344CB8AC3E}">
        <p14:creationId xmlns:p14="http://schemas.microsoft.com/office/powerpoint/2010/main" val="4219032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01478" y="247972"/>
            <a:ext cx="11763214" cy="6245817"/>
          </a:xfrm>
        </p:spPr>
        <p:txBody>
          <a:bodyPr/>
          <a:lstStyle/>
          <a:p>
            <a:r>
              <a:rPr lang="ar-IQ" dirty="0" smtClean="0"/>
              <a:t>يقدر عمر الأرض بالعصور الجيولوجية، والعصر الجيولوجي لأي طبقة من طبقات الأرض يقدر نسبياً بالنسبة للطبقات الأخرى وبأساليب التاريخ الجيولوجي التي تعتمد في المقام الأول على الحفريات، فعن طريقها يمكن معرفة العصر الذي تنتمي أليه الطبقة أو التكوينات التي عثر فيها عليها، وما ذلك إلا بسبب تخصص كل عصر جيولوجي بنمط أو عدة أنماط معينة من أشكال الحياة النباتية والحيوانية. هذا وقد قسم التاريخ الجيولوجي إلى عدة أحقاب أو أزمنة، وقسمت كل حقبة (</a:t>
            </a:r>
            <a:r>
              <a:rPr lang="en-US" dirty="0" smtClean="0"/>
              <a:t>Era) </a:t>
            </a:r>
            <a:r>
              <a:rPr lang="ar-IQ" dirty="0" smtClean="0"/>
              <a:t>إلى عدة عصور (</a:t>
            </a:r>
            <a:r>
              <a:rPr lang="en-US" dirty="0" smtClean="0"/>
              <a:t>Periods) </a:t>
            </a:r>
            <a:r>
              <a:rPr lang="ar-IQ" dirty="0" smtClean="0"/>
              <a:t>كما يلي:</a:t>
            </a:r>
          </a:p>
          <a:p>
            <a:r>
              <a:rPr lang="ar-IQ" dirty="0" smtClean="0"/>
              <a:t>1. 	الزمن الأركي </a:t>
            </a:r>
            <a:r>
              <a:rPr lang="en-US" dirty="0" smtClean="0"/>
              <a:t>Archean era) </a:t>
            </a:r>
            <a:r>
              <a:rPr lang="ar-IQ" dirty="0" smtClean="0"/>
              <a:t>(حقب قبل الكمبري </a:t>
            </a:r>
            <a:r>
              <a:rPr lang="en-US" dirty="0" smtClean="0"/>
              <a:t>Cambrian Per –era) </a:t>
            </a:r>
            <a:r>
              <a:rPr lang="ar-IQ" dirty="0" smtClean="0"/>
              <a:t>معروف طوله، ويبدأ منذ انفصال الأرض عن الشمس، وخلاله كانت القشرة الأرضية ساخنة بعد أن أخذت في التحول إلى حالة الصلابة، وليس بطبقات هذا الزمن الصخرية ما يدل على وجود حياة من أي نوع، وفي نهاية هذا الزمن ظهرت بداية المحيطات والبحار، ويمكن أن يقسم هذا الزمن إلى أربع عصور هي:</a:t>
            </a:r>
          </a:p>
          <a:p>
            <a:r>
              <a:rPr lang="ar-IQ" dirty="0" smtClean="0"/>
              <a:t>ما قبل الكمبري الأول ويقدر طوله من 600 إلى 1000 مليون سنة.</a:t>
            </a:r>
          </a:p>
          <a:p>
            <a:r>
              <a:rPr lang="ar-IQ" dirty="0" smtClean="0"/>
              <a:t>ما بعد الكمبري الثاني ويقدر طوله من 1000-2000 مليون سنة.</a:t>
            </a:r>
          </a:p>
          <a:p>
            <a:r>
              <a:rPr lang="ar-IQ" dirty="0" smtClean="0"/>
              <a:t>ما قبل الكمبري الثالث ويقدر طوله من 2000-3000 سنة.</a:t>
            </a:r>
          </a:p>
          <a:p>
            <a:r>
              <a:rPr lang="ar-IQ" dirty="0" smtClean="0"/>
              <a:t>ما قبل الكمبري الرابع ويقدر طوله بما يزيد عن 3000 مليون سنة.</a:t>
            </a:r>
          </a:p>
          <a:p>
            <a:endParaRPr lang="ar-IQ" dirty="0"/>
          </a:p>
        </p:txBody>
      </p:sp>
    </p:spTree>
    <p:extLst>
      <p:ext uri="{BB962C8B-B14F-4D97-AF65-F5344CB8AC3E}">
        <p14:creationId xmlns:p14="http://schemas.microsoft.com/office/powerpoint/2010/main" val="14984639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lnSpcReduction="10000"/>
          </a:bodyPr>
          <a:lstStyle/>
          <a:p>
            <a:endParaRPr lang="ar-IQ" dirty="0" smtClean="0"/>
          </a:p>
          <a:p>
            <a:r>
              <a:rPr lang="ar-IQ" dirty="0" smtClean="0"/>
              <a:t>وذوبان كميات الجليد الهائلة يؤدي إلى رفع الثقل عن سطح الأرض فتعود إلى الارتفاع التدريجي، وتمتلئ البحار بمياه أكثر فيرتفع مستواها وتغمر المعابر الأرضية بمياه البحر مرة أخرى وتعود الصحاري إلى جفافها، وتهاجر الحيوانات والنباتات إلى الشمال. وقد تكررت هذه الصورة أربع مرات خلال البليوستوسين، بالإضافة إلى ذبذبات صغيرة نسبياً وعديدة. وتكرار العصر الجليدي، قد أدى إلى إعطاء فترات الجليد والجفاف بين الجليدين أسماء خاصة في أوربا تختلف عما هي في أمريكا الشمالية. وفيما بين الفترات الجليدية كانت هناك فترات دفء متراوحة في الطول وتسمى باسم فترتي الجليد السابقة واللاحقة مثلاً فترة دفء جنز ـ مندل...الخ.</a:t>
            </a:r>
          </a:p>
          <a:p>
            <a:r>
              <a:rPr lang="ar-IQ" dirty="0" smtClean="0"/>
              <a:t>وفي المناطق التي لم يغطيها الجليد تميزت بفترات أمطار غزيرة وأمطار قليلة أو جفاف في مقابل فترات الجليد والدفء.</a:t>
            </a:r>
          </a:p>
          <a:p>
            <a:endParaRPr lang="ar-IQ" dirty="0"/>
          </a:p>
        </p:txBody>
      </p:sp>
    </p:spTree>
    <p:extLst>
      <p:ext uri="{BB962C8B-B14F-4D97-AF65-F5344CB8AC3E}">
        <p14:creationId xmlns:p14="http://schemas.microsoft.com/office/powerpoint/2010/main" val="1494171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3471" y="356461"/>
            <a:ext cx="11422251" cy="6075336"/>
          </a:xfrm>
        </p:spPr>
        <p:txBody>
          <a:bodyPr/>
          <a:lstStyle/>
          <a:p>
            <a:r>
              <a:rPr lang="ar-IQ" dirty="0" smtClean="0"/>
              <a:t>هذا وتبلغ الفترة الزمنية التي استغرقها الزمن الابتدائي أو الأركي نحو 55% من مجموع الزمن الجيولوجي للأرض منذ نشأتها حتى الآن.</a:t>
            </a:r>
          </a:p>
          <a:p>
            <a:r>
              <a:rPr lang="ar-IQ" dirty="0" smtClean="0"/>
              <a:t>2. 	زمن الحياة القديمة (</a:t>
            </a:r>
            <a:r>
              <a:rPr lang="en-US" dirty="0" smtClean="0"/>
              <a:t>Paleozoic Era) </a:t>
            </a:r>
            <a:r>
              <a:rPr lang="ar-IQ" dirty="0" smtClean="0"/>
              <a:t>ويشتمل نحو 30% من مجموع الزمن الجيولوجي. وينقسم هذا الزمن إلى ستة عصور هي:</a:t>
            </a:r>
          </a:p>
          <a:p>
            <a:r>
              <a:rPr lang="ar-IQ" dirty="0" smtClean="0"/>
              <a:t>أ-	العصر الكمبري (</a:t>
            </a:r>
            <a:r>
              <a:rPr lang="en-US" dirty="0" smtClean="0"/>
              <a:t>Cambrian Period) </a:t>
            </a:r>
            <a:r>
              <a:rPr lang="ar-IQ" dirty="0" smtClean="0"/>
              <a:t>نسبة إلى جبال كمبريا في ويلز بالمملكة المتحدة وقد استغرق نحو مائة مليون سنة، من نحو 520 إلى 420 مليون سنة مضت وقد شهد حركات أرضية عظيمة وفيه ظهرت بدايات العوالم (الممالك) النباتية والحيوانية والبروتستا </a:t>
            </a:r>
            <a:r>
              <a:rPr lang="en-US" dirty="0" smtClean="0"/>
              <a:t>Protista (!)، </a:t>
            </a:r>
            <a:r>
              <a:rPr lang="ar-IQ" dirty="0" smtClean="0"/>
              <a:t>ومن أهم أحيانه الكائنات البحرية الأولية مثل نجوم البحر </a:t>
            </a:r>
            <a:r>
              <a:rPr lang="en-US" dirty="0" smtClean="0"/>
              <a:t>Star Fishs </a:t>
            </a:r>
            <a:r>
              <a:rPr lang="ar-IQ" dirty="0" smtClean="0"/>
              <a:t>والعناكب البحرية والأسفنج وقناديل البحر والمحاريات، ويتميز هذا العصر بالثراء التكويني في الأنماط الحيوانية.</a:t>
            </a:r>
          </a:p>
          <a:p>
            <a:r>
              <a:rPr lang="ar-IQ" dirty="0" smtClean="0"/>
              <a:t>ب-	العصر الأردو فيشي (</a:t>
            </a:r>
            <a:r>
              <a:rPr lang="en-US" dirty="0" smtClean="0"/>
              <a:t>Ordovician Period): </a:t>
            </a:r>
            <a:r>
              <a:rPr lang="ar-IQ" dirty="0" smtClean="0"/>
              <a:t>نسبة إلى الاسم اللاتيني لجماعة قديمة من شعب ويلز بإنجلترا أيضاً، وقد استمر سبعين مليون سنة، حيث امتد من 430-360 مليون سنة مضت وقد شهد هذا العصر الكثير من البراكين والحركات الأرضية، وقد بدأت تظهر فيه الأسماك المدرعة عديمة الفكوك (</a:t>
            </a:r>
            <a:r>
              <a:rPr lang="en-US" dirty="0" smtClean="0"/>
              <a:t>Cheirolepis).</a:t>
            </a:r>
          </a:p>
          <a:p>
            <a:endParaRPr lang="ar-IQ" dirty="0"/>
          </a:p>
        </p:txBody>
      </p:sp>
    </p:spTree>
    <p:extLst>
      <p:ext uri="{BB962C8B-B14F-4D97-AF65-F5344CB8AC3E}">
        <p14:creationId xmlns:p14="http://schemas.microsoft.com/office/powerpoint/2010/main" val="965242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78969" y="371959"/>
            <a:ext cx="11623729" cy="5805004"/>
          </a:xfrm>
        </p:spPr>
        <p:txBody>
          <a:bodyPr>
            <a:normAutofit/>
          </a:bodyPr>
          <a:lstStyle/>
          <a:p>
            <a:r>
              <a:rPr lang="ar-IQ" dirty="0" smtClean="0"/>
              <a:t>ج-	العصر السيلوري (</a:t>
            </a:r>
            <a:r>
              <a:rPr lang="en-US" dirty="0" smtClean="0"/>
              <a:t>Silurian Period): </a:t>
            </a:r>
            <a:r>
              <a:rPr lang="ar-IQ" dirty="0" smtClean="0"/>
              <a:t>نسبة إلى الاسم اللاتيني لقبيلة السليون البريطانية وتبلغ مدته 30 مليون سنة، حيث امتد من 360-330 مليون سنة مضت. وقد تميز مناخ هذا العصر بالدفء والاعتدال، وبدأت في هذا العصر النباتات البرية والعقارب، وبدأ انتشار النباتات على الأرض.                  </a:t>
            </a:r>
          </a:p>
          <a:p>
            <a:r>
              <a:rPr lang="ar-IQ" dirty="0" smtClean="0"/>
              <a:t>د-	العصر الديفوني (</a:t>
            </a:r>
            <a:r>
              <a:rPr lang="en-US" dirty="0" smtClean="0"/>
              <a:t>Devonian Period): </a:t>
            </a:r>
            <a:r>
              <a:rPr lang="ar-IQ" dirty="0" smtClean="0"/>
              <a:t>نسبة إلى أسم مقاطعة ديفونشير في إنجلترا وقد استغرق نحو 50 مليون سنة حيث استمر من 330 إلى 280 سنة مضت، ويتميز هذا العصر بالحركات الأرضية العنيفة التي بدأت منذ أواخر العصر السابق، وفي هذا العصر بدأت تظهر الحيوانات البرمائية (</a:t>
            </a:r>
            <a:r>
              <a:rPr lang="en-US" dirty="0" smtClean="0"/>
              <a:t>Amphebia).</a:t>
            </a:r>
          </a:p>
          <a:p>
            <a:r>
              <a:rPr lang="ar-IQ" dirty="0" smtClean="0"/>
              <a:t>هـ-	العصر الكربوني (</a:t>
            </a:r>
            <a:r>
              <a:rPr lang="en-US" dirty="0" smtClean="0"/>
              <a:t>Carboniferous Period): </a:t>
            </a:r>
            <a:r>
              <a:rPr lang="ar-IQ" dirty="0" smtClean="0"/>
              <a:t>وقد سمي بالكربوني نظراً لتكون رواسب الفحم الحجري المشهورة خلاله، وتبلغ مدة طوله 60 مليون عاماً امتدت من 280-220 مليون سنة مضت، وينقسم هذا العصر إلى قسمين:</a:t>
            </a:r>
          </a:p>
          <a:p>
            <a:endParaRPr lang="ar-IQ" dirty="0"/>
          </a:p>
        </p:txBody>
      </p:sp>
    </p:spTree>
    <p:extLst>
      <p:ext uri="{BB962C8B-B14F-4D97-AF65-F5344CB8AC3E}">
        <p14:creationId xmlns:p14="http://schemas.microsoft.com/office/powerpoint/2010/main" val="2771045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867905"/>
            <a:ext cx="10515600" cy="5309057"/>
          </a:xfrm>
        </p:spPr>
        <p:txBody>
          <a:bodyPr>
            <a:normAutofit/>
          </a:bodyPr>
          <a:lstStyle/>
          <a:p>
            <a:endParaRPr lang="ar-IQ" sz="3600" b="1" dirty="0" smtClean="0"/>
          </a:p>
          <a:p>
            <a:endParaRPr lang="ar-IQ" sz="3600" b="1" dirty="0"/>
          </a:p>
          <a:p>
            <a:r>
              <a:rPr lang="ar-IQ" sz="3600" b="1" dirty="0" smtClean="0"/>
              <a:t>أولا. الكربوني الأسفل: من 280-260 مليون عام مضت.</a:t>
            </a:r>
          </a:p>
          <a:p>
            <a:r>
              <a:rPr lang="ar-IQ" sz="3600" b="1" dirty="0" smtClean="0"/>
              <a:t>ثانيا. الكربوني الأعلى: من 260-220 مليون عام مضت.</a:t>
            </a:r>
          </a:p>
          <a:p>
            <a:r>
              <a:rPr lang="ar-IQ" sz="3600" b="1" dirty="0" smtClean="0"/>
              <a:t>	ويتميز هذا العصر بنمو النباتات الهائلة التي كونت فيما بعد طبقات الفحم الحجري وهي من نوه السرخسيات والنباتات الأولية والطحالب، كما ظهرت الحشرات والزواحف الأولى.</a:t>
            </a:r>
          </a:p>
          <a:p>
            <a:endParaRPr lang="ar-IQ" sz="3600" b="1" dirty="0"/>
          </a:p>
        </p:txBody>
      </p:sp>
    </p:spTree>
    <p:extLst>
      <p:ext uri="{BB962C8B-B14F-4D97-AF65-F5344CB8AC3E}">
        <p14:creationId xmlns:p14="http://schemas.microsoft.com/office/powerpoint/2010/main" val="4225297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47973" y="232475"/>
            <a:ext cx="11105827" cy="6307810"/>
          </a:xfrm>
        </p:spPr>
        <p:txBody>
          <a:bodyPr/>
          <a:lstStyle/>
          <a:p>
            <a:endParaRPr lang="ar-IQ" dirty="0" smtClean="0"/>
          </a:p>
          <a:p>
            <a:endParaRPr lang="ar-IQ" dirty="0"/>
          </a:p>
          <a:p>
            <a:endParaRPr lang="ar-IQ" dirty="0" smtClean="0"/>
          </a:p>
          <a:p>
            <a:r>
              <a:rPr lang="ar-IQ" dirty="0" smtClean="0"/>
              <a:t>و-	العصر ألبرمي (</a:t>
            </a:r>
            <a:r>
              <a:rPr lang="en-US" dirty="0" smtClean="0"/>
              <a:t>Permian Period): </a:t>
            </a:r>
            <a:r>
              <a:rPr lang="ar-IQ" dirty="0" smtClean="0"/>
              <a:t>نسبة إلى مقاطعة برم </a:t>
            </a:r>
            <a:r>
              <a:rPr lang="en-US" dirty="0" smtClean="0"/>
              <a:t>Perm </a:t>
            </a:r>
            <a:r>
              <a:rPr lang="ar-IQ" dirty="0" smtClean="0"/>
              <a:t>الروسية، ويبلغ طوله 20 مليون عاماً، امتدت من 220-200 مليون سنة مضت، وقد تميز بظهور أول عصر جليدي شهدته الأرض، كما شهد حركات أرضية عنيفة للغاية، وفي هذا العصر تطورت الحشرات بحيث وصلت إلى شكلها الحالي، كما تطورت الزواحف الأولى إلى شكل الزواحف الشبيهة بالثدييات.</a:t>
            </a:r>
          </a:p>
          <a:p>
            <a:r>
              <a:rPr lang="ar-IQ" dirty="0" smtClean="0"/>
              <a:t>3. 	زمن الحياة المتوسطة (</a:t>
            </a:r>
            <a:r>
              <a:rPr lang="en-US" dirty="0" smtClean="0"/>
              <a:t>Mesozoic Era): </a:t>
            </a:r>
            <a:r>
              <a:rPr lang="ar-IQ" dirty="0" smtClean="0"/>
              <a:t>ويشمل 11% من مجموع الزمن الجيولوجي، وينقسم إلى ثلاث عصور جيولوجية وهي:</a:t>
            </a:r>
          </a:p>
        </p:txBody>
      </p:sp>
    </p:spTree>
    <p:extLst>
      <p:ext uri="{BB962C8B-B14F-4D97-AF65-F5344CB8AC3E}">
        <p14:creationId xmlns:p14="http://schemas.microsoft.com/office/powerpoint/2010/main" val="1587892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1270861"/>
            <a:ext cx="10515600" cy="4906103"/>
          </a:xfrm>
        </p:spPr>
        <p:txBody>
          <a:bodyPr/>
          <a:lstStyle/>
          <a:p>
            <a:r>
              <a:rPr lang="ar-IQ" dirty="0" smtClean="0"/>
              <a:t>العصر الترياسي (</a:t>
            </a:r>
            <a:r>
              <a:rPr lang="en-US" dirty="0" smtClean="0"/>
              <a:t>Triassic Period):</a:t>
            </a:r>
          </a:p>
          <a:p>
            <a:r>
              <a:rPr lang="en-US" dirty="0" smtClean="0"/>
              <a:t>	</a:t>
            </a:r>
            <a:r>
              <a:rPr lang="ar-IQ" dirty="0" smtClean="0"/>
              <a:t>نسبة إلى التقسيم الثلاثي للصخور الذي كان متبعاً في ألمانيا، وقد بلغ طول هذا العصر 30 مليون عاماً حيث امتد بين 200-170 مليون عام مضى، ويتميز هذا العصر بأنه أهدأ العصور الجيولوجية منذ العصر السيلوري من ناحية استقرار سطح الأرض، فقد اختفت ثورات البراكين وحركات الزلازل تقريباً وتعرضت الجبال لعوامل التعرية والنحت والتآكل، ولما كانت صخور هذا العصر تتميز باللون الأحمر فقد سمي بعصر الحجر الرملي الأحمر الجديد (</a:t>
            </a:r>
            <a:r>
              <a:rPr lang="en-US" dirty="0" smtClean="0"/>
              <a:t>New Red Sandstone) </a:t>
            </a:r>
            <a:r>
              <a:rPr lang="ar-IQ" dirty="0" smtClean="0"/>
              <a:t>كما بدأت معظم الصحاري الحالية في التكوين نتيجة للجفاف الذي اخذ يسود نتيجة لاختفاء معظم الثلاجات   </a:t>
            </a:r>
            <a:r>
              <a:rPr lang="en-US" dirty="0" smtClean="0"/>
              <a:t>Glaciers)) </a:t>
            </a:r>
            <a:r>
              <a:rPr lang="ar-IQ" dirty="0" smtClean="0"/>
              <a:t>أو الأنهار الجليدية ، وفي هذا العصر انتشرت الزواحف كما بدأت تظهر فيه الثدييات . </a:t>
            </a:r>
          </a:p>
          <a:p>
            <a:endParaRPr lang="ar-IQ" dirty="0"/>
          </a:p>
        </p:txBody>
      </p:sp>
    </p:spTree>
    <p:extLst>
      <p:ext uri="{BB962C8B-B14F-4D97-AF65-F5344CB8AC3E}">
        <p14:creationId xmlns:p14="http://schemas.microsoft.com/office/powerpoint/2010/main" val="1204454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3471" y="216976"/>
            <a:ext cx="11090329" cy="6292312"/>
          </a:xfrm>
        </p:spPr>
        <p:txBody>
          <a:bodyPr/>
          <a:lstStyle/>
          <a:p>
            <a:endParaRPr lang="ar-IQ" dirty="0" smtClean="0"/>
          </a:p>
          <a:p>
            <a:endParaRPr lang="ar-IQ" dirty="0"/>
          </a:p>
          <a:p>
            <a:r>
              <a:rPr lang="ar-IQ" dirty="0" smtClean="0"/>
              <a:t>ب-	العصر الجو أرسى (</a:t>
            </a:r>
            <a:r>
              <a:rPr lang="en-US" dirty="0" smtClean="0"/>
              <a:t>Jurassic Period): </a:t>
            </a:r>
            <a:r>
              <a:rPr lang="ar-IQ" dirty="0" smtClean="0"/>
              <a:t>نسبة إلى جبال جورا (بين فرنسا وسويسرا) وقد استمر نحو 25 مليون سنة خلال الفترة من 170 -145 مليون سنة مضت، وفي هذا العصر سيطرت الديناصورات (</a:t>
            </a:r>
            <a:r>
              <a:rPr lang="en-US" dirty="0" smtClean="0"/>
              <a:t>Diana sours) </a:t>
            </a:r>
            <a:r>
              <a:rPr lang="ar-IQ" dirty="0" smtClean="0"/>
              <a:t>على الحياة بجميع أشكالها وصورها. والديناصور يتبع فصيلة الزواحف (</a:t>
            </a:r>
            <a:r>
              <a:rPr lang="en-US" dirty="0" smtClean="0"/>
              <a:t>Class Reptilia)، </a:t>
            </a:r>
            <a:r>
              <a:rPr lang="ar-IQ" dirty="0" smtClean="0"/>
              <a:t>هذا ويخص الديناصورات الضخمة الحجم ورتبتان فقط من الستة عشر رتبة التي تحتويها الفصيلة، هما: رتبة السوريسكيا (</a:t>
            </a:r>
            <a:r>
              <a:rPr lang="en-US" dirty="0" smtClean="0"/>
              <a:t>Order Souriskia) </a:t>
            </a:r>
            <a:r>
              <a:rPr lang="ar-IQ" dirty="0" smtClean="0"/>
              <a:t>ورتبة الاورينتشكيا (</a:t>
            </a:r>
            <a:r>
              <a:rPr lang="en-US" dirty="0" smtClean="0"/>
              <a:t>Order Ornithischia) </a:t>
            </a:r>
            <a:r>
              <a:rPr lang="ar-IQ" dirty="0" smtClean="0"/>
              <a:t>والأولى من أكلة اللحوم ومن أهم أنواعها: البونتوزوراس (</a:t>
            </a:r>
            <a:r>
              <a:rPr lang="en-US" dirty="0" smtClean="0"/>
              <a:t>Brontosaurus)، </a:t>
            </a:r>
            <a:r>
              <a:rPr lang="ar-IQ" dirty="0" smtClean="0"/>
              <a:t>والديبلودوكس (</a:t>
            </a:r>
            <a:r>
              <a:rPr lang="en-US" dirty="0" smtClean="0"/>
              <a:t>Diplodocus)، </a:t>
            </a:r>
            <a:r>
              <a:rPr lang="ar-IQ" dirty="0" smtClean="0"/>
              <a:t>أما الثانية فمن أكلي الأعشاب مثل السيشوزورس (</a:t>
            </a:r>
            <a:r>
              <a:rPr lang="en-US" dirty="0" smtClean="0"/>
              <a:t>Cetiosaurus). </a:t>
            </a:r>
            <a:r>
              <a:rPr lang="ar-IQ" dirty="0" smtClean="0"/>
              <a:t>هذا وفي أوائل هذا العصر ظهرت الزواحف الطائرة التي من أهمها (</a:t>
            </a:r>
            <a:r>
              <a:rPr lang="en-US" dirty="0" smtClean="0"/>
              <a:t>Archaeopteryx، Archaeornis) </a:t>
            </a:r>
            <a:r>
              <a:rPr lang="ar-IQ" dirty="0" smtClean="0"/>
              <a:t>وتعتبر الأسلاف الأولى للطيور.</a:t>
            </a:r>
            <a:endParaRPr lang="ar-IQ" dirty="0"/>
          </a:p>
        </p:txBody>
      </p:sp>
    </p:spTree>
    <p:extLst>
      <p:ext uri="{BB962C8B-B14F-4D97-AF65-F5344CB8AC3E}">
        <p14:creationId xmlns:p14="http://schemas.microsoft.com/office/powerpoint/2010/main" val="2930371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6" y="247972"/>
            <a:ext cx="11778712" cy="6276813"/>
          </a:xfrm>
        </p:spPr>
        <p:txBody>
          <a:bodyPr/>
          <a:lstStyle/>
          <a:p>
            <a:r>
              <a:rPr lang="ar-IQ" dirty="0" smtClean="0"/>
              <a:t>ج-	العصر الطباشيري (</a:t>
            </a:r>
            <a:r>
              <a:rPr lang="en-US" dirty="0" smtClean="0"/>
              <a:t>Cretaceous Period): </a:t>
            </a:r>
            <a:r>
              <a:rPr lang="ar-IQ" dirty="0" smtClean="0"/>
              <a:t>نسبة إلى الكلمة اللاتينية كريتا بمعنى طباشير وذلك لانتشار نسبة كبيرة من كميات الصخور الطباشيرية البيضاء الكثيفة التي ترسبت أثناء هذا العصر الذي استغرق نحو 70 مليون سنة امتدت من 145 - 75 مليون سنة مضت، وفي هذا العصر اتسعت مساحة البحار والمحيطات إلى أقصى حد لم تبلغه من قبل، وفي نهايته انقرضت الديناصورات لأسباب مجهولة، كما بدأت تظهر الثدييات الكيسية وبعض الأسماك التي لا تختلف كثيراً عن الأسماك الحالية، وفي هذا العصر بدأت تظهر النباتات الزهرية والنباتات مغطاة البذور.</a:t>
            </a:r>
          </a:p>
          <a:p>
            <a:r>
              <a:rPr lang="ar-IQ" dirty="0" smtClean="0"/>
              <a:t>4. 	الزمن الثالث: (زمن الحياة الحديثة (</a:t>
            </a:r>
            <a:r>
              <a:rPr lang="en-US" dirty="0" smtClean="0"/>
              <a:t>Cenozoic Era </a:t>
            </a:r>
            <a:r>
              <a:rPr lang="ar-IQ" dirty="0" smtClean="0"/>
              <a:t>وقد شمل نحو 4% من مجموع الزمن الجيولوجي للأرض، وقد تضمن أربعة عصور هي:</a:t>
            </a:r>
          </a:p>
          <a:p>
            <a:r>
              <a:rPr lang="ar-IQ" dirty="0" smtClean="0"/>
              <a:t>أ.عصر الفجر الحديث (الايوسين) (</a:t>
            </a:r>
            <a:r>
              <a:rPr lang="en-US" dirty="0" smtClean="0"/>
              <a:t>Eocene Period): </a:t>
            </a:r>
            <a:r>
              <a:rPr lang="ar-IQ" dirty="0" smtClean="0"/>
              <a:t>وهو أول عصور هذا الزمن، وفيه بدأت المعالم الحالية للقارات تأخذ طريقها في الظهور.</a:t>
            </a:r>
          </a:p>
          <a:p>
            <a:r>
              <a:rPr lang="ar-IQ" dirty="0" smtClean="0"/>
              <a:t>ب.عصر الضحى الحديث (الأوليجوسين) (</a:t>
            </a:r>
            <a:r>
              <a:rPr lang="en-US" dirty="0" smtClean="0"/>
              <a:t>Oligocene Period): </a:t>
            </a:r>
            <a:r>
              <a:rPr lang="ar-IQ" dirty="0" smtClean="0"/>
              <a:t>وفيه انتشرت الأحوال المناخية المدارية على كثير من مناطق أوربا خاصة     جنوبها. </a:t>
            </a:r>
            <a:endParaRPr lang="ar-IQ" dirty="0"/>
          </a:p>
        </p:txBody>
      </p:sp>
    </p:spTree>
    <p:extLst>
      <p:ext uri="{BB962C8B-B14F-4D97-AF65-F5344CB8AC3E}">
        <p14:creationId xmlns:p14="http://schemas.microsoft.com/office/powerpoint/2010/main" val="55372851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1294</Words>
  <Application>Microsoft Office PowerPoint</Application>
  <PresentationFormat>ملء الشاشة</PresentationFormat>
  <Paragraphs>63</Paragraphs>
  <Slides>20</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20</vt:i4>
      </vt:variant>
    </vt:vector>
  </HeadingPairs>
  <TitlesOfParts>
    <vt:vector size="25" baseType="lpstr">
      <vt:lpstr>Arial</vt:lpstr>
      <vt:lpstr>Calibri</vt:lpstr>
      <vt:lpstr>Calibri Light</vt:lpstr>
      <vt:lpstr>Times New Roman</vt:lpstr>
      <vt:lpstr>نسق Office</vt:lpstr>
      <vt:lpstr>المحاضرة التاسعة والعشرون: العصور الجيولوجية التي عاشها الإنسان:  المادة: الانثروبولوجيا الطبيعية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التاسعة والعشرون: العصور الجيولوجية التي عاشها الإنسان:  المادة: الانثروبولوجيا الطبيعية أستاذ المادة: د. رباح احمد مهدي </dc:title>
  <dc:creator>F1</dc:creator>
  <cp:lastModifiedBy>F1</cp:lastModifiedBy>
  <cp:revision>17</cp:revision>
  <dcterms:created xsi:type="dcterms:W3CDTF">2018-01-11T20:13:50Z</dcterms:created>
  <dcterms:modified xsi:type="dcterms:W3CDTF">2018-01-11T20:46:37Z</dcterms:modified>
</cp:coreProperties>
</file>