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1/12/2018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1/12/2018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1447800"/>
            <a:ext cx="8825658" cy="4906505"/>
          </a:xfrm>
        </p:spPr>
        <p:txBody>
          <a:bodyPr/>
          <a:lstStyle/>
          <a:p>
            <a:pPr algn="r"/>
            <a:r>
              <a:rPr lang="ar-IQ" dirty="0"/>
              <a:t> المحاضرة الحادية والثلاثون: الاتجاهات العلمية لدراسة </a:t>
            </a:r>
            <a:r>
              <a:rPr lang="ar-IQ" sz="6000" b="1" dirty="0"/>
              <a:t>الواقع الطبيعي البشري:</a:t>
            </a:r>
            <a:br>
              <a:rPr lang="ar-IQ" sz="6000" b="1" dirty="0"/>
            </a:br>
            <a:r>
              <a:rPr lang="ar-IQ" sz="6000" b="1" dirty="0"/>
              <a:t>المادة: الانثروبولوجيا الطبيعية</a:t>
            </a:r>
            <a:br>
              <a:rPr lang="ar-IQ" sz="6000" b="1" dirty="0"/>
            </a:br>
            <a:r>
              <a:rPr lang="ar-IQ" sz="6000" b="1" dirty="0"/>
              <a:t>أستاذ المادة: د. رباح احمد مهدي </a:t>
            </a:r>
          </a:p>
        </p:txBody>
      </p:sp>
    </p:spTree>
    <p:extLst>
      <p:ext uri="{BB962C8B-B14F-4D97-AF65-F5344CB8AC3E}">
        <p14:creationId xmlns:p14="http://schemas.microsoft.com/office/powerpoint/2010/main" val="2967120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01478"/>
            <a:ext cx="11608229" cy="6431797"/>
          </a:xfrm>
        </p:spPr>
        <p:txBody>
          <a:bodyPr>
            <a:normAutofit/>
          </a:bodyPr>
          <a:lstStyle/>
          <a:p>
            <a:endParaRPr lang="ar-IQ" sz="2400" b="1" dirty="0" smtClean="0"/>
          </a:p>
          <a:p>
            <a:endParaRPr lang="ar-IQ" sz="2400" b="1" dirty="0"/>
          </a:p>
          <a:p>
            <a:r>
              <a:rPr lang="ar-IQ" sz="2400" b="1" dirty="0" smtClean="0"/>
              <a:t>أن </a:t>
            </a:r>
            <a:r>
              <a:rPr lang="ar-IQ" sz="2400" b="1" dirty="0"/>
              <a:t>بعض السمات البيولوجية تتعرض إلى التبدل بسرعة أكبر من غيرها بسبب عملية الاختيار </a:t>
            </a:r>
            <a:r>
              <a:rPr lang="en-US" sz="2400" b="1" dirty="0"/>
              <a:t>Selection </a:t>
            </a:r>
            <a:r>
              <a:rPr lang="ar-IQ" sz="2400" b="1" dirty="0"/>
              <a:t>وتسمى هذه بالسمات المتكيفة </a:t>
            </a:r>
            <a:r>
              <a:rPr lang="en-US" sz="2400" b="1" dirty="0"/>
              <a:t>Adaptive Characters </a:t>
            </a:r>
            <a:r>
              <a:rPr lang="ar-IQ" sz="2400" b="1" dirty="0"/>
              <a:t>وبسبب خضوع هذه السمات إلى عملية التغيير في مجموعات السكان فإنها لا تصلح للتأمل في تركيب السكان عبر الماضي البعيد على الرغم من أنها يمكن أن تكون مفيدة لعملية التصنيف السلالي. وكان الانثروبولوجيين إلى زمن غير بعيد يفضلون السمات غير المتكيفة ليعتمدوا عليها في تصنيفهم لكي يكونوا فكرة عميقة عن فترات تاريخية طويلة نسبياً من التطور السلالي للجماعات التي يدرسونها. ولكننا نعلم اليوم أنه لا توجد سمات بيولوجية في الإنسان ليست خاضعة للتبدل والتكيف تماماً. ولكننا في الحقيقة نتعامل مع درجات متفاوتة من سرعة التبدل والتكييف في هذه السمات. ومع ذلك فدق ظل المختصون بالتصنيف البيولوجي </a:t>
            </a:r>
            <a:r>
              <a:rPr lang="en-US" sz="2400" b="1" dirty="0"/>
              <a:t>Taxonomy </a:t>
            </a:r>
            <a:r>
              <a:rPr lang="ar-IQ" sz="2400" b="1" dirty="0"/>
              <a:t>يميلون إلى استثمار السمات الأقل تكييفاً في دراساتهم التصنيفية ، الانثروبولوجيين الطبيعيون مثلاً اعتمدوا على السمات الوراثية المستقرة أو القابلة للقياس الدقيق كطول القامة </a:t>
            </a:r>
            <a:r>
              <a:rPr lang="en-US" sz="2400" b="1" dirty="0"/>
              <a:t>Stature </a:t>
            </a:r>
            <a:r>
              <a:rPr lang="ar-IQ" sz="2400" b="1" dirty="0"/>
              <a:t>وكانوا مقتنعين بأن هذه السمات لم تكن تتأثر بالبيئة وأنها ليست قابلة للتكييف ، </a:t>
            </a:r>
          </a:p>
        </p:txBody>
      </p:sp>
    </p:spTree>
    <p:extLst>
      <p:ext uri="{BB962C8B-B14F-4D97-AF65-F5344CB8AC3E}">
        <p14:creationId xmlns:p14="http://schemas.microsoft.com/office/powerpoint/2010/main" val="2206909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16976"/>
            <a:ext cx="11747716" cy="6385302"/>
          </a:xfrm>
        </p:spPr>
        <p:txBody>
          <a:bodyPr>
            <a:normAutofit/>
          </a:bodyPr>
          <a:lstStyle/>
          <a:p>
            <a:endParaRPr lang="ar-IQ" sz="2400" b="1" dirty="0" smtClean="0"/>
          </a:p>
          <a:p>
            <a:endParaRPr lang="ar-IQ" sz="2400" b="1" dirty="0"/>
          </a:p>
          <a:p>
            <a:r>
              <a:rPr lang="ar-IQ" sz="2400" b="1" dirty="0" smtClean="0"/>
              <a:t>أن </a:t>
            </a:r>
            <a:r>
              <a:rPr lang="ar-IQ" sz="2400" b="1" dirty="0"/>
              <a:t>المعرفة الحديثة المتطورة قد أظهرت أن السمات البيولوجية الموروثة على الرغم من طبيعتها الوراثية إلا أنها تتأثر بالعوامل والبيئة التي تتضمن تأثيرات الغذاء في شكل الموارد المعدنية والفيتامينات والنشويات حسب النسب التي تدخل منها إلى الجسم، وهي كلها تؤثر على طول القامة مثلاً، ولهذا صار العلماء يبدون شكاً متزايداً حول ملائمة سمة طول القامة كأساس للتصنيف السلالي.  أن لون البشرة </a:t>
            </a:r>
            <a:r>
              <a:rPr lang="en-US" sz="2400" b="1" dirty="0"/>
              <a:t>Skin Color </a:t>
            </a:r>
            <a:r>
              <a:rPr lang="ar-IQ" sz="2400" b="1" dirty="0"/>
              <a:t>هو الأخير يبدو موضع شك في نظر الكثيرين من علماء الإنسان الطبيعيين لأنه يتعرض إلى التبدل بفضل الاختيار الطبيعي </a:t>
            </a:r>
            <a:r>
              <a:rPr lang="en-US" sz="2400" b="1" dirty="0"/>
              <a:t>Natural Selection </a:t>
            </a:r>
            <a:r>
              <a:rPr lang="ar-IQ" sz="2400" b="1" dirty="0"/>
              <a:t>إذ من الملاحظ أن البشرة الغامقة غالباً ما ترتبط بسكان المناطق المدارية والاستوائية حيث يؤكد الاختيار الطبيعي على هذه السمة التي تعتبر ملائمة طبيعياً للمناخ الحار السائد في تلك المناطق. وعلى ضوء ما تقدم فإن المشكلة التي تواجهنا في تصنيف سكان الكرة الأرضية سلالياً تدور حول السؤال الآتي: أي السمات البيولوجية في الإنسان هي أقل السمات تعرضاً للتبدل عبر التاريخ التطوري الإنساني؟ ففي الحيوانات عموماً ـ </a:t>
            </a:r>
          </a:p>
        </p:txBody>
      </p:sp>
    </p:spTree>
    <p:extLst>
      <p:ext uri="{BB962C8B-B14F-4D97-AF65-F5344CB8AC3E}">
        <p14:creationId xmlns:p14="http://schemas.microsoft.com/office/powerpoint/2010/main" val="336179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216976"/>
            <a:ext cx="11546237" cy="6369804"/>
          </a:xfrm>
        </p:spPr>
        <p:txBody>
          <a:bodyPr>
            <a:normAutofit/>
          </a:bodyPr>
          <a:lstStyle/>
          <a:p>
            <a:endParaRPr lang="ar-IQ" sz="2400" b="1" dirty="0" smtClean="0"/>
          </a:p>
          <a:p>
            <a:endParaRPr lang="ar-IQ" sz="2400" b="1" dirty="0"/>
          </a:p>
          <a:p>
            <a:endParaRPr lang="ar-IQ" sz="2400" dirty="0" smtClean="0"/>
          </a:p>
          <a:p>
            <a:r>
              <a:rPr lang="ar-IQ" sz="2400" dirty="0" smtClean="0"/>
              <a:t>بعكس </a:t>
            </a:r>
            <a:r>
              <a:rPr lang="ar-IQ" sz="2400" dirty="0"/>
              <a:t>النباتات ـ لا تصلح الأعضاء التناسلية أساساً للتصيف. ومع صعوبة الإجابة على الاستفسار الذي يسعى إلى وضع معايير ثابتة لتحديد السمات المستقرة فإن الباحثين التصنيفين لا زالوا يلتزمون بالاعتماد على الخصائص والصفات البيولوجية المحافظة أو غير المتكيفة نسبياً لهذا الغرض. وفي كثير من الحالات كان المصدر الوحيد للمعلومات عن الجماعات الحضارية المتنوعة التي عاشت على الأرض في التاريخ القديم هي الأدوات، المطمورة في الأرض (حجرية ونحاسية وبرونزية ... الخ) والبقايا العظمية المتحجرة. وكان (علماء الإنسان الطبيعيون والآثاريون) </a:t>
            </a:r>
            <a:r>
              <a:rPr lang="en-US" sz="2400" dirty="0"/>
              <a:t>Paleontologists </a:t>
            </a:r>
            <a:r>
              <a:rPr lang="ar-IQ" sz="2400" dirty="0"/>
              <a:t>بسبب اعتمادهم على الهياكل العظمية ـ قد جعلوا تصنيفهم السلالي قائماً على الملامح العظمية فقط. غير أن المقاييس التي أجريت على الهياكل العظمية القديمة قد كشفت أن هياكل الجماعات التي اعتبرت ممثلة لسلالات متباينة كانت تختلف مورفولوجيا، وقد برزت هذه الحقيقة مثلاً حتى ضمن العنصر الذي سمى "قوقازي" </a:t>
            </a:r>
            <a:r>
              <a:rPr lang="en-US" sz="2400" dirty="0"/>
              <a:t>Caucasian </a:t>
            </a:r>
            <a:r>
              <a:rPr lang="ar-IQ" sz="2400" dirty="0"/>
              <a:t>حيث ظهرت في بقايا عظمية منتمية إليه اختلافات مورفولوجية واضحة. ولا يخفى أن دراسة العظام أعانت الانثروبولوجيين على تتبع العلاقات السلالية بين الجماعات الإنسانية التي عاشت في عصور ما قبل التاريخ والأزمنة القديمة، أو الجماعات العرقية الحاضرة وارتباطاتها السلالية بمختلف الجماعات الإنسانية القديمة أو البائدة. </a:t>
            </a:r>
          </a:p>
        </p:txBody>
      </p:sp>
    </p:spTree>
    <p:extLst>
      <p:ext uri="{BB962C8B-B14F-4D97-AF65-F5344CB8AC3E}">
        <p14:creationId xmlns:p14="http://schemas.microsoft.com/office/powerpoint/2010/main" val="4053951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216976"/>
            <a:ext cx="11406751" cy="6400800"/>
          </a:xfrm>
        </p:spPr>
        <p:txBody>
          <a:bodyPr>
            <a:normAutofit/>
          </a:bodyPr>
          <a:lstStyle/>
          <a:p>
            <a:endParaRPr lang="ar-IQ" sz="2400" b="1" dirty="0" smtClean="0"/>
          </a:p>
          <a:p>
            <a:r>
              <a:rPr lang="ar-IQ" sz="2400" b="1" dirty="0" smtClean="0"/>
              <a:t>السلالات </a:t>
            </a:r>
            <a:r>
              <a:rPr lang="ar-IQ" sz="2400" b="1" dirty="0"/>
              <a:t>الكلاسيكية:</a:t>
            </a:r>
          </a:p>
          <a:p>
            <a:r>
              <a:rPr lang="ar-IQ" sz="2400" b="1" dirty="0"/>
              <a:t>	لقد درج الكتاب الانثروبولوجيين طيلة النصف الأخير من القرن التاسع عشر والعقود الثلاثة الأولى من هذا القرن على تقسيم سكان العالم إلى ثلاث سلالات رئيسية هي: 1ـ	السلالة القوقازية.2.السلالة الزنجية.	3.السلالة المغولية.</a:t>
            </a:r>
          </a:p>
          <a:p>
            <a:r>
              <a:rPr lang="ar-IQ" sz="2400" b="1" dirty="0"/>
              <a:t>أولاً: السلالة القوقازية: هذه السلالة هي إحدى السلالات الإنسانية الرئيسية في العالم. وتتفرع هذه السلالة إلى فروع خمسة: </a:t>
            </a:r>
          </a:p>
          <a:p>
            <a:r>
              <a:rPr lang="ar-IQ" sz="2400" b="1" dirty="0"/>
              <a:t>1ـ الابيض القديم: ويتسم ها الفرع بقصر القامة النسبي ومتانة الجسم وطول الراس وغمق البشرة وانخفاض فتحات الانف وكبر الفكوك والأسنان. وتموج الشعر واسوداده وكثافته على الرأس والوجه. ويبدو ان هذا الفرع يعتبر بائدا لأنه لا يوجد كثير من الناس الذين يمثلونه في علمنا الحديث. ويعتبر سكان الأينو </a:t>
            </a:r>
            <a:r>
              <a:rPr lang="en-US" sz="2400" b="1" dirty="0"/>
              <a:t>Ainu </a:t>
            </a:r>
            <a:r>
              <a:rPr lang="ar-IQ" sz="2400" b="1" dirty="0"/>
              <a:t>الساكنين في شمال اليابان خير من يمثل هذا الفرع وسكان أستراليا الاصليين وسكان فيدا </a:t>
            </a:r>
            <a:r>
              <a:rPr lang="en-US" sz="2400" b="1" dirty="0"/>
              <a:t>Veda </a:t>
            </a:r>
            <a:r>
              <a:rPr lang="ar-IQ" sz="2400" b="1" dirty="0"/>
              <a:t>في سيلان.</a:t>
            </a:r>
          </a:p>
          <a:p>
            <a:r>
              <a:rPr lang="ar-IQ" sz="2400" b="1" dirty="0"/>
              <a:t>2_ البحر المتوسط: يتصف هذا الفرع بطول الرأس والبشرة الحنطية والعيون الغامقة، وبقصر القامة النسبي ونحافتها، ورقة ملامح الوجه والتي تتضمن الانف الطويل المستقيم الرفيع والوجه البيضوي غير المنحدر، واعتدال الشفتين والفك. وينطبق هذا على سكان الشرق الأوسط وشمال أفريقيا وجنوب أوربا في اسبانيا والبرتغال وايطاليا.</a:t>
            </a:r>
          </a:p>
          <a:p>
            <a:endParaRPr lang="ar-IQ" sz="2400" b="1" dirty="0"/>
          </a:p>
        </p:txBody>
      </p:sp>
    </p:spTree>
    <p:extLst>
      <p:ext uri="{BB962C8B-B14F-4D97-AF65-F5344CB8AC3E}">
        <p14:creationId xmlns:p14="http://schemas.microsoft.com/office/powerpoint/2010/main" val="3612280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6" y="247973"/>
            <a:ext cx="11732216" cy="6385301"/>
          </a:xfrm>
        </p:spPr>
        <p:txBody>
          <a:bodyPr>
            <a:normAutofit/>
          </a:bodyPr>
          <a:lstStyle/>
          <a:p>
            <a:endParaRPr lang="ar-IQ" sz="2400" b="1" dirty="0" smtClean="0"/>
          </a:p>
          <a:p>
            <a:endParaRPr lang="ar-IQ" sz="2400" b="1" dirty="0"/>
          </a:p>
          <a:p>
            <a:r>
              <a:rPr lang="ar-IQ" sz="2400" b="1" dirty="0" smtClean="0"/>
              <a:t>3ـ </a:t>
            </a:r>
            <a:r>
              <a:rPr lang="ar-IQ" sz="2400" b="1" dirty="0"/>
              <a:t>الالبية: ويتصف هذا الفرع بالرأس العريض العالي والبشرة الحنطية والشعر الاسود، وكثافة الشعر على الوجه وقصر الأنف وضخامته نسبيا، وغمق لون العيون وقصر القامة وضخامتها.                                                 </a:t>
            </a:r>
          </a:p>
          <a:p>
            <a:r>
              <a:rPr lang="ar-IQ" sz="2400" b="1" dirty="0"/>
              <a:t>4_ الارمني: ويتصف بالرأس المستدير والبشرة الحنطية واستقامة مؤخرة الرأس وانحدار الجزء الأمامي. وارتفاع الأنف وتقوسه نحو الاسفل وغزارة الشعر على الجسم والوجه وكثافة الحواجب. ويوجد السكان الممثلون لهذا الفرع في البلاد الاناضول وشرقي البلقان وفي معظم اقطار غربي آسيا. </a:t>
            </a:r>
          </a:p>
          <a:p>
            <a:r>
              <a:rPr lang="ar-IQ" sz="2400" b="1" dirty="0"/>
              <a:t>5_ النوردية: ويتصف هذا الفرع بالرأس الطويل والقامة الطويلة نسبيا، والبشرة الفاتحة والشعر الاشقر والعيون الزرق والأنف العالي الرفيع وتمثل هذا الصنف في سكان اسكندنافية وبلاد الدانمارك وفنلندة وأقطار محيط البلطيق، وسكان بريطانيا وعدد كبير من سكان الولايات المتحدة الامريكية. </a:t>
            </a:r>
          </a:p>
          <a:p>
            <a:endParaRPr lang="ar-IQ" sz="2400" b="1" dirty="0"/>
          </a:p>
          <a:p>
            <a:endParaRPr lang="ar-IQ" sz="2400" b="1" dirty="0"/>
          </a:p>
          <a:p>
            <a:endParaRPr lang="ar-IQ" sz="2400" b="1" dirty="0"/>
          </a:p>
        </p:txBody>
      </p:sp>
    </p:spTree>
    <p:extLst>
      <p:ext uri="{BB962C8B-B14F-4D97-AF65-F5344CB8AC3E}">
        <p14:creationId xmlns:p14="http://schemas.microsoft.com/office/powerpoint/2010/main" val="866938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2" y="170482"/>
            <a:ext cx="11794210" cy="6447294"/>
          </a:xfrm>
        </p:spPr>
        <p:txBody>
          <a:bodyPr>
            <a:normAutofit/>
          </a:bodyPr>
          <a:lstStyle/>
          <a:p>
            <a:endParaRPr lang="ar-IQ" b="1" dirty="0" smtClean="0"/>
          </a:p>
          <a:p>
            <a:endParaRPr lang="ar-IQ" b="1" dirty="0"/>
          </a:p>
          <a:p>
            <a:endParaRPr lang="ar-IQ" b="1" dirty="0" smtClean="0"/>
          </a:p>
          <a:p>
            <a:r>
              <a:rPr lang="ar-IQ" b="1" dirty="0" smtClean="0"/>
              <a:t>ثانيا</a:t>
            </a:r>
            <a:r>
              <a:rPr lang="ar-IQ" b="1" dirty="0"/>
              <a:t>: السلالة الزنجية: وتتفرع كما يأتي: </a:t>
            </a:r>
          </a:p>
          <a:p>
            <a:r>
              <a:rPr lang="ar-IQ" b="1" dirty="0"/>
              <a:t>1ـ زنوج الغابات: ويتسمون بطول القامة واستدارة الصدر وعرض الأكتاف بالعضلات المفتولة. ويسكن سكان هذا الفرع على الأكثر في أفريقيا الغربية بين المحيط الأطلسي وحوض الكونغو (زائير حاليا). </a:t>
            </a:r>
          </a:p>
          <a:p>
            <a:r>
              <a:rPr lang="ar-IQ" b="1" dirty="0"/>
              <a:t>2ـ زنوج منطقة النيل: يتصفون بطول القامة ونحافة الجسم وطول السيقان وقصر الجذع. </a:t>
            </a:r>
          </a:p>
          <a:p>
            <a:r>
              <a:rPr lang="ar-IQ" b="1" dirty="0"/>
              <a:t>3ـ زنوج الاوقيانوس: وينتشرون في جزر الاوقيانوس في المحيط الهادي الجنوبي خصوصا في غينيا الجديدة وفيجي ويتسمون بالبشرة الداكنة وباعتدال طول القامة ويكون شعر الوجه أكثف من عند زنوج الغابات الافريقية، وبأنوف أرفع مما عند زنوج أفريقيا.</a:t>
            </a:r>
          </a:p>
          <a:p>
            <a:r>
              <a:rPr lang="ar-IQ" b="1" dirty="0"/>
              <a:t>4ـ الزنوج الأقزام: لا تتجاوز قامة أطول هؤلاء الخمسة أقدام ويتميزون بجمجمة متوسطة الطول والعرض بالشعر المفلفل جدا. وتكون شفاهم غليظة وأكتافهم ضيقة وبكبر البطن وبقوة العضلات وبمتانة السيقان وقوتها. وينتشر هذا الصنف في غابات الكونغو (زائير) وفي جزر ماليزيا وبالجزر المجاورة لسو مطره والفلبين.</a:t>
            </a:r>
          </a:p>
          <a:p>
            <a:r>
              <a:rPr lang="ar-IQ" b="1" dirty="0"/>
              <a:t>5ـ البو شمن والهوتنتوت: وهي جماعات محاطة بالغموض يعتقد بارتباطها بالزنوج الاقزام الافريقيين الذين يوجد بينها وبينهم شبه من حيث قصر القامة وشكل الرأس وبعض الجوانب الأخرى. ويسكن أعضاء هذه المجموعة في جوار صحراء كلهاري. </a:t>
            </a:r>
          </a:p>
        </p:txBody>
      </p:sp>
    </p:spTree>
    <p:extLst>
      <p:ext uri="{BB962C8B-B14F-4D97-AF65-F5344CB8AC3E}">
        <p14:creationId xmlns:p14="http://schemas.microsoft.com/office/powerpoint/2010/main" val="2113056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01478"/>
            <a:ext cx="11685722" cy="6493790"/>
          </a:xfrm>
        </p:spPr>
        <p:txBody>
          <a:bodyPr/>
          <a:lstStyle/>
          <a:p>
            <a:endParaRPr lang="ar-IQ" b="1" dirty="0" smtClean="0"/>
          </a:p>
          <a:p>
            <a:endParaRPr lang="ar-IQ" b="1" dirty="0"/>
          </a:p>
          <a:p>
            <a:endParaRPr lang="ar-IQ" b="1" dirty="0" smtClean="0"/>
          </a:p>
          <a:p>
            <a:r>
              <a:rPr lang="ar-IQ" b="1" dirty="0" smtClean="0"/>
              <a:t>ثالثاً</a:t>
            </a:r>
            <a:r>
              <a:rPr lang="ar-IQ" b="1" dirty="0"/>
              <a:t>: السلالة المغولية: وينتمي إليها ما يأتي: </a:t>
            </a:r>
          </a:p>
          <a:p>
            <a:r>
              <a:rPr lang="ar-IQ" b="1" dirty="0"/>
              <a:t>1ـ الآسيويون الشرقيون: ويضمون سكان المناطق الممتدة بين التبت ومنغوليا عبر جزء كبير من جنوب سيبيريا وشمال الصين ومنشوريا وكوريا واليابان. ويطلق على هذا الفرع أحيانا مصطلح المغول الكلاسيكيين.</a:t>
            </a:r>
          </a:p>
          <a:p>
            <a:r>
              <a:rPr lang="ar-IQ" b="1" dirty="0"/>
              <a:t>2ـ الهنود الاميركيون: ويسمى هذا أيضا (بالهنود الحمر) ورغم اختلافاتهم البيولوجية فأنهم يتشابهون الى مدى بعيد ويتسمون بالبشرة السمراء المشربة بحمرة، والوجوه العريضة والطويلة والأنوف العالية نسبيا والمحدودية. وتميل بشرتهم إلى التجمد في الكبر المبكر. أما عيونهم فغامقة. ويكون شعرهم اسوداً مستقيما وخشنا. </a:t>
            </a:r>
          </a:p>
          <a:p>
            <a:r>
              <a:rPr lang="ar-IQ" b="1" dirty="0"/>
              <a:t>3ـ الفرع الاندونيسي الملايوي: هذا الفرع يكون مغوليا جزئيا وينتشر أفراده في جزر إندونيسيا وماليزيا وفي المناطق المحيطة بممر الملايو وبعض الجزر القريبة من المحيط الهادي والجنوب ويتصفون بقصر القامة والسمرة الغامقة والشعر المتوج والبروز الملحوظ للجزء الأسفل الأمامي من الوجه وهي صفة تميزهم عن بقية الفروع المغولية المذكورة اعلاه. وتجدر الملاحظة ان الحدود الرسمية (السلالية) بين السلالات المشار اليها أعلاه هي ليست حدود صلدة أو ثابتة. </a:t>
            </a:r>
          </a:p>
        </p:txBody>
      </p:sp>
    </p:spTree>
    <p:extLst>
      <p:ext uri="{BB962C8B-B14F-4D97-AF65-F5344CB8AC3E}">
        <p14:creationId xmlns:p14="http://schemas.microsoft.com/office/powerpoint/2010/main" val="3656542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216976"/>
            <a:ext cx="11685721" cy="6369804"/>
          </a:xfrm>
        </p:spPr>
        <p:txBody>
          <a:bodyPr/>
          <a:lstStyle/>
          <a:p>
            <a:endParaRPr lang="ar-IQ" b="1" dirty="0" smtClean="0"/>
          </a:p>
          <a:p>
            <a:endParaRPr lang="ar-IQ" b="1" dirty="0"/>
          </a:p>
          <a:p>
            <a:r>
              <a:rPr lang="ar-IQ" b="1" dirty="0" smtClean="0"/>
              <a:t>وهذا </a:t>
            </a:r>
            <a:r>
              <a:rPr lang="ar-IQ" b="1" dirty="0"/>
              <a:t>يعني بالضرورة ان السمات الطبيعية </a:t>
            </a:r>
            <a:r>
              <a:rPr lang="en-US" b="1" dirty="0"/>
              <a:t>Physical Traits </a:t>
            </a:r>
            <a:r>
              <a:rPr lang="ar-IQ" b="1" dirty="0"/>
              <a:t>تكون في حالة من التبدل البطيء والمستمر ويعتقد الانثروبولوجيين ان افتراق جماعات السلالات الواحدة الى أقاليم متباعدة ومختلفة غالبا ما يسبب اختلاف بعض سماتها الظاهرية </a:t>
            </a:r>
            <a:r>
              <a:rPr lang="en-US" b="1" dirty="0"/>
              <a:t>Phenotype </a:t>
            </a:r>
            <a:r>
              <a:rPr lang="ar-IQ" b="1" dirty="0"/>
              <a:t>عبر مئات السنين شيئا فشيئا نتيجة للتكييف البيئي وعملية الاختيار الطبيعي. وتلاحظ حقيقة تأثير السلالة بالبيئات المختلفة في سكان المهاجرين الى اقاليم شديدة الاختلاف عن أوطانهم الأصلية كما لوحظ عند المهاجرين المغوليين القادمين من الشرق الاقصى إلى الأمريكيين. وفي ضوء الملاحظات الأخيرة المتصلة بحركية السلالات أصبح واضحا ان السلالات وفروعها التي ذكرت هي سمات عامة وليست خاصة. أي انها عندما تعمم على اعضاء كل من السلالات فهي لا تنطبق عليها بنفس الدرجة بل بدرجات متفاوتة. فعندما تقول ان بشرة الأسكندنافيين قد تكون أقرب الى اللون الحنطي ولكن نسبتهم قليلة قياسا للاسكندنافيين الشقر.</a:t>
            </a:r>
          </a:p>
          <a:p>
            <a:r>
              <a:rPr lang="ar-IQ" b="1" dirty="0"/>
              <a:t>ولابد من الإشارة إلى أن البحوث الأنثروبولوجيه عن السلالات لم تظهر أية اختلافات سلالية تتصل بتباين في الحيوية البيولوجية أو المناعة ضد المرض. أو خصوبة النسل أو طول العمر، ما عدى بعض الحالات الاستثنائية القليلة كتعرض الزنوج أكثر من باقي السلالات إلى الإصابة بفقر الدم، أو تعرض السكان البيض في الولايات المتحدة بدرجات أعلى مما في موقع أخر للإصابة بالسرطان. غير أن هذه الإصابات العالية بالأمراض عند بعض السلالات لا تزال محاطة بالغموض وليس مؤكدا ما إذا كانت نتيجة البيئة الطبيعية أو بسبب التركيب البيولوجي للسلالات التي تنتشر بينها. كذلك يرفض الانثروبولوجيين تأييد المبدأ القائل بوجود أضرار بيولوجية من اختلاط السلالات. كما أن العلم يفتقر للبراهين على الأضرار التي افترض البعض أنها تنتج من التزاوج القرابي. </a:t>
            </a:r>
          </a:p>
          <a:p>
            <a:endParaRPr lang="ar-IQ" b="1" dirty="0"/>
          </a:p>
        </p:txBody>
      </p:sp>
    </p:spTree>
    <p:extLst>
      <p:ext uri="{BB962C8B-B14F-4D97-AF65-F5344CB8AC3E}">
        <p14:creationId xmlns:p14="http://schemas.microsoft.com/office/powerpoint/2010/main" val="435100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0905" y="356461"/>
            <a:ext cx="11698288" cy="6046921"/>
          </a:xfrm>
        </p:spPr>
        <p:txBody>
          <a:bodyPr>
            <a:normAutofit/>
          </a:bodyPr>
          <a:lstStyle/>
          <a:p>
            <a:endParaRPr lang="ar-IQ" sz="2400" b="1" dirty="0" smtClean="0"/>
          </a:p>
          <a:p>
            <a:endParaRPr lang="ar-IQ" sz="2400" b="1" dirty="0"/>
          </a:p>
          <a:p>
            <a:r>
              <a:rPr lang="ar-IQ" sz="2400" b="1" dirty="0" smtClean="0"/>
              <a:t>.</a:t>
            </a:r>
            <a:r>
              <a:rPr lang="ar-IQ" sz="2400" b="1" dirty="0"/>
              <a:t>الاتجاه الانثروبولوجي التصنيفي </a:t>
            </a:r>
          </a:p>
          <a:p>
            <a:r>
              <a:rPr lang="ar-IQ" sz="2400" b="1" dirty="0"/>
              <a:t>1. العظام كأساس للتصنيف السلالي: لاحظ الاستاذ مورانت </a:t>
            </a:r>
            <a:r>
              <a:rPr lang="en-US" sz="2400" b="1" dirty="0"/>
              <a:t>Morant </a:t>
            </a:r>
            <a:r>
              <a:rPr lang="ar-IQ" sz="2400" b="1" dirty="0"/>
              <a:t>الأهمية الكبيرة للسمات البيولوجية المحافظة أو غير المتغيرة أو غير متغيرة بسرعة في الإنسان كأساس للتصنيف السلالي. وقد أكد أن الهياكل العظمية هي أكثر أجزاء الإنسان مقاومة لعامل التطور. ولكن بعض الباحثين لا يتفقون مع القول بثبوت العظام بل يرون أن العظام لا تعفى من ضغوط التطور البيولوجي التي تدخل عليها تبدلات محددة عبر الأزمنة الطويلة نسبيا. ومع أن الانثروبولوجيين الطبيعيين قد اعتمدوا على العظام في تصنيف السلالات في مراحل تطور علم الإنسان الأولى في القرن التاسع عشر وأوائل القرن العشرين إلا أن هذا الأساس ينطوي على عيوب متعددة ومن أبرزها ما يأتي:</a:t>
            </a:r>
          </a:p>
          <a:p>
            <a:r>
              <a:rPr lang="ar-IQ" sz="2400" b="1" dirty="0"/>
              <a:t>(‌أ) 	أن من الصعب تحديد الخصائص المورفولوجية للهياكل العظمية للبشر الأحياء.</a:t>
            </a:r>
          </a:p>
        </p:txBody>
      </p:sp>
    </p:spTree>
    <p:extLst>
      <p:ext uri="{BB962C8B-B14F-4D97-AF65-F5344CB8AC3E}">
        <p14:creationId xmlns:p14="http://schemas.microsoft.com/office/powerpoint/2010/main" val="359607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63471"/>
            <a:ext cx="11685722" cy="6369803"/>
          </a:xfrm>
        </p:spPr>
        <p:txBody>
          <a:bodyPr>
            <a:normAutofit/>
          </a:bodyPr>
          <a:lstStyle/>
          <a:p>
            <a:endParaRPr lang="ar-IQ" sz="2400" b="1" dirty="0" smtClean="0"/>
          </a:p>
          <a:p>
            <a:endParaRPr lang="ar-IQ" sz="2400" b="1" dirty="0"/>
          </a:p>
          <a:p>
            <a:r>
              <a:rPr lang="ar-IQ" sz="2400" b="1" dirty="0" smtClean="0"/>
              <a:t>. </a:t>
            </a:r>
            <a:r>
              <a:rPr lang="ar-IQ" sz="2400" b="1" dirty="0"/>
              <a:t>كما يصعب ذلك بسبب خصوصيات الأديان ومراسيم الدفن وما يحيط بها من تحريمات تحول دون ذلك. كل هذا يؤدي إلى ندوة الهياكل العظمية المطلوبة للدراسات مما يسبب فجوة علمية كبيرة بين ما نعرفه عن هياكل البشر القدامى والبشر في عالمنا الحديث.</a:t>
            </a:r>
          </a:p>
          <a:p>
            <a:r>
              <a:rPr lang="ar-IQ" sz="2400" b="1" dirty="0"/>
              <a:t>(‌ب) 	هناك بعض البراهين بأن التبدل أو التكييف الذي يحصل في السمات الجسمية إزاء عوامل البيئة الطبيعة خصوصا فيما يتصل بالهياكل العظمية كان تبدلا سريعا نسبيا. كما أظهرت البحوث التجريبية الحديثة أن شكل الجمجمة يعتمد بصورة جزئية على العضلات المتصلة بالرأس.</a:t>
            </a:r>
          </a:p>
          <a:p>
            <a:r>
              <a:rPr lang="ar-IQ" sz="2400" b="1" dirty="0"/>
              <a:t>(‌ج) 	يستخلص من المعلومات الحديثة ان خصائص الهيكل العظمى أو أجزاء منه لا تتحدد بفعل عدد من المورثات (الجينات) </a:t>
            </a:r>
            <a:r>
              <a:rPr lang="en-US" sz="2400" b="1" dirty="0"/>
              <a:t>Genes </a:t>
            </a:r>
            <a:r>
              <a:rPr lang="ar-IQ" sz="2400" b="1" dirty="0"/>
              <a:t>التي تؤثر فيه في الوقت نفسه أو بصورة متزامنة. </a:t>
            </a:r>
          </a:p>
          <a:p>
            <a:r>
              <a:rPr lang="ar-IQ" sz="2400" b="1" dirty="0"/>
              <a:t>(‌د) 	أن الاعتماد الحاصر على المعلومات العظمية لغرض التصنيف السلالي معرض إلى كثير من الشك وهو مثل على ميول الباحثين وخضوعهم إلى المواد الخاصة التي يستثمرونها في دراساتهم والتي تتوفر لهم عن طريق الصدفة بدلا من المواد الأخرى التي قد تكون أفضل منها ولكنها غير موجودة لكي يستعملوها. فالبقايا العظمية هي البقايا التي تقاوم وتبقى في طبقات الأرض. </a:t>
            </a:r>
          </a:p>
        </p:txBody>
      </p:sp>
    </p:spTree>
    <p:extLst>
      <p:ext uri="{BB962C8B-B14F-4D97-AF65-F5344CB8AC3E}">
        <p14:creationId xmlns:p14="http://schemas.microsoft.com/office/powerpoint/2010/main" val="2204771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577234" cy="6307810"/>
          </a:xfrm>
        </p:spPr>
        <p:txBody>
          <a:bodyPr>
            <a:normAutofit/>
          </a:bodyPr>
          <a:lstStyle/>
          <a:p>
            <a:r>
              <a:rPr lang="ar-IQ" sz="2400" b="1" dirty="0"/>
              <a:t>مقدمة:</a:t>
            </a:r>
          </a:p>
          <a:p>
            <a:r>
              <a:rPr lang="ar-IQ" sz="2400" b="1" dirty="0"/>
              <a:t>	الانثروبولوجيا تعني الدراسة المقارنة للإنسان، وفي هذا المعنى ليس هناك من نجانب لهذا الكائن أو لأفعاله يمكن اعتباره غير جدير بالدراسة والاستقصاء. وفي الواقع والممارسة ثبت أن من الأنسب تقسيم هذا الموضوع الشائك والعريض إلى ميادين أضيق وأكثر تحديداً تتضمن فيما تتضمن الفلسفة وعلمن النفس والمجالات ذات الحدود الأبرز والتي يطلق عليها مصطلح الانثروبولوجيا. ومعروف لدى المختصين أن الأنثروبولوجيا تنقسم إلى فرعين:</a:t>
            </a:r>
          </a:p>
          <a:p>
            <a:r>
              <a:rPr lang="ar-IQ" sz="2400" b="1" dirty="0"/>
              <a:t>1ـ	الانثروبولوجيا الحضارية.</a:t>
            </a:r>
          </a:p>
          <a:p>
            <a:r>
              <a:rPr lang="ar-IQ" sz="2400" b="1" dirty="0"/>
              <a:t>2ـ	الانثروبولوجيا الطبيعية.</a:t>
            </a:r>
          </a:p>
          <a:p>
            <a:r>
              <a:rPr lang="ar-IQ" sz="2400" b="1" dirty="0"/>
              <a:t>	وتتناول الانثروبولوجيا الحضارية دراسة أنشطة الإنسان والأنماط الاجتماعية. أما الأنثروبولوجيا الطبيعية فهي دراسة أصل الإنسان وتطوره وانتشاره بخصائصه المختلفة في المناطق الجغرافية في العالم.	إن هذا الكتاب يعني بصورة محددة بدراسة الواقع الطبيعي للإنسان ولا يهتم بالأبعاد الحضارية والثقافية إلا في الحالات التي تسهم في تسليط الأضواء على الموضوعات الأساسية التي يتمحور الكتاب حولها. ولا يفوتنا أن الصلة بين الجانبين الطبيعي والحضارية في الأنثروبولوجيا هي صلة مدركة لا جدال حولها. </a:t>
            </a:r>
          </a:p>
        </p:txBody>
      </p:sp>
    </p:spTree>
    <p:extLst>
      <p:ext uri="{BB962C8B-B14F-4D97-AF65-F5344CB8AC3E}">
        <p14:creationId xmlns:p14="http://schemas.microsoft.com/office/powerpoint/2010/main" val="4204049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4" y="185980"/>
            <a:ext cx="11809708" cy="6431796"/>
          </a:xfrm>
        </p:spPr>
        <p:txBody>
          <a:bodyPr>
            <a:normAutofit/>
          </a:bodyPr>
          <a:lstStyle/>
          <a:p>
            <a:r>
              <a:rPr lang="ar-IQ" sz="2400" b="1" dirty="0"/>
              <a:t>ولكن المواقف النفسية والذهنية للجماعات القديمة تختفي معها على الرغم من المضامين الكثيرة التي يمكن أن تسعف الدارسين لو تهيأت لهم.</a:t>
            </a:r>
          </a:p>
          <a:p>
            <a:r>
              <a:rPr lang="ar-IQ" sz="2400" b="1" dirty="0"/>
              <a:t>(‌ه) 	يتفق عدد من الباحثين الانثروبولوجيين على أن الاعتماد على قياس الجماجم والهياكل العظمية هي نماذج مضي وقتها ولم تعد صالحة في الوقت الحاضر لظهور أساليب حديثة أكثر فاعلية وأقرب إلى المنهج العلمي كدراسات الجينات وأصناف الدم وغير ذلك. وهكذا وعلى الرغم من حماسة طلبة المدرسة الأنثروبولوجيه المورفولوجية في سعيهم للحصول على معاير وموضعية في تمييز السلالات عن بعضها فان الاكتفاء بمعيار المقاييس العظمية وحدها لا يمكن أن يحقق نتائج موثوقة في هذا الصدد(8). وتظهر الصعوبات المرافقة لاستعمال العظام في دراسة السلالات في الاختلافات الفكرية الحادة التي تبرز في استنتاجات العلماء الخاصة حول البقايا العظمية التي يستخدمونها في دراساتهم. ويعترف الأستاذ (هولز) </a:t>
            </a:r>
            <a:r>
              <a:rPr lang="en-US" sz="2400" b="1" dirty="0"/>
              <a:t>Howells </a:t>
            </a:r>
            <a:r>
              <a:rPr lang="ar-IQ" sz="2400" b="1" dirty="0"/>
              <a:t>بصعوبة الاعتماد على البقايا العظمية في تشخيص السلالات بشكل كامل الدقة والوثوق.</a:t>
            </a:r>
          </a:p>
          <a:p>
            <a:r>
              <a:rPr lang="ar-IQ" sz="2400" b="1" dirty="0"/>
              <a:t>اختلاط وتغيير السلالات البشرية:</a:t>
            </a:r>
          </a:p>
          <a:p>
            <a:r>
              <a:rPr lang="ar-IQ" sz="2400" b="1" dirty="0"/>
              <a:t>	في بداية عصر البلايستوسين عاش القرد البشري الجنوبي بنوعية النحيف والضخم في جنوب وشرق القارة الأفريقية وفي عصر البلايستوسين المتوسط انتشر الإنسان القرد المنتصب القامة في الشرق الأقصى وشمال أفريقيا وأوربا ولا توجد لدينا معلومات دقيقة عن اختلاط أفراد هذين النوعين البائدين. وفي بداية عصر البلايستوسين الأعلى احتلت سلالات نياندرتال أجزاء من أوربا وشمال أفريقيا وغرب ووسط آسيا.</a:t>
            </a:r>
          </a:p>
        </p:txBody>
      </p:sp>
    </p:spTree>
    <p:extLst>
      <p:ext uri="{BB962C8B-B14F-4D97-AF65-F5344CB8AC3E}">
        <p14:creationId xmlns:p14="http://schemas.microsoft.com/office/powerpoint/2010/main" val="1781718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984" y="216976"/>
            <a:ext cx="11840704" cy="6338807"/>
          </a:xfrm>
        </p:spPr>
        <p:txBody>
          <a:bodyPr/>
          <a:lstStyle/>
          <a:p>
            <a:endParaRPr lang="ar-IQ" sz="2400" b="1" dirty="0" smtClean="0"/>
          </a:p>
          <a:p>
            <a:endParaRPr lang="ar-IQ" sz="2400" b="1"/>
          </a:p>
          <a:p>
            <a:r>
              <a:rPr lang="ar-IQ" sz="2400" b="1" smtClean="0"/>
              <a:t>وفي </a:t>
            </a:r>
            <a:r>
              <a:rPr lang="ar-IQ" sz="2400" b="1" dirty="0"/>
              <a:t>فترة متأخرة من نفس العصر عاش إنسان صولو في جاوة ويبدو أن نوعاً من الاختلاط قد حدث بين الإنسان القرد المنتصب القامة والنياندرتاليين في صولو فتميز أهل صولو ببروز حاجب العينين. وفي الشرق الأوسط حدث اختلاط في جبل الكرمل بفلسطين بين النياندرتاليين في موقع الصخور وبين الإنسان العاقل ويرجح البعض وجود صفات مشتركة في المجموعة الثانية إلى التزاوج والاختلاط. وفي العصر الحجري المتوسط الذي تلي نهاية العصر الجليدي بلغ التطور مرحلة متقدمة نتيجة للتغييرات النباتية والحيوانية التي طرأت على الأجزاء الشمالية في العالم القديم وقد صاحب هذا التغييرات الإيكولوجية تكوين سلالات فرعية وقد حدث هذا نتيجة الاختلاط والاختيار الطبيعي فسلالة البحر المتوسط على سبيل المثال يمكن تتبع أصولها الرؤوس العريضة في أثناء العصر الحجري المتوسط. وفي العصر الحجري الحديث انتقل الصيادون إلى الزراعة والاستقرار في الشرق الأوسط بحدود الألف التاسع قبل الميلاد. وانتشرت مظاهر الحضارة الزراعية من هذه المنطقة إلى أوربا وشمال أفريقيا والهند والصين ووصلت إلى كل هذه المناطق في حوالي الألف الثالث قبل الميلاد. وهؤلاء الفلاحون الذين حملوا الزراعة إلى المناطق المختلفة في العالم قد اختطفوا بالسكان الأصليين وتكيفوا مع بيئاتهم وكان من نتيجة هذا الاختلاط أن نشأت مجموعات جديدة سرعان.</a:t>
            </a:r>
          </a:p>
          <a:p>
            <a:r>
              <a:rPr lang="ar-IQ" dirty="0"/>
              <a:t> </a:t>
            </a:r>
          </a:p>
          <a:p>
            <a:endParaRPr lang="ar-IQ" dirty="0"/>
          </a:p>
        </p:txBody>
      </p:sp>
    </p:spTree>
    <p:extLst>
      <p:ext uri="{BB962C8B-B14F-4D97-AF65-F5344CB8AC3E}">
        <p14:creationId xmlns:p14="http://schemas.microsoft.com/office/powerpoint/2010/main" val="2322087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294468"/>
            <a:ext cx="11453248" cy="6230318"/>
          </a:xfrm>
        </p:spPr>
        <p:txBody>
          <a:bodyPr>
            <a:normAutofit/>
          </a:bodyPr>
          <a:lstStyle/>
          <a:p>
            <a:endParaRPr lang="ar-IQ" sz="2400" b="1" dirty="0" smtClean="0"/>
          </a:p>
          <a:p>
            <a:endParaRPr lang="ar-IQ" sz="2400" b="1" dirty="0"/>
          </a:p>
          <a:p>
            <a:r>
              <a:rPr lang="ar-IQ" sz="2400" b="1" dirty="0" smtClean="0"/>
              <a:t>. </a:t>
            </a:r>
            <a:r>
              <a:rPr lang="ar-IQ" sz="2400" b="1" dirty="0"/>
              <a:t>على أن الطالب الدارس للإنسان الطبيعي وللموروثات التي تحدد تكوينه الفيزيائي يهدف إلى الحصول على بعض المعلومات عن تلك المورثات التي تلعبي دوراً ـ على الأقل جزئياً في تحديد سلوكه. إن الدراسة الطبيعية للإنسان ينبغي أن تجري بأسلوب موضوعي خال من الغرض غير العلمي وبصورة فيها من التجرد ما يتسم به البحث العلمي الذي يتناول الكائنات الحية الأخرى التي يهتم بدراستها طلبة علم الأحياء. وإذا خلت دراسة الإنسان من هذه الموضوعية فهي لا جدوى منها ولا يمكن أن تكشف عن عناصر حقيقته الطبيعية أو أي من جوانب وجوده الحضاري والثقافي. 	ومن أبرز الاستفسارات التي لم يتوفر عنها جواب شاف حتى الآن هو ما إذا كانت هناك اختلافات جوهرية هامة بين السلالات البشرية الرئيسية في العالم، أم أن هذه الاختلافات غير قائمة، فلو وجدت هذه الاختلافات فإن بالإمكان الافتراض عندئذ أن بعض هذه السلالات تتمتع بقدرات حضارية أفضل والسلالات الأخرى بقدرات أقل في مجالات الإبداع الحضاري. أما إذا انتفت هذه الفروق الفطرية العنصرية بين الجماعات السلالية الرئيسية فإن أوجه التباين الحضاري والثقافي في العالم لابد من تفسيرها بالاستناد إلى مسبباتها التاريخية والاجتماعية والثقافية التي يفترض في هذه الحالة استقلالها عن التركيب البيولوجي.</a:t>
            </a:r>
          </a:p>
        </p:txBody>
      </p:sp>
    </p:spTree>
    <p:extLst>
      <p:ext uri="{BB962C8B-B14F-4D97-AF65-F5344CB8AC3E}">
        <p14:creationId xmlns:p14="http://schemas.microsoft.com/office/powerpoint/2010/main" val="234936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09966"/>
            <a:ext cx="11561736" cy="6245817"/>
          </a:xfrm>
        </p:spPr>
        <p:txBody>
          <a:bodyPr>
            <a:normAutofit/>
          </a:bodyPr>
          <a:lstStyle/>
          <a:p>
            <a:endParaRPr lang="ar-IQ" sz="2400" b="1" dirty="0" smtClean="0"/>
          </a:p>
          <a:p>
            <a:r>
              <a:rPr lang="ar-IQ" sz="2400" b="1" dirty="0" smtClean="0"/>
              <a:t>ومهما </a:t>
            </a:r>
            <a:r>
              <a:rPr lang="ar-IQ" sz="2400" b="1" dirty="0"/>
              <a:t>تكن النتائج العلمية التي يمكن أن يصل إليها الباحثون عن طريق تناول هذه الاستفسارات وأمثالها فإن مشكلة التحيز العنصري والثقافي في كثير من مجتمعات العالم لا تزال تواجه الباحثين وتدفعهم إلى إيجاد الحلول لها. وهناك قناعة واسعة تسود الوسط الانثروبولوجي حول انتفاء الصلة بين المورثات البيولوجية وثقافات الشعوب والجماعات، على الرغم من وجود قلة قليلة من الانثروبولوجيين لا تتبنى هذا الاعتقاد. ويرى بعض المختصين أن دراسة الخصائص الطبيعية للإنسان على ضوء مقارنة السلالات المتعددة يمكن أن تسلط ضوء على التطور العضوي للنوع الإنساني. </a:t>
            </a:r>
          </a:p>
          <a:p>
            <a:endParaRPr lang="ar-IQ" sz="2400" b="1" dirty="0"/>
          </a:p>
          <a:p>
            <a:r>
              <a:rPr lang="ar-IQ" sz="2400" b="1" dirty="0"/>
              <a:t>1.الاتجاه السلالي الكلاسيكي:</a:t>
            </a:r>
          </a:p>
          <a:p>
            <a:r>
              <a:rPr lang="ar-IQ" sz="2400" b="1" dirty="0"/>
              <a:t>	كثيراً ما يسمع الفرد عن الادعاءات المتكررة التي أشيعت في أوربا وأمريكا عن "السمو السلالي" </a:t>
            </a:r>
            <a:r>
              <a:rPr lang="en-US" sz="2400" b="1" dirty="0"/>
              <a:t>Racial Superiority </a:t>
            </a:r>
            <a:r>
              <a:rPr lang="ar-IQ" sz="2400" b="1" dirty="0"/>
              <a:t>للشعوب الأوربية خلال القرن التاسع عشر في كتابات الباحثين العنصريين وعلى رأسهم الكونت الفرنسي غوبينو </a:t>
            </a:r>
            <a:r>
              <a:rPr lang="en-US" sz="2400" b="1" dirty="0"/>
              <a:t>Gatineau) </a:t>
            </a:r>
            <a:r>
              <a:rPr lang="ar-IQ" sz="2400" b="1" dirty="0"/>
              <a:t>ويرتكز الاتجاه هذا على ميول الجماعات الإنسانية السابقة إلى فكرة عدم التكافؤ والتشابه بشكل يجعلها تبدو أفضل من غيرها ثقافياً وحضارياً. </a:t>
            </a:r>
          </a:p>
        </p:txBody>
      </p:sp>
    </p:spTree>
    <p:extLst>
      <p:ext uri="{BB962C8B-B14F-4D97-AF65-F5344CB8AC3E}">
        <p14:creationId xmlns:p14="http://schemas.microsoft.com/office/powerpoint/2010/main" val="377456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325464"/>
            <a:ext cx="11639227" cy="6245817"/>
          </a:xfrm>
        </p:spPr>
        <p:txBody>
          <a:bodyPr>
            <a:normAutofit/>
          </a:bodyPr>
          <a:lstStyle/>
          <a:p>
            <a:endParaRPr lang="ar-IQ" sz="2400" b="1" dirty="0" smtClean="0"/>
          </a:p>
          <a:p>
            <a:endParaRPr lang="ar-IQ" sz="2400" b="1" dirty="0"/>
          </a:p>
          <a:p>
            <a:r>
              <a:rPr lang="ar-IQ" sz="2400" b="1" dirty="0" smtClean="0"/>
              <a:t>وقد </a:t>
            </a:r>
            <a:r>
              <a:rPr lang="ar-IQ" sz="2400" b="1" dirty="0"/>
              <a:t>أكد غوبينو العنصري فكرة عدم تكافؤ البشر فكرياً. وبنى هذا الرأي على اختلاف الجماعات البشرية في مجالات التكنولوجيا والاختراع، وفي ظن هذا المفكر أن حضارة الغرب جاءت نتيجة امتزاج وتفاعل القبائل الجرمانية مع السلالات القديمة في أوربا. واستخلص من ملاحظاته عن تاريخ الجماعات البدائية أنها لا يمكن أن تحقق تقدماً حضارياً مما امتد الزمن وعلى الرغم من احتكاكها بمختلف المجتمعات المتحضرة، وهذا رأي فنده العلم الحديث. وعلى النقيض من ادعاءات غوبينو وغيره من الكتاب المتعصبين عنصرياً فإن حضارات الشرق المتعددة كانت تتمتع بالمكانة الأرقى بالقياس لحضارات أوربا في ألمانيا وإنجلترا وغيرهما من الأقطار التي اعتبرها الكتاب العنصريون نموذجاً للتفوق والرقي الحضاري في العالم. 	فسكان بعض الحضارات الشرقية قد شعروا برقيهم بالنسبة لسكان أوربا البرابرة في العصور الوسطى. فالعرب في العصر العباسي مثلاً كانوا في منزلة حضارية أسمى بكثير من كافة شعوب أوربا وكذلك الشعب الصيني شعر بالشيء نفسه بالمقارنة مع الأوربيين في ذلك الوقت.</a:t>
            </a:r>
          </a:p>
        </p:txBody>
      </p:sp>
    </p:spTree>
    <p:extLst>
      <p:ext uri="{BB962C8B-B14F-4D97-AF65-F5344CB8AC3E}">
        <p14:creationId xmlns:p14="http://schemas.microsoft.com/office/powerpoint/2010/main" val="219273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6" y="247974"/>
            <a:ext cx="11654724" cy="6369802"/>
          </a:xfrm>
        </p:spPr>
        <p:txBody>
          <a:bodyPr>
            <a:normAutofit/>
          </a:bodyPr>
          <a:lstStyle/>
          <a:p>
            <a:endParaRPr lang="ar-IQ" sz="2400" b="1" dirty="0" smtClean="0"/>
          </a:p>
          <a:p>
            <a:endParaRPr lang="ar-IQ" sz="2400" b="1" dirty="0"/>
          </a:p>
          <a:p>
            <a:r>
              <a:rPr lang="ar-IQ" sz="2400" b="1" dirty="0" smtClean="0"/>
              <a:t>ولا </a:t>
            </a:r>
            <a:r>
              <a:rPr lang="ar-IQ" sz="2400" b="1" dirty="0"/>
              <a:t>يخفى كما سيتضح من الفصول القادمة أن هذه الادعاءات وأمثالها لا يمكن أن تفسر علمياً على أساس العنصر أو الظروف البيولوجية بل هي مرتبطة في تفسيرها بالعوامل التاريخية والثقافية على الأكثر. </a:t>
            </a:r>
          </a:p>
          <a:p>
            <a:r>
              <a:rPr lang="ar-IQ" sz="2400" b="1" dirty="0"/>
              <a:t> التصنيف والانثروبولوجيا الطبيعية: </a:t>
            </a:r>
          </a:p>
          <a:p>
            <a:r>
              <a:rPr lang="ar-IQ" sz="2400" b="1" dirty="0"/>
              <a:t>	لكي نفهم السلالات البشرية يجب أن نتناول موضوع التصنيف وعلاقته بالأنثروبولوجيا الطبيعية، والسؤال الذي يفرض نفسه يدور حول أي جوانب الإنسان الطبيعي ينبغي دراستها؟ وواضح أن الملامح الطبيعية لجميع العناصر (السلالات) البشرية هي كثيرة التفرع والتنوع إلى درجة يصعب بحثها بهذه المقالة وفي هذه الصفحات القليلة. ويبدو أن الباحثين يعتبرون بعض الجوانب الطبيعية للإنسان أكثر أهمية للتصنيف من غيرها. </a:t>
            </a:r>
          </a:p>
          <a:p>
            <a:endParaRPr lang="ar-IQ" sz="2400" b="1" dirty="0"/>
          </a:p>
        </p:txBody>
      </p:sp>
    </p:spTree>
    <p:extLst>
      <p:ext uri="{BB962C8B-B14F-4D97-AF65-F5344CB8AC3E}">
        <p14:creationId xmlns:p14="http://schemas.microsoft.com/office/powerpoint/2010/main" val="3216071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16976"/>
            <a:ext cx="11654726" cy="6447295"/>
          </a:xfrm>
        </p:spPr>
        <p:txBody>
          <a:bodyPr>
            <a:normAutofit/>
          </a:bodyPr>
          <a:lstStyle/>
          <a:p>
            <a:endParaRPr lang="ar-IQ" sz="2400" b="1" dirty="0" smtClean="0"/>
          </a:p>
          <a:p>
            <a:r>
              <a:rPr lang="ar-IQ" sz="2400" b="1" dirty="0" smtClean="0"/>
              <a:t>ولو </a:t>
            </a:r>
            <a:r>
              <a:rPr lang="ar-IQ" sz="2400" b="1" dirty="0"/>
              <a:t>جمعنا عدداً من الأشياء المتشابهة قليلاً أو كثيراً وأردنا تصنيفها إلى مجموعات فإن المقاييس التي نعتمدها في هذا التصنيف سوف ترتبط بغايتنا من وراء هذا التصنيف. ومعايير التصنيف في هذه الحالات كثيرة. فقد يكون المقياس هو أشكال الأنف، أو أطوال الأصابع، أو شكل الشعر وغير ذلك.	وليس الغرض من القيام بتصنيف البشر هو الحصول على أصناف تبدو غير خاضعة لتأثير البيئة أو خالية من المغزى خصوصاً تلك المعاني التي لا تكشف عن التغيير الجاري في شخصية الفرد مع تقدمه في السن. 	فالغرض من التصنيف السلالي الأنثروبولوجي هو أكثر جدية من مجرد إشباع دافع حب الاستطلاع، وإذا كان علماء الإنسان غير مرتاحين لمبدأ تصنيف الجماعات البشرية إلى (عناصر) أو سلالات فإن ذلك يرجع إلى رغبتهم في العثور على معايير أكثر عمقاً وقدرة لتوضيح ما جرى في تاريخ هذه الجماعات، أي للكشف عن تطور البشر، ومعروف أن قسطاً كبيراً من جهود علماء الإنسان الطبيعيين ينصب على دراسة تطور الحيوانات المقاربة للإنسان (القردة العليا) بهدف أماطه اللثام عن مجاهل التطور الطبيعي للبشرية.	أن بعض السمات الطبيعية قد تبدو للوهلة الأولى عديمة الفائدة لتصنيف البشر طبيعياً، ولو اخترنا مثلاً من عالم الطيور، نعلم أن أهم سمة تشترك بها الطيور المختلفة هي استعمال أصواتها في مناداة أعضاء فصائلها، ورغم أن أصوات الطيور في لفصائل المتباينة قد تبدو قليلة أو كثيرة التماثل، إلا أنها في الحقيقة تتسم اختلافات محددة مميزة لفصائلها عن بعضها بالنسبة للمختصين في الطيور. ومع ذلك فإن الطيور قد تتعلم أصواتاً ليست مرتبطة بفصيلتها في الأصل عندما تنتقل إلى بيئات جديدة. ولهذا فإن تصنيف الطيور بناء على أصواتها أصبح موضع اعتراض ما زال الصوت عند بعضها يخضع إلى عنصر الاكتساب والتقليد. </a:t>
            </a:r>
          </a:p>
        </p:txBody>
      </p:sp>
    </p:spTree>
    <p:extLst>
      <p:ext uri="{BB962C8B-B14F-4D97-AF65-F5344CB8AC3E}">
        <p14:creationId xmlns:p14="http://schemas.microsoft.com/office/powerpoint/2010/main" val="3920988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80" y="263472"/>
            <a:ext cx="11623728" cy="6323308"/>
          </a:xfrm>
        </p:spPr>
        <p:txBody>
          <a:bodyPr>
            <a:normAutofit/>
          </a:bodyPr>
          <a:lstStyle/>
          <a:p>
            <a:endParaRPr lang="ar-IQ" sz="2400" b="1" dirty="0" smtClean="0"/>
          </a:p>
          <a:p>
            <a:endParaRPr lang="ar-IQ" sz="2400" b="1" dirty="0"/>
          </a:p>
          <a:p>
            <a:r>
              <a:rPr lang="ar-IQ" sz="2400" b="1" dirty="0" smtClean="0"/>
              <a:t>وبالنسبة </a:t>
            </a:r>
            <a:r>
              <a:rPr lang="ar-IQ" sz="2400" b="1" dirty="0"/>
              <a:t>للإنسان هناك أسلوبان للتصفيق بالأيادي فبعض الأفراد عندما يصفقون يكون إبهام اليد اليمنى فوق وقد يكون عند البعض الآخر إبهام اليد اليسرى فوق واليمنى تحت، وتسيطر هذه العادة أو تلك على الأفراد بحيث إن صاحب هذه العادة يظل خاضعاً لها طيلة حياته بينما صاحب العادة الثانية في التصفيق الآخر يظل خاضعاً لعادته. ولو اقترح أن تكون عادة التصفيق أساساً لتصنيف الجماعات البشرية فإن هذا الاقتراح ينبغي أن يرفض لأن هذه العادة ليست خاضعة للمورثات الطبيعية بل هي نتيجة الاكتساب الاجتماعي، ولهذا فالتصنيف لا يمكن أن يعتمد على هذه العادة كمعيار طبيعي ما دامت هذه العادة ترتبط بثقافة مجتمع الفرد. </a:t>
            </a:r>
          </a:p>
          <a:p>
            <a:r>
              <a:rPr lang="ar-IQ" sz="2400" b="1" dirty="0"/>
              <a:t>	وهكذا وعلى ضوء النقاش السابق يتضح أن التصنيف السلالي للبشر لا يمكن أن يعتمد على صفات أو خصائص وقتية أو عرضية ذات طبيعة اكتسابيه ثقافية أو حضارية، لأن السلالات لا تمثل تركيبات ذات طابع سريع التغيير بفعل العوامل الثقافية بل هي تركيبات تنطوي على خصائص بيولوجية تتسم بالديمومة والاستقرار الكبير. </a:t>
            </a:r>
          </a:p>
        </p:txBody>
      </p:sp>
    </p:spTree>
    <p:extLst>
      <p:ext uri="{BB962C8B-B14F-4D97-AF65-F5344CB8AC3E}">
        <p14:creationId xmlns:p14="http://schemas.microsoft.com/office/powerpoint/2010/main" val="857655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170481"/>
            <a:ext cx="11592733" cy="6478291"/>
          </a:xfrm>
        </p:spPr>
        <p:txBody>
          <a:bodyPr>
            <a:normAutofit/>
          </a:bodyPr>
          <a:lstStyle/>
          <a:p>
            <a:endParaRPr lang="ar-IQ" sz="2400" b="1" dirty="0" smtClean="0"/>
          </a:p>
          <a:p>
            <a:endParaRPr lang="ar-IQ" sz="2400" b="1" dirty="0"/>
          </a:p>
          <a:p>
            <a:endParaRPr lang="ar-IQ" sz="2400" b="1" dirty="0" smtClean="0"/>
          </a:p>
          <a:p>
            <a:r>
              <a:rPr lang="ar-IQ" sz="2400" b="1" dirty="0" smtClean="0"/>
              <a:t>والواقع </a:t>
            </a:r>
            <a:r>
              <a:rPr lang="ar-IQ" sz="2400" b="1" dirty="0"/>
              <a:t>أن التصنيف الطبيعي أو البيولوجي (السلالي) وهو يعتمد على السمات الموروثة </a:t>
            </a:r>
            <a:r>
              <a:rPr lang="en-US" sz="2400" b="1" dirty="0"/>
              <a:t>Inherited Characteristics </a:t>
            </a:r>
            <a:r>
              <a:rPr lang="ar-IQ" sz="2400" b="1" dirty="0"/>
              <a:t>لا يمكن أن يستفيد من جميع هذه السمات لأن بعضها أكثر ملائمة من بعضها الآخر لهذا الغرض. فقد تقتصر الرغبة في التصنيف السلالي على الخصائص المتباينة بين سكان الأقاليم الجغرافية الطبيعية المختلفة، ولكن الباحثين قد يفضلون الاعتماد على المورثات </a:t>
            </a:r>
            <a:r>
              <a:rPr lang="en-US" sz="2400" b="1" dirty="0"/>
              <a:t>Genes </a:t>
            </a:r>
            <a:r>
              <a:rPr lang="ar-IQ" sz="2400" b="1" dirty="0"/>
              <a:t>ومن الناحية الأخرى إذا كنا نطمح إلى معرفة واقع الإنسان في الأزمنة السابقة للتاريخ </a:t>
            </a:r>
            <a:r>
              <a:rPr lang="en-US" sz="2400" b="1" dirty="0"/>
              <a:t>Prehistory </a:t>
            </a:r>
            <a:r>
              <a:rPr lang="ar-IQ" sz="2400" b="1" dirty="0"/>
              <a:t>فإن ذلك يتطلب التنقيب في ماضي الإنسان السحيق والإفادة من الآثار القديمة التي يمكن أن تسلط الضوء على ذلك الواقع. ومع ذلك فإننا إذا ركزنا على التاريخ السابق للتدوين فإن من الضروري العثور على خصائص ترتبط بالبشر الذين يمثلون تلك الحقبة. ولا شك أن من الواضح أن بعض الخصائص التي يمكن العثور عليها في الحفريات تنطوي على المواصفات التي ترضي النوعين من الاحتياجات، أي معرفة أثر المورثات من جهة والسمات التي تتصل بالجماعات السابقة. </a:t>
            </a:r>
          </a:p>
        </p:txBody>
      </p:sp>
    </p:spTree>
    <p:extLst>
      <p:ext uri="{BB962C8B-B14F-4D97-AF65-F5344CB8AC3E}">
        <p14:creationId xmlns:p14="http://schemas.microsoft.com/office/powerpoint/2010/main" val="18267009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36</TotalTime>
  <Words>2264</Words>
  <Application>Microsoft Office PowerPoint</Application>
  <PresentationFormat>ملء الشاشة</PresentationFormat>
  <Paragraphs>93</Paragraphs>
  <Slides>21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21</vt:i4>
      </vt:variant>
    </vt:vector>
  </HeadingPairs>
  <TitlesOfParts>
    <vt:vector size="26" baseType="lpstr">
      <vt:lpstr>Arial</vt:lpstr>
      <vt:lpstr>Century Gothic</vt:lpstr>
      <vt:lpstr>Times New Roman</vt:lpstr>
      <vt:lpstr>Wingdings 3</vt:lpstr>
      <vt:lpstr>أيون</vt:lpstr>
      <vt:lpstr> المحاضرة الحادية والثلاثون: الاتجاهات العلمية لدراسة الواقع الطبيعي البشري: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الحادية والثلاثون: الاتجاهات العلمية لدراسة الواقع الطبيعي البشري: المادة: الانثروبولوجيا الطبيعية أستاذ المادة: د. رباح احمد مهدي </dc:title>
  <dc:creator>F1</dc:creator>
  <cp:lastModifiedBy>F1</cp:lastModifiedBy>
  <cp:revision>22</cp:revision>
  <dcterms:created xsi:type="dcterms:W3CDTF">2018-01-11T21:42:58Z</dcterms:created>
  <dcterms:modified xsi:type="dcterms:W3CDTF">2018-01-11T22:19:15Z</dcterms:modified>
</cp:coreProperties>
</file>