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1/12/2018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32183" y="1239863"/>
            <a:ext cx="9544669" cy="3967567"/>
          </a:xfrm>
        </p:spPr>
        <p:txBody>
          <a:bodyPr>
            <a:normAutofit/>
          </a:bodyPr>
          <a:lstStyle/>
          <a:p>
            <a:pPr algn="r"/>
            <a:r>
              <a:rPr lang="ar-IQ" dirty="0"/>
              <a:t> المحاضرة الثانية والثلاثون: العظام في دراسات الانثروبولوجيا الطبيعية:</a:t>
            </a:r>
            <a:br>
              <a:rPr lang="ar-IQ" dirty="0"/>
            </a:br>
            <a:r>
              <a:rPr lang="ar-IQ" dirty="0"/>
              <a:t>المادة: الانثروبولوجيا الطبيعية</a:t>
            </a:r>
            <a:br>
              <a:rPr lang="ar-IQ" dirty="0"/>
            </a:br>
            <a:r>
              <a:rPr lang="ar-IQ" dirty="0"/>
              <a:t>أستاذ المادة: د. رباح احمد مهدي </a:t>
            </a:r>
          </a:p>
        </p:txBody>
      </p:sp>
    </p:spTree>
    <p:extLst>
      <p:ext uri="{BB962C8B-B14F-4D97-AF65-F5344CB8AC3E}">
        <p14:creationId xmlns:p14="http://schemas.microsoft.com/office/powerpoint/2010/main" val="8228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140995" cy="5807990"/>
          </a:xfrm>
        </p:spPr>
        <p:txBody>
          <a:bodyPr/>
          <a:lstStyle/>
          <a:p>
            <a:r>
              <a:rPr lang="ar-IQ" b="1" dirty="0"/>
              <a:t>وكان مما عثر عليه أيضاً في بلتداون (نصف فك أسفل)، وهو أولى إذا ما قيس بأي إنسان حالي، كما يتميز الفك بأنه مزيج من الخصائص البشرية وخصائص القردة. وعلى الرغم من أن حجم جمجمة إنسان بلتداون قد وصل إلى مستوى الإنسان الحالي، إلا أن الوجه قد استبقى على بعض الخصائص (الشبيهة بالإنسان </a:t>
            </a:r>
            <a:r>
              <a:rPr lang="en-US" b="1" dirty="0"/>
              <a:t>Manlike) </a:t>
            </a:r>
            <a:r>
              <a:rPr lang="ar-IQ" b="1" dirty="0"/>
              <a:t>والخصائص الشبيهة بالقردة. وتدل البقايا الحفرية لإنسان بلتداون، أن بعضها يرجع إلى العصر البليوسين، الأمر الذي يؤكد أن عمر إنسان بلتداون، إنما يرجع إلى عصر شديد القدم، حيث عاصر إنسان بلتداون فترة الدفء الثانية، تلك التي ترجع إلى منتصف العصر البلايستوسين). وبذلك نقول: أنه كان يعيش في إنجلترا إنسان معاصر لإنسان جاوة وإنسان بكين، إلا وهو إنسان بلتداون. فلقد أثبتت الدراسات الحفرية أن أنهار التايمز والراين قد رسبت مظاهر الحياة التي كانت موجودة منذ العهود السحيقة، كما أن مصبات هذه الأنهار، أنما تعتبر إلى حد بعيد متحفاً جيولوجيا صالحاً للدراسة والبحث. ولكن هناك مسألة تثير الشك. وهي مسألة خطيرة ينبغي الإشارة إليها، وهي أنه بينما نجد أن جمجمتي جاوة وبكين تتميزان بالبدائية والأولية، إلا أن جمجمة بلتداون وحدها تتميز بأنها جمجمة إنسان لا جدل في بشريته، </a:t>
            </a:r>
          </a:p>
        </p:txBody>
      </p:sp>
    </p:spTree>
    <p:extLst>
      <p:ext uri="{BB962C8B-B14F-4D97-AF65-F5344CB8AC3E}">
        <p14:creationId xmlns:p14="http://schemas.microsoft.com/office/powerpoint/2010/main" val="1539213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64981" cy="5947475"/>
          </a:xfrm>
        </p:spPr>
        <p:txBody>
          <a:bodyPr/>
          <a:lstStyle/>
          <a:p>
            <a:r>
              <a:rPr lang="ar-IQ" b="1" dirty="0"/>
              <a:t>ولكن ما يثير الشكوك، ويدعو إلى الخطورة، هو أن (الدكتور فاينر </a:t>
            </a:r>
            <a:r>
              <a:rPr lang="en-US" b="1" dirty="0"/>
              <a:t>Weiner)، </a:t>
            </a:r>
            <a:r>
              <a:rPr lang="ar-IQ" b="1" dirty="0"/>
              <a:t>وقد اكتشف ما يسميه بأكذوبة بلتداون، ونشر خدعة هذا الاكتشاف وروى القصة في كتابه: (أكذوبة بلتداون </a:t>
            </a:r>
            <a:r>
              <a:rPr lang="en-US" b="1" dirty="0"/>
              <a:t>Piltdown Forgery)، </a:t>
            </a:r>
            <a:r>
              <a:rPr lang="ar-IQ" b="1" dirty="0"/>
              <a:t>حيث افتضح (فاينر) هذه الدراسة الحفرية وأنكرها. ورفض إمكانية تصور إنسان أو وجود كائن مثل إنسان بلتداون، حيث أنه إنسان غريب، عثر عليه (داوسن)، وزعم أن له قبوة، رأس </a:t>
            </a:r>
            <a:r>
              <a:rPr lang="en-US" b="1" dirty="0"/>
              <a:t>Cranium، </a:t>
            </a:r>
            <a:r>
              <a:rPr lang="ar-IQ" b="1" dirty="0"/>
              <a:t>إنسان، أما الفك </a:t>
            </a:r>
            <a:r>
              <a:rPr lang="en-US" b="1" dirty="0"/>
              <a:t>Jaw، </a:t>
            </a:r>
            <a:r>
              <a:rPr lang="ar-IQ" b="1" dirty="0"/>
              <a:t>فهو فك شمبانزي </a:t>
            </a:r>
            <a:r>
              <a:rPr lang="en-US" b="1" dirty="0"/>
              <a:t>Chimpanzee. </a:t>
            </a:r>
            <a:r>
              <a:rPr lang="ar-IQ" b="1" dirty="0"/>
              <a:t>وقد تمكن (فاينر) أخيراً من دراسته طبيعة العظام، وإثبات أن فك بلتداون رغم مظهره القديم، ورغم أسنانه المتآكلة، كان من العظام الحديثة العهد.                                   </a:t>
            </a:r>
          </a:p>
          <a:p>
            <a:r>
              <a:rPr lang="ar-IQ" b="1" dirty="0"/>
              <a:t>4-	إنسان هيدلبرج </a:t>
            </a:r>
            <a:r>
              <a:rPr lang="en-US" b="1" dirty="0"/>
              <a:t>Homo Heidelbergensis:</a:t>
            </a:r>
          </a:p>
          <a:p>
            <a:r>
              <a:rPr lang="ar-IQ" b="1" dirty="0"/>
              <a:t>في عام 1907 استطاع الدكتور أتوشوتنساك </a:t>
            </a:r>
            <a:r>
              <a:rPr lang="en-US" b="1" dirty="0"/>
              <a:t>Dr. Otto Schoetensack))</a:t>
            </a:r>
          </a:p>
          <a:p>
            <a:r>
              <a:rPr lang="ar-IQ" b="1" dirty="0"/>
              <a:t>الأستاذ بجامعة هيدلبرج بألمانيا العثور على (فك سفلي) بشري ضخم في طبقة رملية عمقها 78 قدماً، في مدينة هيدلبرج، كما وجدت معه في نفس الطبقة، حفريات لحيوانات كانت تعيش في العصر البليستوسيني، ولذلك قدر عمر حفرية فك إنسان هيدلبرج بما يقرب من مليون سنة، لان بعض الأدوات والآلات الحجرية التي عثر عليها ترجع إلى العهد البليستوسيني.</a:t>
            </a:r>
          </a:p>
          <a:p>
            <a:endParaRPr lang="ar-IQ" b="1" dirty="0"/>
          </a:p>
        </p:txBody>
      </p:sp>
    </p:spTree>
    <p:extLst>
      <p:ext uri="{BB962C8B-B14F-4D97-AF65-F5344CB8AC3E}">
        <p14:creationId xmlns:p14="http://schemas.microsoft.com/office/powerpoint/2010/main" val="1442029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64981" cy="5947475"/>
          </a:xfrm>
        </p:spPr>
        <p:txBody>
          <a:bodyPr/>
          <a:lstStyle/>
          <a:p>
            <a:r>
              <a:rPr lang="ar-IQ" b="1" dirty="0" smtClean="0"/>
              <a:t>5-</a:t>
            </a:r>
            <a:r>
              <a:rPr lang="ar-IQ" b="1" dirty="0"/>
              <a:t>	إنسان نياندرتال </a:t>
            </a:r>
            <a:r>
              <a:rPr lang="en-US" b="1" dirty="0"/>
              <a:t>Homo Neanerthalensis:</a:t>
            </a:r>
          </a:p>
          <a:p>
            <a:r>
              <a:rPr lang="ar-IQ" b="1" dirty="0"/>
              <a:t>يرجع إنسان نياندرتال إلى العصر الجليدي الرابع، ويسمى أيضاً إنسان نياندرتال الموستيري، نظراً لوجود بعض المخلفات والأدوات الموستيرية مع حفريات وبقايا إنسان نياندرتال. ولقد تم اكتشاف إنسان نياندرتال بفضل الجهود التي بذلت في حفريات (إهرنجزدورف </a:t>
            </a:r>
            <a:r>
              <a:rPr lang="en-US" b="1" dirty="0"/>
              <a:t>Ehringsdorf) </a:t>
            </a:r>
            <a:r>
              <a:rPr lang="ar-IQ" b="1" dirty="0"/>
              <a:t>و(شتاينهيم </a:t>
            </a:r>
            <a:r>
              <a:rPr lang="en-US" b="1" dirty="0"/>
              <a:t>Steinheim). </a:t>
            </a:r>
            <a:r>
              <a:rPr lang="ar-IQ" b="1" dirty="0"/>
              <a:t>وعثر في قرية (إمرنجزدروف) بالقرب من مدينة فيمار بألمانيا، على جمجمة وفكين. وقدر حجم جمجمة إنسان نياندرتال بما يقرب من 1450 سم3 ويقترب هذا الحجم إلى حد كبير من حجم جماجم الإنسان الحالي، ومن هنا جاءت الأهمية الحفرية لإنسان نياندرتال، حيث أن جمجمة النياندرتال أنما تعتبر مرحلة انتقال مباشر بين الإنسان الحفري والإنسان الحالي. وفي (شتاينهيم) عثر على إحدى جماجم النياندرتال، وترجع إلى العصر الجليدي الثالث. إلا أن حفريات شتاينهيم رغم تبعيتها لإنسان نياندرتال إلا أنها لا تشبه تماماً إنسان النياندرتال الموستيري الذي اكتشف في (إهرنجزدورف). وهذا ما أكدته الدراسات الحفرية التي نجمت عن فحص تلك الجمجمة المكسورة التي عثر عليها في شتاينهيم. </a:t>
            </a:r>
          </a:p>
        </p:txBody>
      </p:sp>
    </p:spTree>
    <p:extLst>
      <p:ext uri="{BB962C8B-B14F-4D97-AF65-F5344CB8AC3E}">
        <p14:creationId xmlns:p14="http://schemas.microsoft.com/office/powerpoint/2010/main" val="3393435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 y="278970"/>
            <a:ext cx="11949193" cy="6385302"/>
          </a:xfrm>
        </p:spPr>
        <p:txBody>
          <a:bodyPr/>
          <a:lstStyle/>
          <a:p>
            <a:r>
              <a:rPr lang="ar-IQ" b="1" dirty="0"/>
              <a:t>كما ظهر أن أذرع إنسان نياندرتال أقصر من أذرع الإنسان الحديث. وإذا كانت الحضارة الموستيرية هي من نتاج الإنسان النياندرتالي، مما يؤكد بصفة قاطعة ارتقاء القدرات العقلية، وأن معدل ذكاء إنسان نياندرتال لم يكن في مرتبة أقل بكثير من معدل ذكاء الإنسان الحالي، ولذلك يشبه إنسان نياندرتال، ذلك النموذج الفيزيقي الذي يطلق عليه أسم (الإنسان العاقل </a:t>
            </a:r>
            <a:r>
              <a:rPr lang="en-US" b="1" dirty="0"/>
              <a:t>Homo Sapiens).</a:t>
            </a:r>
          </a:p>
          <a:p>
            <a:r>
              <a:rPr lang="ar-IQ" b="1" dirty="0"/>
              <a:t>وختاماً فقد كان إنسان نياندرتال إذا ما رفضنا تلك الصورة التي تجعله وحشاً بليداً، مترهلاً، منخفض الجبين، يعتدي بالعصا على نساءه، كان عبارة عن كائن وحشي الملامح عريض الصدر، يمشي مثني الركبتين، ويداه ممتدتان إلى الأمام، ويقوم رأسه على رقبة قصيرة مائلة، بالإضافة إلى أنه كان يستطيع الجري ورمي الأحجار واستخدام النار والحياة في الكهوف، فتكيف بذلك مع الظروف المناخية القاسية.</a:t>
            </a:r>
          </a:p>
          <a:p>
            <a:r>
              <a:rPr lang="ar-IQ" b="1" dirty="0"/>
              <a:t>كما كانت جمجمة إنسان نياندرتال مستطيلة وجبهته مسطحة، أما أنفه فكان قصيراً مفرطحاً. كما كان بارز الفك، وليس له ذقن، وكان يدب متثاقلاً من كهف إلى آخر على قدمين عريضتين قصيرتين، غليظتين. كما كان الجزء الأمامي للنصفين الكرويين للمخ أكمل تطوراً من أسلافه. ثم ظهرت في أوربا بعض الأقوام الأكثر ثقافةً وتقدماً في صناعة الأدوات وصيد الحيوان، فاكتسحوا كل ما صادفوه من أفراد الإنسان النياندرتالي، ولعل هذا هو السبب في انقراضه، بانقضاض هذه الشعوب الدخيلة عليه.</a:t>
            </a:r>
          </a:p>
          <a:p>
            <a:endParaRPr lang="ar-IQ" b="1" dirty="0"/>
          </a:p>
        </p:txBody>
      </p:sp>
    </p:spTree>
    <p:extLst>
      <p:ext uri="{BB962C8B-B14F-4D97-AF65-F5344CB8AC3E}">
        <p14:creationId xmlns:p14="http://schemas.microsoft.com/office/powerpoint/2010/main" val="408306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56461" y="685800"/>
            <a:ext cx="11623729" cy="5900980"/>
          </a:xfrm>
        </p:spPr>
        <p:txBody>
          <a:bodyPr/>
          <a:lstStyle/>
          <a:p>
            <a:r>
              <a:rPr lang="ar-IQ" b="1" dirty="0"/>
              <a:t>نماذج إنسان نياندرتال</a:t>
            </a:r>
          </a:p>
          <a:p>
            <a:r>
              <a:rPr lang="ar-IQ" b="1" dirty="0"/>
              <a:t>إن معظم المتحجرات العظمية في أوربا تعود إلى العصر الحجري المتوسط والأخير وأول هذه المتحجرات التي أخرجت من الأعماق تتكون من قحف جمجمة وبعض عظام سيقان وأذرع في كهف يقع في إقليم يسمى (نياندرتال) والموقع قريب من مدينة(دسلدورف) الألمانية وكان ذلك الاكتشاف قد حصل عام 1856. وقد أطلق العلماء على مجموعة العظام التي استخرجت اسم (إنسان نياندرتال) ويضم هذا الصنف أكثر من مئة قرد عثر على بقاياها في أقطار متعددة تقع في أوربا الوسطى والغربية وبعض مناطق الاتحاد السوفيتي وجنوب شرقي أسيا وأفريقيا والصين.</a:t>
            </a:r>
          </a:p>
          <a:p>
            <a:r>
              <a:rPr lang="ar-IQ" b="1" dirty="0"/>
              <a:t>نياندرتال أوربا:</a:t>
            </a:r>
          </a:p>
          <a:p>
            <a:r>
              <a:rPr lang="ar-IQ" b="1" dirty="0"/>
              <a:t>	يتسم هذا الكائن الذي أعيد بناؤه من عظام متناثرة، بجمجمة كبيرة ذات جدران سميكة. وذات شكل طولي وسقف منخفض يعطيها طابعاً بدائياً. ويظهر هذا المظهر البدائي في جبهتها الواطئة الضيقة والمتراجعة. هذا إضافة إلى سمك وضخامة العظام المحيطة بالعينين والتي تتخذ شكل رفين معلقين فوقهما.	ويتصف أيضاً طرف الجمجمة الخلفي بكبره النسبي وببروزه الذي يلفت النظر، أما الثقب الواقع في قاعدة الجمجمة فيكون أقرب إلى نهايتها الخلفية مما في جمجمة الإنسان الحديث. وتتراوح نسبة الجمجمة الرأسية لهذا الكائن. بين 70-76.</a:t>
            </a:r>
          </a:p>
        </p:txBody>
      </p:sp>
    </p:spTree>
    <p:extLst>
      <p:ext uri="{BB962C8B-B14F-4D97-AF65-F5344CB8AC3E}">
        <p14:creationId xmlns:p14="http://schemas.microsoft.com/office/powerpoint/2010/main" val="442753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94468"/>
            <a:ext cx="11701220" cy="6214820"/>
          </a:xfrm>
        </p:spPr>
        <p:txBody>
          <a:bodyPr/>
          <a:lstStyle/>
          <a:p>
            <a:r>
              <a:rPr lang="ar-IQ" b="1" dirty="0"/>
              <a:t>أما حجم وعاء المخ فيتراوح بين 1300 سم3 إلى 1600 سم3. والمخ في هذا النوع على ضوء هذه المقاييس يعتبر كبيراً نسبياً وهو أكبر منه لدى الإنسان الحديث. أما الوجه فيكون أميل إلى الطول وهو بارز قليلاً، أما محاجر العينين فتميل إلى الكبر. كما يتصف هذا الصنف بتفلطح الأنف وعرضه مع انخفاض نهايته. أما الفك العلوي فهو بارز نسبياً. بينما يكون الفك السفلي سميكاً وقوياً. وهناك بداية بسيطة للحنك تجعله ضامراً صغيراً. وهو في بعض أشكال هذا الصنف أكثر نمواً مما في بعضها الآخر. كما يكون سقف الحلق متوسطاً في شكله بين الإنسان الحديث والقرد. ويبرز تشابه أسنان الاثنين بدرجة أكبر. ويتصف حوض النياندرتال بالعمق وبالضيق كما في القردة. أما الذراعان فقصيران نسبياً ولكنهما سميكان. وتقارب نسبة الذراعين والساقين للجسم ما يقابلهما في الإنسان. ويكون ابتعاد أصبع الإبهام عن باقي الأصابع لدى النياندرتال أكبر مما في الإنسان. وتتصف أصابع هذا الكائن بقصرها نسبة إلى أصابع البشر. ويتراوح. طول قامة نياندرتال أوربا بين 5 أقدام إلى خمسة أقدام و5 بوصات. ومعروف عنه أنه عاصر الحضارة الموستيرية (</a:t>
            </a:r>
            <a:r>
              <a:rPr lang="en-US" b="1" dirty="0"/>
              <a:t>Mousterian Culture).  </a:t>
            </a:r>
            <a:r>
              <a:rPr lang="ar-IQ" b="1" dirty="0"/>
              <a:t>التي وجدت في الجزء الأول من الفترة الجليدية الأخيرة في القارة الأوربية.</a:t>
            </a:r>
          </a:p>
        </p:txBody>
      </p:sp>
    </p:spTree>
    <p:extLst>
      <p:ext uri="{BB962C8B-B14F-4D97-AF65-F5344CB8AC3E}">
        <p14:creationId xmlns:p14="http://schemas.microsoft.com/office/powerpoint/2010/main" val="2882794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340963"/>
            <a:ext cx="11592733" cy="6059837"/>
          </a:xfrm>
        </p:spPr>
        <p:txBody>
          <a:bodyPr/>
          <a:lstStyle/>
          <a:p>
            <a:r>
              <a:rPr lang="ar-IQ" b="1" dirty="0"/>
              <a:t>نياندرتال فلسطين:</a:t>
            </a:r>
          </a:p>
          <a:p>
            <a:r>
              <a:rPr lang="ar-IQ" b="1" dirty="0"/>
              <a:t>	أن النماذج التابعة لهذا الصنف التي كشفتها التنقيبات في فلسطين قد عثر عليها في جبل الكرمل ويقدر عمر تلك المتحجرات بحوالي 40 ألف سنة. وهي تمثل أشكالاً متطورة ومقاربة في مظهرها للإنسان الحديث. وتشير التحليلات العلمية لهذه البقايا العظيمة إلى أن أطول قامة لهذا الكائن بلغت 5 أقدام و8 بوصات أما مقاييس الجمجمة وتفصيلاتها فلا تختلف جوهرياً عنها في جمجمة الإنسان الحديث. وقد اعتقد بعض المختصين في البداية أن (نياندرتال الكرمل) قد تطور تدريجياً إلى الإنسان الحديث. غير أن معظم علماء الوراثة يتعرضون على هذا التفسير، وهم يرون أن هذه النماذج تمثل سكاناً خليطاً أمتزج فيه النياندرتال وأصنافاً أخرى للإنسان الحديث. ومضمون الرأي الأخير أن هناك عملية إخصاب متبادل جرت بين النياندرتال والنموذج الإنساني الأخر مما أدى إلى تقليص اختلافات النياندرتال واندماجه وراثياً مع النوع الذي يمثل الإنسان الحديث.</a:t>
            </a:r>
          </a:p>
          <a:p>
            <a:endParaRPr lang="ar-IQ" b="1" dirty="0"/>
          </a:p>
        </p:txBody>
      </p:sp>
    </p:spTree>
    <p:extLst>
      <p:ext uri="{BB962C8B-B14F-4D97-AF65-F5344CB8AC3E}">
        <p14:creationId xmlns:p14="http://schemas.microsoft.com/office/powerpoint/2010/main" val="3727907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0963" y="685800"/>
            <a:ext cx="11623729" cy="6009468"/>
          </a:xfrm>
        </p:spPr>
        <p:txBody>
          <a:bodyPr/>
          <a:lstStyle/>
          <a:p>
            <a:r>
              <a:rPr lang="ar-IQ" b="1" dirty="0"/>
              <a:t>نياندرتال آسيا:</a:t>
            </a:r>
          </a:p>
          <a:p>
            <a:r>
              <a:rPr lang="ar-IQ" b="1" dirty="0"/>
              <a:t>	وأهم بقايا هذا الصنف قد ظهر في حفريات شمالي العراق وقد سلطت أضواء على بعض الزوايا المظلمة والمبهمة لهذا الصنف. وقد لوحظ آثار إصابة بسهم في القفص الصدري للهيكل العظمي لهذا الكائن وقد فسرت بأنها سبب وفاته. وهو يشبه نياندرتال أوربا عدا أن قامته أطول، وقد عاصر الحضارة الموستيرية للفترة الجليدية الأخيرة قبل حوالي 45 ألف سنة، وقد مارس الصيد واعتمد بصورة خاصة على قنص الماعز الوحشي. أما مكتشفات بقايا النياندرتال الأسيوي الأخرى فقد تم العثور عليها في بعض مناطق الاتحاد السوفيتي وفي مرتفعات هضبة الأناضول وإيران.</a:t>
            </a:r>
          </a:p>
          <a:p>
            <a:r>
              <a:rPr lang="ar-IQ" b="1" dirty="0"/>
              <a:t>نياندرتال إفريقيا:</a:t>
            </a:r>
          </a:p>
          <a:p>
            <a:r>
              <a:rPr lang="ar-IQ" b="1" dirty="0"/>
              <a:t>	هناك بقايا عظيمة لهذا النموذج اكتشفت في ليبيا والمغرب وهي تشير إلى تشابه مع النياندرتال الأوربي عند مقارنة الجمجمة، ولوحظ أن جمجمة النياندرتال الأفريقي كبيرة نسبياً ويصل تجويف المخ فيها إلى 1480 سم3. ويعتقد اعتماداً على المتحجرات الحيوانية التي ظهرت في التنقيبات أن النياندرتال عاش في فترة نهاية العصر الحجري المتوسط. </a:t>
            </a:r>
          </a:p>
        </p:txBody>
      </p:sp>
    </p:spTree>
    <p:extLst>
      <p:ext uri="{BB962C8B-B14F-4D97-AF65-F5344CB8AC3E}">
        <p14:creationId xmlns:p14="http://schemas.microsoft.com/office/powerpoint/2010/main" val="2253703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95978" cy="5807990"/>
          </a:xfrm>
        </p:spPr>
        <p:txBody>
          <a:bodyPr/>
          <a:lstStyle/>
          <a:p>
            <a:r>
              <a:rPr lang="ar-IQ" b="1" dirty="0"/>
              <a:t>والخلاصة أن نماذج النياندرتال المتعددة يمكن تفسيرها على أنها تمثل عملية تطورية واحدة معتمدة على انتشار هذا الكائن من مركزه إلى مناطق متفرقة في العالم. أما سبب اختفاء النياندرتال في أواخر العصر الحجري المتوسط فيرجع إلى عوامل التزاوج و(الامتزاج الوراثي) </a:t>
            </a:r>
            <a:r>
              <a:rPr lang="en-US" b="1" dirty="0"/>
              <a:t>Hybridization </a:t>
            </a:r>
            <a:r>
              <a:rPr lang="ar-IQ" b="1" dirty="0"/>
              <a:t>بينه وبين الأصناف الأخرى. ويستدل على هذا الاختلاط بالموجودات العظيمة الموجودة في حفريات فلسطين وجيكوسلوفاكيا، كما توجد بقايا عظيمة توحي بوقوع بعض الاختلاط الوراثي بين النياندرتال ونموذج كرو ماغنون (</a:t>
            </a:r>
            <a:r>
              <a:rPr lang="en-US" b="1" dirty="0"/>
              <a:t>Cro-Magnon) </a:t>
            </a:r>
            <a:r>
              <a:rPr lang="ar-IQ" b="1" dirty="0"/>
              <a:t>بعض نماذج من النياندرتال يغلب عليها خصائص كرو ماغنون بدرجة أكبر. بينما نماذجه الأخرى يغلب عليها خصائص نياندرتال إلى مدى أبعد من صنف كرو ماغنون.</a:t>
            </a:r>
          </a:p>
          <a:p>
            <a:r>
              <a:rPr lang="ar-IQ" b="1" dirty="0"/>
              <a:t>	ورغم انقراض النياندرتال فأن بعض سماته الوراثية قد انحدرت إلى الإنسان الحديث. وتوجد أدلة تثبت وقوع اتصال حضاري بين النياندرتال والأصناف الأخرى من الإنسان البائد. والمعروف أن الحضارات الموستيرية قد أدخلت فن تصنيع الأدوات الحجرية عن طريق النحت والكشط </a:t>
            </a:r>
            <a:r>
              <a:rPr lang="en-US" b="1" dirty="0"/>
              <a:t>Chipping. </a:t>
            </a:r>
            <a:r>
              <a:rPr lang="ar-IQ" b="1" dirty="0" smtClean="0"/>
              <a:t>.</a:t>
            </a:r>
            <a:endParaRPr lang="ar-IQ" b="1" dirty="0"/>
          </a:p>
        </p:txBody>
      </p:sp>
    </p:spTree>
    <p:extLst>
      <p:ext uri="{BB962C8B-B14F-4D97-AF65-F5344CB8AC3E}">
        <p14:creationId xmlns:p14="http://schemas.microsoft.com/office/powerpoint/2010/main" val="1001525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776993"/>
          </a:xfrm>
        </p:spPr>
        <p:txBody>
          <a:bodyPr/>
          <a:lstStyle/>
          <a:p>
            <a:r>
              <a:rPr lang="ar-IQ" b="1" dirty="0"/>
              <a:t>. ويبدو أن الحضارات الموستيرية الأقدم قد عاصرت أصنافاً أخرى من الإنسان البائد غير النياندرتال. وتستمر بعض الأشكال الحضارية الموستيرية القديمة في العهود التي أعقبت تلك الفترة. وهكذا فالأدلة التاريخية تظهر لنا وجود اتصال بين الحضارة الموستيرية والحضارات السابقة واللاحقة وهذا يدل على إن إنسان النياندرتال قد اتصل حضارياً بنماذج مختلفة من البشر وإن ذلك أدى إلى اختلاطه بيولوجيا أو وراثياً بتلك النماذج. ويعتبر النياندرتال أخر حلقات الإنسان البائد ومنذ اختفائه بدأ الإنسان الحديث بالظهور على مسرح الحياة.</a:t>
            </a:r>
          </a:p>
          <a:p>
            <a:r>
              <a:rPr lang="ar-IQ" b="1" dirty="0"/>
              <a:t>6-إنسان العصر الحجري المتأخر:</a:t>
            </a:r>
          </a:p>
          <a:p>
            <a:r>
              <a:rPr lang="ar-IQ" b="1" dirty="0"/>
              <a:t>	تنتمي البقايا العظيمة للعصر الحجري المتأخر في أوربا لنوع الجنس البشري الحديث (</a:t>
            </a:r>
            <a:r>
              <a:rPr lang="en-US" b="1" dirty="0"/>
              <a:t>HomoSapiens) </a:t>
            </a:r>
            <a:r>
              <a:rPr lang="ar-IQ" b="1" dirty="0"/>
              <a:t>وهذا لا يعني أن الأنواع التي عاشت في تلك الأزمنة مماثلة أو مطابقة بصورة تامة في أوصافها لأنواع الإنسان الحديث. فالإنسان الحديث لم تظهر بداياته الأولية حتى فترة الهولوسين (</a:t>
            </a:r>
            <a:r>
              <a:rPr lang="en-US" b="1" dirty="0"/>
              <a:t>Holocene) </a:t>
            </a:r>
            <a:r>
              <a:rPr lang="ar-IQ" b="1" dirty="0"/>
              <a:t>التي تمثل الجزء الأخير من العصر الحجري حيث ابتدأت فترة الانجماد بالتوقف وصارت درجات الحرارة ترتفع تدريجياً وأخذ الدفء يتسرب إلى الهواء ببطء. أما تاريخ عصر الهولوسين فيرجع إلى ما قبل 12 ألف عام على وجه التقريب. والملاحظ أن بقايا إنسان أوائل العصر الحجري المتأخر تدل على عدم تجانس ذلك الإنسان للتنوع الكبير الظاهر في أشكاله المتعددة. وأهم تلك الأصناف هو صنف كرو ماغنون (</a:t>
            </a:r>
            <a:r>
              <a:rPr lang="en-US" b="1" dirty="0"/>
              <a:t>Cro-Magnon) </a:t>
            </a:r>
            <a:r>
              <a:rPr lang="ar-IQ" b="1" dirty="0"/>
              <a:t>التابع   لعصر اوريجناسيون (</a:t>
            </a:r>
            <a:r>
              <a:rPr lang="en-US" b="1" dirty="0"/>
              <a:t>Aurignac on) </a:t>
            </a:r>
            <a:r>
              <a:rPr lang="ar-IQ" b="1" dirty="0"/>
              <a:t>وصنف غريما لدي (</a:t>
            </a:r>
            <a:r>
              <a:rPr lang="en-US" b="1" dirty="0"/>
              <a:t>Grimaldi) </a:t>
            </a:r>
            <a:r>
              <a:rPr lang="ar-IQ" b="1" dirty="0"/>
              <a:t>وصنف بويدموست وبرون ويمثلان صنفاً هجيناً اختلط فيه النياندرتال وكرومانيون.</a:t>
            </a:r>
          </a:p>
        </p:txBody>
      </p:sp>
    </p:spTree>
    <p:extLst>
      <p:ext uri="{BB962C8B-B14F-4D97-AF65-F5344CB8AC3E}">
        <p14:creationId xmlns:p14="http://schemas.microsoft.com/office/powerpoint/2010/main" val="58094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325464"/>
            <a:ext cx="11794211" cy="6199322"/>
          </a:xfrm>
        </p:spPr>
        <p:txBody>
          <a:bodyPr>
            <a:normAutofit/>
          </a:bodyPr>
          <a:lstStyle/>
          <a:p>
            <a:r>
              <a:rPr lang="ar-IQ" sz="2400" b="1" dirty="0"/>
              <a:t>لقد تعلمنا من دروس الانثروبولوجيا الطبيعية أن إنسان جاوة </a:t>
            </a:r>
            <a:r>
              <a:rPr lang="en-US" sz="2400" b="1" dirty="0"/>
              <a:t>Java Man </a:t>
            </a:r>
            <a:r>
              <a:rPr lang="ar-IQ" sz="2400" b="1" dirty="0"/>
              <a:t>هو أقدم إنسان حفري، ثم يليه في التصنيف التاريخي، إنسان بكين </a:t>
            </a:r>
            <a:r>
              <a:rPr lang="en-US" sz="2400" b="1" dirty="0"/>
              <a:t>Peking Man، </a:t>
            </a:r>
            <a:r>
              <a:rPr lang="ar-IQ" sz="2400" b="1" dirty="0"/>
              <a:t>ثم إنسان صولو </a:t>
            </a:r>
            <a:r>
              <a:rPr lang="en-US" sz="2400" b="1" dirty="0"/>
              <a:t>Solo Man، </a:t>
            </a:r>
            <a:r>
              <a:rPr lang="ar-IQ" sz="2400" b="1" dirty="0"/>
              <a:t>فإنسان بلتداون </a:t>
            </a:r>
            <a:r>
              <a:rPr lang="en-US" sz="2400" b="1" dirty="0"/>
              <a:t>Piltdown Man </a:t>
            </a:r>
            <a:r>
              <a:rPr lang="ar-IQ" sz="2400" b="1" dirty="0"/>
              <a:t>ثم هيدلبرج، ثم إنسان رود يسيا </a:t>
            </a:r>
            <a:r>
              <a:rPr lang="en-US" sz="2400" b="1" dirty="0"/>
              <a:t>Rhodesian Man، </a:t>
            </a:r>
            <a:r>
              <a:rPr lang="ar-IQ" sz="2400" b="1" dirty="0"/>
              <a:t>ويأتي في نهاية هذا التصنيف الزمني للأشكال البشرية القديمة إنسان نياندرتال </a:t>
            </a:r>
            <a:r>
              <a:rPr lang="en-US" sz="2400" b="1" dirty="0"/>
              <a:t>Neanderthal Man. </a:t>
            </a:r>
            <a:r>
              <a:rPr lang="ar-IQ" sz="2400" b="1" dirty="0"/>
              <a:t>وفيما يلي توضيح لهذه الأشكال:</a:t>
            </a:r>
          </a:p>
          <a:p>
            <a:r>
              <a:rPr lang="ar-IQ" sz="2400" b="1" dirty="0"/>
              <a:t>1-	إنسان جاوة </a:t>
            </a:r>
            <a:r>
              <a:rPr lang="en-US" sz="2400" b="1" dirty="0"/>
              <a:t>Pithecanthropus:</a:t>
            </a:r>
          </a:p>
          <a:p>
            <a:r>
              <a:rPr lang="ar-IQ" sz="2400" b="1" dirty="0"/>
              <a:t>ولنبدأ أول ما نبدأ بإنسان جاوة، ويسمى في الاصطلاح الأكاديمي </a:t>
            </a:r>
            <a:r>
              <a:rPr lang="en-US" sz="2400" b="1" dirty="0"/>
              <a:t>Pithecanthropus </a:t>
            </a:r>
            <a:r>
              <a:rPr lang="ar-IQ" sz="2400" b="1" dirty="0"/>
              <a:t>ومعناه (الإنسان الفرد). كما يسمى أيضاً (المثل الوحيد)، ويمثل هذا الإنسان الحفري، إنسان أواخر العصر البليوسين وأوائل العصر البليوستوسين. ويرجع الفضل في الكشف عن بقايا إنسان جاوة إلى (أوجين دأبوا </a:t>
            </a:r>
            <a:r>
              <a:rPr lang="en-US" sz="2400" b="1" dirty="0"/>
              <a:t>Eugene Dubois)، </a:t>
            </a:r>
            <a:r>
              <a:rPr lang="ar-IQ" sz="2400" b="1" dirty="0"/>
              <a:t>وهو العالم المتخصص في علوم التشريح والتاريخ الطبيعي.</a:t>
            </a:r>
          </a:p>
          <a:p>
            <a:r>
              <a:rPr lang="ar-IQ" sz="2400" b="1" dirty="0"/>
              <a:t>فلقد عثر (دبوا) على بقايا إنسان جاوة في قرية تسمى (ترينيل) </a:t>
            </a:r>
            <a:r>
              <a:rPr lang="en-US" sz="2400" b="1" dirty="0"/>
              <a:t>Trinil </a:t>
            </a:r>
            <a:r>
              <a:rPr lang="ar-IQ" sz="2400" b="1" dirty="0"/>
              <a:t>على نهر صولو </a:t>
            </a:r>
            <a:r>
              <a:rPr lang="en-US" sz="2400" b="1" dirty="0"/>
              <a:t>Solo </a:t>
            </a:r>
            <a:r>
              <a:rPr lang="ar-IQ" sz="2400" b="1" dirty="0"/>
              <a:t>في جزيرة جاوة عام 1891.</a:t>
            </a:r>
            <a:endParaRPr lang="ar-IQ" sz="2400" b="1" dirty="0"/>
          </a:p>
        </p:txBody>
      </p:sp>
    </p:spTree>
    <p:extLst>
      <p:ext uri="{BB962C8B-B14F-4D97-AF65-F5344CB8AC3E}">
        <p14:creationId xmlns:p14="http://schemas.microsoft.com/office/powerpoint/2010/main" val="10395338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49483" cy="5900980"/>
          </a:xfrm>
        </p:spPr>
        <p:txBody>
          <a:bodyPr/>
          <a:lstStyle/>
          <a:p>
            <a:r>
              <a:rPr lang="ar-IQ" b="1" dirty="0"/>
              <a:t>ويظهر أيضاً صنف جانسليد </a:t>
            </a:r>
            <a:r>
              <a:rPr lang="en-US" b="1" dirty="0"/>
              <a:t>Canceled) </a:t>
            </a:r>
            <a:r>
              <a:rPr lang="ar-IQ" b="1" dirty="0"/>
              <a:t>في عصر ماجد الينين (</a:t>
            </a:r>
            <a:r>
              <a:rPr lang="en-US" b="1" dirty="0"/>
              <a:t>Magdalenian).	</a:t>
            </a:r>
            <a:r>
              <a:rPr lang="ar-IQ" b="1" dirty="0"/>
              <a:t>وعرف إنسان كرو ماغنون من خلال (12) هيكل عظمي وجدت في الطبقة الجيولوجية لعصر اوريجناسيون في غربي أوربا. وكان أول هذه البقايا قد عثر عليه في تقنيات أجريت قرب قرية كرو ماغنون في إقليم الدور دون </a:t>
            </a:r>
            <a:r>
              <a:rPr lang="en-US" b="1" dirty="0"/>
              <a:t>Dordogne </a:t>
            </a:r>
            <a:r>
              <a:rPr lang="ar-IQ" b="1" dirty="0"/>
              <a:t>في جنوبي فرنسا. ويتميز أكثر أفراد هذا الصنف بجمجمة كبيرة وسميكة وبوعاء مخ يقرب من 1660 سم3. وتكون الجمجمة طويلة وضيقة ونسبتها الرأسية تقدر بـ 75. أما الجبهة فعالية وعريضة وهي تشبه إلى حد كبير جبهة الإنسان الحديث كما تكون عظام الحاجبين قليلة النتوء والأنف يتسم بضيقة وارتفاعه النسبي وتكون الفكوك كبيرة نسبياً ولكنها حديثة الشكل والحنك كامل التكوين. ويتسم الكروماغنون الأقدم بكونه طويل القامة نسبياً حيث يصل ارتفاعه إلى 5 أقدام و11 بوصة. ويعتقد بأن بنيته كانت متينة ومنتصبة كالإنسان الحديث. عدا أن ركبته كانتا تنحنيان للأمام قليلاً عند السير. كما اتصفت ساقاه بالطول النسبي عند مقارنتها بالذراعين. أن هذه الخصائص بالإضافة إلى خصائص (الحوض) </a:t>
            </a:r>
            <a:r>
              <a:rPr lang="en-US" b="1" dirty="0"/>
              <a:t>Pelvis </a:t>
            </a:r>
            <a:r>
              <a:rPr lang="ar-IQ" b="1" dirty="0"/>
              <a:t>هي مقاربة لخصائص الزنوج المعاصرين.</a:t>
            </a:r>
          </a:p>
        </p:txBody>
      </p:sp>
    </p:spTree>
    <p:extLst>
      <p:ext uri="{BB962C8B-B14F-4D97-AF65-F5344CB8AC3E}">
        <p14:creationId xmlns:p14="http://schemas.microsoft.com/office/powerpoint/2010/main" val="1654376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249483" cy="5916478"/>
          </a:xfrm>
        </p:spPr>
        <p:txBody>
          <a:bodyPr/>
          <a:lstStyle/>
          <a:p>
            <a:r>
              <a:rPr lang="ar-IQ" b="1" dirty="0"/>
              <a:t>ولعلها نتجت من اختلاط زواجي حصل بين هذا الكائن وبين صنف غريما لدي ذي الصفات الزنجية. وما عدى هذه السمات فإنسان كرو ماغنون يشبه الإنسان القوقازي الحديث أكثر من باقي العناصر. وهو يعتبر لهذه الأسباب الأصل السلالي للعنصر القوقازي. ولكن ينبغي القول إن هذا العنصر لم ينحدر من كرو ماغنون حسب. بل نتج عن خليط من الأصناف البشرية القديمة بحكم التزاوج الجاري بينها.	وتظهر الأشكال الأخرى للكروماغنون تنوعاً ملحوظاً ومن أهم الأشكال أو الأصناف ما يأتي:</a:t>
            </a:r>
          </a:p>
          <a:p>
            <a:r>
              <a:rPr lang="ar-IQ" b="1" dirty="0"/>
              <a:t>أ‌-	غريما لدي:</a:t>
            </a:r>
          </a:p>
          <a:p>
            <a:r>
              <a:rPr lang="ar-IQ" b="1" dirty="0"/>
              <a:t>هذا الصنف اعتمد تحديده على ضوء هيكلين عظميين اكتشف أحدهما لإنسان يقدر عمره بـ 16 عاماً. أما الهيكل الآخر فكان لأنثى ناضجة. وقد عثر عليها في أعماق ساحل الريفيرا. حيث اكتشفت بعض الأدوات الحجرية معهما مما يعزز الاعتقاد بأن هذين الكائنين البشريين ينتميان    إلى عصر   الحضارة   الاورغنسية (</a:t>
            </a:r>
            <a:r>
              <a:rPr lang="en-US" b="1" dirty="0"/>
              <a:t>Arignacian) </a:t>
            </a:r>
            <a:r>
              <a:rPr lang="ar-IQ" b="1" dirty="0"/>
              <a:t>ويتميز هذا الصنف ببعض السمات الزنجية كما أسلفنا سابقاً. وبدرجة أكبر مما يتسم به إنسان كرو ماغنون الكلاسيكي (الصنف الأسبق). ويمكن أن يفسر ذلك بأن نوع الكروماغنون الذي انتشر في أواخر العصر الحجري الوسيط هو الأصل السلالي للزنوج الذين ربما عاشوا مع الكروماغنون في أوربا وتزاوجوا معه. لكن بعض المختصين يعتبرون غريما لدي ممثلاً لعنصر قوقازي عاش في أوربا الجنوبية ويرفضون ربطه بالعنصر الزنجي.</a:t>
            </a:r>
          </a:p>
          <a:p>
            <a:endParaRPr lang="ar-IQ" b="1" dirty="0"/>
          </a:p>
        </p:txBody>
      </p:sp>
    </p:spTree>
    <p:extLst>
      <p:ext uri="{BB962C8B-B14F-4D97-AF65-F5344CB8AC3E}">
        <p14:creationId xmlns:p14="http://schemas.microsoft.com/office/powerpoint/2010/main" val="1297014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218486" cy="5823488"/>
          </a:xfrm>
        </p:spPr>
        <p:txBody>
          <a:bodyPr>
            <a:normAutofit/>
          </a:bodyPr>
          <a:lstStyle/>
          <a:p>
            <a:r>
              <a:rPr lang="ar-IQ" sz="2400" b="1" dirty="0"/>
              <a:t>ب‌-	 بريدموست وبرون:</a:t>
            </a:r>
          </a:p>
          <a:p>
            <a:r>
              <a:rPr lang="ar-IQ" sz="2400" b="1" dirty="0"/>
              <a:t>هذان الصنفان قد عاصرا الحضارة السوليتيرية (</a:t>
            </a:r>
            <a:r>
              <a:rPr lang="en-US" sz="2400" b="1" dirty="0"/>
              <a:t>Soluttrean Culture) </a:t>
            </a:r>
            <a:r>
              <a:rPr lang="ar-IQ" sz="2400" b="1" dirty="0"/>
              <a:t>في جيكوسلوفاكيا. ويستنتج بعض العلماء من عظام هذين النموذجين اختلاطاً وراثياً وقع بين الكروماغنون النياندرتال. وتميل أجسام أفراد هذين الصنفين إلى القصر قياساً إلى الكروماغنون حيث أن ارتفاع قامتها لا يتجاوز 5أقدام أو 7 بوصات. أما رؤوسها فأطول وأضيق وعظام الحاجبين فيها تكون أكثر بروزاً ووجهها طويل نسبياً وضيق. وهو أشبه بوجه النياندرتال منه بوجه الكروماغنون العريض نسبياً كما يتسم وجهها بانحدار أقل مما في وجوه النياندرتال وأكثر من الكروماغنون. ويصل وعاء المخ إلى 1590 سم3 وهو أصغر نسبياً من وعاء المخ في جمجمة الكروماغنون.</a:t>
            </a:r>
          </a:p>
          <a:p>
            <a:endParaRPr lang="ar-IQ" sz="2400" b="1" dirty="0"/>
          </a:p>
        </p:txBody>
      </p:sp>
    </p:spTree>
    <p:extLst>
      <p:ext uri="{BB962C8B-B14F-4D97-AF65-F5344CB8AC3E}">
        <p14:creationId xmlns:p14="http://schemas.microsoft.com/office/powerpoint/2010/main" val="4097359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0955015" cy="5544519"/>
          </a:xfrm>
        </p:spPr>
        <p:txBody>
          <a:bodyPr>
            <a:normAutofit/>
          </a:bodyPr>
          <a:lstStyle/>
          <a:p>
            <a:r>
              <a:rPr lang="ar-IQ" sz="2400" b="1" dirty="0"/>
              <a:t>	يستنتج من كل ما تقدم أن أصناف بريدموست وبرون رغم تغلب صفات كرو ماغنون على تركيبها. إلا أنها تظهر في الوقت نفسه عدداً من الصفات (السمات) المميزة لإنسان النياندرتال. وهذا يدل على أنها عاشت جنباً إلى جنب مع هذا الإنسان. والمعروف أن هناك افتراضاً بأن الأشكال البشرية التي عثر عليها في أوربا وبصرف النظر عن اختلافاتها. تمثل الأصل السلالي لإنسان أوربا الحديث وهناك أوجه شبه كبيرة بين النماذج القديمة التي اخرجتها الحفريات في أوربا وبين سكان أوربا المحدثين. وتؤدي دراسة النماذج الأوربية في العصر الحجري الحديث إلى الاستنتاج القائم على افتراض أن النماذج البشرية الحديثة في أوربا قد هاجرت إليها من الجنوب والشرق (من إفريقيا وآسيا). فخلال فترة العشرة آلاف سنة الماضية (13). أي منذ بدء (العصر الحجري الحديث) </a:t>
            </a:r>
            <a:r>
              <a:rPr lang="en-US" sz="2400" b="1" dirty="0"/>
              <a:t>Neolithic </a:t>
            </a:r>
            <a:r>
              <a:rPr lang="ar-IQ" sz="2400" b="1" dirty="0"/>
              <a:t>تظهر أكثر النماذج البشرية الأوربية الحديثة. وفي هذه الفترة تطورت العلاقات الحضارية بين أوربا وإفريقيا وآسيا ونتيجة لهذا التطور فان الاختلاط السكاني في أوربا بين النماذج البشرية القديمة والنماذج الجديدة المهاجرة ازداد أيضاً.</a:t>
            </a:r>
          </a:p>
          <a:p>
            <a:endParaRPr lang="ar-IQ" sz="2400" dirty="0"/>
          </a:p>
        </p:txBody>
      </p:sp>
    </p:spTree>
    <p:extLst>
      <p:ext uri="{BB962C8B-B14F-4D97-AF65-F5344CB8AC3E}">
        <p14:creationId xmlns:p14="http://schemas.microsoft.com/office/powerpoint/2010/main" val="3942907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9967" y="309966"/>
            <a:ext cx="11732216" cy="6338807"/>
          </a:xfrm>
        </p:spPr>
        <p:txBody>
          <a:bodyPr>
            <a:normAutofit/>
          </a:bodyPr>
          <a:lstStyle/>
          <a:p>
            <a:r>
              <a:rPr lang="ar-IQ" sz="2400" b="1" dirty="0"/>
              <a:t>حيث اكتشف هذا الإنسان في طبقة رسبها نهر في شرق جاوة. وعثر (دبوا) على قبوة رأس، وعظم فخذ واحد، وثلاثة أسنان، ولوحظ أن أحد هذه الأسنان أنما تشبه سن القرد، وأن قبوه الرأس </a:t>
            </a:r>
            <a:r>
              <a:rPr lang="en-US" sz="2400" b="1" dirty="0"/>
              <a:t>Cranium، </a:t>
            </a:r>
            <a:r>
              <a:rPr lang="ar-IQ" sz="2400" b="1" dirty="0"/>
              <a:t>هي أكبر من أن تكون جمجمة قرد، كما أنها في نفس الوقت، أصغر من أن تكون جمجمة إنسان، فهي إذن قبوة رأس حيوان يقع بين الإنسان والقرد، أو هي جمجمة (الحلقة المفقودة). ولذلك سمي إنسان جاوة (بالإنسان القرد) </a:t>
            </a:r>
            <a:r>
              <a:rPr lang="en-US" sz="2400" b="1" dirty="0"/>
              <a:t>ape Man. </a:t>
            </a:r>
            <a:r>
              <a:rPr lang="ar-IQ" sz="2400" b="1" dirty="0"/>
              <a:t>حيث ظهر أن قبوة الرأس، إنما تشبه قبوه الجيبون </a:t>
            </a:r>
            <a:r>
              <a:rPr lang="en-US" sz="2400" b="1" dirty="0"/>
              <a:t>Gibbon، </a:t>
            </a:r>
            <a:r>
              <a:rPr lang="ar-IQ" sz="2400" b="1" dirty="0"/>
              <a:t>كما وجد أن القبوة مفلطحة لا جبهة لها. ومن فحص عظام الفخذ </a:t>
            </a:r>
            <a:r>
              <a:rPr lang="en-US" sz="2400" b="1" dirty="0"/>
              <a:t>Femur، </a:t>
            </a:r>
            <a:r>
              <a:rPr lang="ar-IQ" sz="2400" b="1" dirty="0"/>
              <a:t>وجد أن إنسان جاوة، إنما هو إنسان مشى واستقام معتدلاً. وظهر أن الأسنان تشبه أسنان الإنسان شكلاً، على الرغم من ضخامة حجمها. فقد عثر بين الاستراليين على أضراس شبيهة بأضراس إنسان جاوة. وإذا ما قمنا بحصر بقايا إنسان جاوة. وجدناها تتألف من عدد من عظام الساق، وبعض الأجزاء الرئيسية من خمس جماجم (إحداها لطفل صغير) وعدد من الأسنان. </a:t>
            </a:r>
          </a:p>
        </p:txBody>
      </p:sp>
    </p:spTree>
    <p:extLst>
      <p:ext uri="{BB962C8B-B14F-4D97-AF65-F5344CB8AC3E}">
        <p14:creationId xmlns:p14="http://schemas.microsoft.com/office/powerpoint/2010/main" val="34923797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8969" y="464950"/>
            <a:ext cx="11701221" cy="6168326"/>
          </a:xfrm>
        </p:spPr>
        <p:txBody>
          <a:bodyPr>
            <a:normAutofit/>
          </a:bodyPr>
          <a:lstStyle/>
          <a:p>
            <a:r>
              <a:rPr lang="ar-IQ" sz="2400" b="1" dirty="0"/>
              <a:t> ونظراً لأهمية بقايا إنسان جاوة، فقد أطلق عليها عالم البيولوجيا الألماني هيكل (</a:t>
            </a:r>
            <a:r>
              <a:rPr lang="en-US" sz="2400" b="1" dirty="0"/>
              <a:t>Haeckel) </a:t>
            </a:r>
            <a:r>
              <a:rPr lang="ar-IQ" sz="2400" b="1" dirty="0"/>
              <a:t>أسم بقايا الإنسان القرد المعتدل القامة (</a:t>
            </a:r>
            <a:r>
              <a:rPr lang="en-US" sz="2400" b="1" dirty="0"/>
              <a:t>Pithecanthropus erectus). </a:t>
            </a:r>
            <a:r>
              <a:rPr lang="ar-IQ" sz="2400" b="1" dirty="0"/>
              <a:t>وإذا كان إنسان جاوة بدائي الجمجمة، إلا أنه معتدل القامة كما تؤكد عظام الفخذ، كما أن الثقب المؤخر في أسفل الجمجمة، أنما يوجد في وضع أقرب إلى الإنسان منه إلى القرد، كما يقع حجم جمجمة إنسان جاوة في مركز متوسط بين الإنسان والقرد حيث يتراوح حجم الدماغ ما بين 900-940سم3 وذلك بعد تقدير حجم الدماغ بعمل قالب </a:t>
            </a:r>
            <a:r>
              <a:rPr lang="en-US" sz="2400" b="1" dirty="0"/>
              <a:t>Cast </a:t>
            </a:r>
            <a:r>
              <a:rPr lang="ar-IQ" sz="2400" b="1" dirty="0"/>
              <a:t>لقبوة رأس إنسان جاوة. فظهر أن حجم جمجمة جاوة، أكبر بكثير من حجم جمجمة الغوريلا الذي يقدر بنحو 600 سم3، مما يدل على أن إنسان جاوة هو أقدم إنسان حفري عرف حتى الآن. ولعلنا نستطيع تفسير الزيادة في حجم دماغ جاوة، من خلال زيادة مساحة المخ، مما يدل على تطور القدرات العقلية الخاصة بالفهم والتصور والتخيل والتذكر. كما حوى دماغ إنسان جاوة أيضاً على مساحة للكلام والنطق.</a:t>
            </a:r>
          </a:p>
        </p:txBody>
      </p:sp>
    </p:spTree>
    <p:extLst>
      <p:ext uri="{BB962C8B-B14F-4D97-AF65-F5344CB8AC3E}">
        <p14:creationId xmlns:p14="http://schemas.microsoft.com/office/powerpoint/2010/main" val="338271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8" y="263471"/>
            <a:ext cx="11809708" cy="6323309"/>
          </a:xfrm>
        </p:spPr>
        <p:txBody>
          <a:bodyPr/>
          <a:lstStyle/>
          <a:p>
            <a:r>
              <a:rPr lang="ar-IQ" b="1" dirty="0"/>
              <a:t>ولقد قام عالم التشريح فردريك تيلني </a:t>
            </a:r>
            <a:r>
              <a:rPr lang="en-US" b="1" dirty="0"/>
              <a:t>Tilney </a:t>
            </a:r>
            <a:r>
              <a:rPr lang="ar-IQ" b="1" dirty="0"/>
              <a:t>بدراسة تضاريس جمجمة جاوة لمعرفة تطور المخ وتغير اليافة. فوجد أن انتصاب القامة واكتساب الكلام والقدرة على التسلم وازدياد الخبرة والتجربة، تعتبر جميعها من الأسباب الحقيقية لهذا التعقد الواضح في التضاريس الداخلية لمخ إنسان جاوة. فأتساع الخبرة والقدرة على استخدام الأيدي وابتكار الأدوات، قد أدت إلى ظهور الفصوص الأمامية للمخ.</a:t>
            </a:r>
          </a:p>
          <a:p>
            <a:r>
              <a:rPr lang="ar-IQ" b="1" dirty="0"/>
              <a:t>وإذا كانت عظام فخذ إنسان جاوة، قريبة الشبه من عظام فخذ الإنسان الحالي، من حيث الحجم والاستقامة ومعدل انحناء العظمة. إلا أن جمجمة جاوة قد تكشف من ملامح أكثر وحشية وأشد تأخراً. ولكن المظهر العام للجمجمة بالرغم من ذلك، هو أقرب إلى شكل الجمجمة البشرية منه إلى جمجمة (الإنسان القرد </a:t>
            </a:r>
            <a:r>
              <a:rPr lang="en-US" b="1" dirty="0"/>
              <a:t>australopithecine). </a:t>
            </a:r>
            <a:r>
              <a:rPr lang="ar-IQ" b="1" dirty="0"/>
              <a:t>ويحتمل أن ترجع طبقات إنسان جاوة إلى الفترة الدافئة الاولى بين العصر الجليدي الأول والعصر الجليدي الثاني. وقد وجدت في نفس الطبقة التي وجدت فيها بقايا إنسان جاوة أيضاً بعض الآلات والأدوات، وهناك احتمال لم يصل إلى درجة اليقين، وهو أن يكون إنسان جاوة هو صانع هذه الآلات والأدوات، وتعود تلك الحفريات إلى أواخر عصر البليوسين.</a:t>
            </a:r>
          </a:p>
          <a:p>
            <a:endParaRPr lang="ar-IQ" b="1" dirty="0"/>
          </a:p>
        </p:txBody>
      </p:sp>
    </p:spTree>
    <p:extLst>
      <p:ext uri="{BB962C8B-B14F-4D97-AF65-F5344CB8AC3E}">
        <p14:creationId xmlns:p14="http://schemas.microsoft.com/office/powerpoint/2010/main" val="1189853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01479" y="294468"/>
            <a:ext cx="11840704" cy="6323308"/>
          </a:xfrm>
        </p:spPr>
        <p:txBody>
          <a:bodyPr/>
          <a:lstStyle/>
          <a:p>
            <a:r>
              <a:rPr lang="ar-IQ" b="1" dirty="0" smtClean="0"/>
              <a:t>2-</a:t>
            </a:r>
            <a:r>
              <a:rPr lang="ar-IQ" b="1" dirty="0"/>
              <a:t>	إنسان بكين </a:t>
            </a:r>
            <a:r>
              <a:rPr lang="en-US" b="1" dirty="0"/>
              <a:t>Sinanthropus:</a:t>
            </a:r>
          </a:p>
          <a:p>
            <a:r>
              <a:rPr lang="ar-IQ" b="1" dirty="0"/>
              <a:t>ويعتبر إنسان كهوف بكين، أقدم إنسان حفري بعد إنسان جاوة مباشرة، حيث كان يعيش في أواخر الفترة الدافئة الثانية من العصر الجليدي. فلقد عثر العالم الحفري (دافيد سن بلاك (</a:t>
            </a:r>
            <a:r>
              <a:rPr lang="en-US" b="1" dirty="0"/>
              <a:t>Davidson Black) </a:t>
            </a:r>
            <a:r>
              <a:rPr lang="ar-IQ" b="1" dirty="0"/>
              <a:t>على ضرس طاحنة واحدة. حين قام بدراسات حفرية في قرية (شوكتين </a:t>
            </a:r>
            <a:r>
              <a:rPr lang="en-US" b="1" dirty="0"/>
              <a:t>Choukoutine)، </a:t>
            </a:r>
            <a:r>
              <a:rPr lang="ar-IQ" b="1" dirty="0"/>
              <a:t>وتقع هذه القرية على بعد 42 ميلاً من بكين وبعد فحص هذا الضرس، تبين أنه ضرس بشري لإنسان حفري قديم. كما ظهر أن تلك (الضرس الطاحنة) لإنسان بكين، أنما هي قريبة الشبه إلى حد كبير لما بينها وبين ضرس الإنسان الحديث، إلا أن هذه الضرس الصينية الحفرية أكبر حجماً من ضرس الإنسان الحالي، ومن ثم ساد الاعتقاد الأكيد بأنها ضرس طاحنة لإنسان حفري منقرض. وفي عام 1929 عثر أيضاً (دافيد سن بلاك) في نفس المكان على جمجمة شبه كاملة وعلى بعض العظام من الفك، وبعض الأسنان وبعد فحصها ودراستها تأكد ((بلاك)) من صحة معتقدة. كما صنف إنسان بكين زمنياً وتاريخياً، ووضعه بين إنسان جاوة وإنسان بلتداون. ولعل هذه الدراسة الحفرية أنما تدل على براعة (دافيد سن بلاك) إذ أنه اكتشف إنساناً كاملاً من فحص ضرس طاحنة واحدة. ولقد وجد من فحص أجزاء عظام فخذ إنسان بكين، أنها من الطراز الحديث، من حيث الشكل، كما هو الحال عند إنسان جاوة. كما أن جمجمة إنسان الصين، أنما تشبه تماماً في شكلها وملامحها الفيزيقية جمجمة إنسان جاوة، إلا أنها مجرد صورة معدلة منها، حيث نستخلص من ذلك أن جمجمة بكين هي أكثر تقدماً ورقياً من جمجمة جاوة.</a:t>
            </a:r>
          </a:p>
        </p:txBody>
      </p:sp>
    </p:spTree>
    <p:extLst>
      <p:ext uri="{BB962C8B-B14F-4D97-AF65-F5344CB8AC3E}">
        <p14:creationId xmlns:p14="http://schemas.microsoft.com/office/powerpoint/2010/main" val="2290887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85979" y="309966"/>
            <a:ext cx="11763213" cy="6323309"/>
          </a:xfrm>
        </p:spPr>
        <p:txBody>
          <a:bodyPr/>
          <a:lstStyle/>
          <a:p>
            <a:r>
              <a:rPr lang="ar-IQ" b="1" dirty="0"/>
              <a:t>وتبدأ جمجمة إنسان بكين في الاستدارة ويأخذ الفك في الصغر، ثم تصبح الجمجمة أكثر استدارة، وبمقارنة جمجمة بكين بجماجم الغوريلا، نجد أن الأخيرة ليس لها جبهة بالمعنى المعروف وعظام الوجه بارزة إلى الأمام والفك سميك مربع الشكل تقريباً، تترتب فيه الأسنان بطريقة متوازية، ويلاحظ أن أسنان الإنسان الحديث تترتب على شكل قوس، ونجد أن هذا القوس أقل استدارة في إنسان بكين الذي يمثل في الواقع حلقة متوسطة بين الإنسان والغوريلا. وتميل جبهة إنسان الصين ميلاً مستقيماً من انحرف الجبهة حتى نهاية الجمجمة، ويبرز انحراف الجبهة كالرف وترتفع وراءه الجبهة ارتفاعاً منتظماً. واتضح أن عظام الوجنتين المرتفعتين، تلك العظام التي تميز الجنس المغولي الحالي، تبين أنها كانت موجودة كمعالم وجهيه لإنسان بكين، فقد كان وجهه مفرطحاً مثل وجوه المغول. ولقد ضاعت كل معالم وآثار جماجم إنسان بكين، حين اشتعلت الحرب العالمية وحين سقطت قنابل سلاح الطيران الياباني فوق (بيرل هاربور) واستولى اليابانيون على القطار الذي كان ينقل عظام إنسان بكين إلى الشاطئ بقصد شحنها إلى أمريكا. ويبلغ حجم مخ إنسان الصين من الذكور ما يقرب من 1150 سم3، أي أنه كان قريباً إلى حد كبير، من حجم المخ الصغير جداً عند الإنسان الحديث، إلا أنه على الرغم من ذلك، أكبر حجماً من مخ إنسان جاوة، الأمر الذي اكدة (دافيد سن بلاك) بأن إنسان بكين أكثر تطوراً من إنسان جاوة.</a:t>
            </a:r>
          </a:p>
        </p:txBody>
      </p:sp>
    </p:spTree>
    <p:extLst>
      <p:ext uri="{BB962C8B-B14F-4D97-AF65-F5344CB8AC3E}">
        <p14:creationId xmlns:p14="http://schemas.microsoft.com/office/powerpoint/2010/main" val="126257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2" y="685800"/>
            <a:ext cx="11326974" cy="5715000"/>
          </a:xfrm>
        </p:spPr>
        <p:txBody>
          <a:bodyPr/>
          <a:lstStyle/>
          <a:p>
            <a:r>
              <a:rPr lang="ar-IQ" b="1" dirty="0"/>
              <a:t>ويقل حجم مخ إنسان بكين عن حجم مخ الإنسان الحالي بما يقرب من 300 سم3، حيث يبلغ حجم مخ الإنسان الحديث حوالي 1500 سم3. وعند إنسان بكين تنتظم الأسنان الصغيرة، في شكل (قوس) يشبه ما نجده عند الإنسان الحالي، بحيث يمكننا أن نقول بصفة عامة: أن التشابه العائلي واضح بين إنسان جاوة وإنسان بكين.  وتدل البقايا الأثرية لإنسان بكين على أنه بشر، ومعتدل القامة إلا أنه ظهر من فحص عظام إنسان الصين، أنه كان قصير القامة غليظ العظام، فلم تتعد قامته خمسة أقدام. ومن دراسة الحفريات ظهر أن إنسان الصين كان يعيش في أواخر البليوسين وأوائل البلايستوسين. كما تدل الدراسات الحفرية لطبقات إنسان بكين، أنه كان يستخدم النار؛ إذ وجدت أثار الحريق في كثير من رماد الكهف الذي اكتشف فيه، كما وجدت أيضا آثار المواقد التي كان يطهى فيها طعامه. وبذلك ظهر أن أقدم أسلافنا الحفريين مثل إنسان جاوة وإنسان بكين، وما عثر عليه حديثاً في إفريقيا، كانوا يمتازون بأجسام إنسانية ورؤوس حيوانية مماثلة لرؤوس القردة إلا أن الأسنان شبيهة بالإنسان، فلا تظهر فيها أنياب القردة مما يؤكد أن هؤلاء الأسلاف كانوا يتمتعون بأكل اللحوم والخضر.</a:t>
            </a:r>
          </a:p>
        </p:txBody>
      </p:sp>
    </p:spTree>
    <p:extLst>
      <p:ext uri="{BB962C8B-B14F-4D97-AF65-F5344CB8AC3E}">
        <p14:creationId xmlns:p14="http://schemas.microsoft.com/office/powerpoint/2010/main" val="4189098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4211" y="685800"/>
            <a:ext cx="11048005" cy="5792492"/>
          </a:xfrm>
        </p:spPr>
        <p:txBody>
          <a:bodyPr>
            <a:normAutofit fontScale="92500" lnSpcReduction="10000"/>
          </a:bodyPr>
          <a:lstStyle/>
          <a:p>
            <a:r>
              <a:rPr lang="ar-IQ" b="1" dirty="0" smtClean="0"/>
              <a:t>3-</a:t>
            </a:r>
            <a:r>
              <a:rPr lang="ar-IQ" b="1" dirty="0"/>
              <a:t>	إنسان بلتداون </a:t>
            </a:r>
            <a:r>
              <a:rPr lang="en-US" b="1" dirty="0"/>
              <a:t>Eoanthropus Dawson:</a:t>
            </a:r>
          </a:p>
          <a:p>
            <a:r>
              <a:rPr lang="ar-IQ" b="1" dirty="0"/>
              <a:t>يطلق على إنسان بلتداون، أسم (إنسان الفجر</a:t>
            </a:r>
            <a:r>
              <a:rPr lang="en-US" b="1" dirty="0"/>
              <a:t>Eoanthropus' dawsoni) </a:t>
            </a:r>
            <a:r>
              <a:rPr lang="ar-IQ" b="1" dirty="0"/>
              <a:t>ولقد اكتشفه المحامي الإنجليزي (شارل داوسن </a:t>
            </a:r>
            <a:r>
              <a:rPr lang="en-US" b="1" dirty="0"/>
              <a:t>Charles Dawson)، </a:t>
            </a:r>
            <a:r>
              <a:rPr lang="ar-IQ" b="1" dirty="0"/>
              <a:t>وكان ((داوسن) يتخذ الحفر هواية في مقاطعة </a:t>
            </a:r>
            <a:r>
              <a:rPr lang="en-US" b="1" dirty="0"/>
              <a:t>Sussex، </a:t>
            </a:r>
            <a:r>
              <a:rPr lang="ar-IQ" b="1" dirty="0"/>
              <a:t>فعثر عام 1908، على قطعة عظام من جمجمة امرأة من نوع بدائي، وهي قطعة عظام كاملة التحجر، عثر عليها في حفرة عميقة في مزرعة بالقرب من بلتداون. ولقد عثر (داوسن) مصادفة على تلك العظام، حين أعطاء أحد عمال الحفر قطعة من عظام الجزء الخلفي من قبوة جمجمة سميكة. وتدل الشواهد كلها على أن الطبقة التي عثر فيها على هذه العظام، هي طبقة أقدم عهداً من الطبقة التي وجد فيها (إنسان هيدلبرج </a:t>
            </a:r>
            <a:r>
              <a:rPr lang="en-US" b="1" dirty="0"/>
              <a:t>Homo Heidelbergensis). </a:t>
            </a:r>
            <a:r>
              <a:rPr lang="ar-IQ" b="1" dirty="0"/>
              <a:t>وبعد انقضاء ثلاثة أعوام عثر (داوسن) مع صديقه العالم الحفري (السير آرثر سميث وود ورد </a:t>
            </a:r>
            <a:r>
              <a:rPr lang="en-US" b="1" dirty="0"/>
              <a:t>Sir Arthur Smith Wood word)، </a:t>
            </a:r>
            <a:r>
              <a:rPr lang="ar-IQ" b="1" dirty="0"/>
              <a:t>على قطعة أخرى من نفس الجمجمة، وعلى أجزاء عظيمة من نفس الهيكل، حيث عثرا في أحد الأكوام المستخرجة من الحفرة على جزء من القسم الأمامي لقبوة الرأس.</a:t>
            </a:r>
          </a:p>
          <a:p>
            <a:r>
              <a:rPr lang="ar-IQ" b="1" dirty="0"/>
              <a:t>وكان ما عثر عليه (آرثر سميث) و(داوسن) كافياً لتكوين رأي صحيح عن حجم الجمجمة وشكلها. وأكد البحث على أنها أجزاء لهيكل بشري واحد، أطلق عليه أسم (إنسان بلتداون </a:t>
            </a:r>
            <a:r>
              <a:rPr lang="en-US" b="1" dirty="0"/>
              <a:t>Piltdown Man). </a:t>
            </a:r>
            <a:r>
              <a:rPr lang="ar-IQ" b="1" dirty="0"/>
              <a:t>وفي هذه الدراسة الحفرية، قام (سميث) و(داوسن) بصنع قالب </a:t>
            </a:r>
            <a:r>
              <a:rPr lang="en-US" b="1" dirty="0"/>
              <a:t>Cast </a:t>
            </a:r>
            <a:r>
              <a:rPr lang="ar-IQ" b="1" dirty="0"/>
              <a:t>لداخل الجمجمة، لمعرفة خصائص الدماغ. فظهر من فحص العظام ودراسة قبوة الجمجمة، أن حجم دماغ بلتداون يفوق حجم المتوسط بالنسبة للشعوب الأولية الحالية. فقد قدر حجم مخ إنسان بلتداون يما يقرب من 1358 سم3، وهذا الحجم يقارب إلى حد ما حجم مخ الإنسان الحديث. ومن دراسة جمجمة بلتداون، وجد أنها ذات جبهة منتصبة سميكة الجدران. كما ظهر أن الثقب </a:t>
            </a:r>
            <a:r>
              <a:rPr lang="ar-IQ" b="1" dirty="0" err="1"/>
              <a:t>ألمؤخري</a:t>
            </a:r>
            <a:r>
              <a:rPr lang="ar-IQ" b="1" dirty="0"/>
              <a:t> في وضع معتدل ورأسي، الأمر الذي يدل على استقامة واعتدال القامة.</a:t>
            </a:r>
          </a:p>
          <a:p>
            <a:endParaRPr lang="ar-IQ" b="1" dirty="0"/>
          </a:p>
        </p:txBody>
      </p:sp>
    </p:spTree>
    <p:extLst>
      <p:ext uri="{BB962C8B-B14F-4D97-AF65-F5344CB8AC3E}">
        <p14:creationId xmlns:p14="http://schemas.microsoft.com/office/powerpoint/2010/main" val="27366797"/>
      </p:ext>
    </p:extLst>
  </p:cSld>
  <p:clrMapOvr>
    <a:masterClrMapping/>
  </p:clrMapOvr>
  <p:timing>
    <p:tnLst>
      <p:par>
        <p:cTn id="1" dur="indefinite" restart="never" nodeType="tmRoot"/>
      </p:par>
    </p:tnLst>
  </p:timing>
</p:sld>
</file>

<file path=ppt/theme/theme1.xml><?xml version="1.0" encoding="utf-8"?>
<a:theme xmlns:a="http://schemas.openxmlformats.org/drawingml/2006/main" name="شريحة">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42</TotalTime>
  <Words>2163</Words>
  <Application>Microsoft Office PowerPoint</Application>
  <PresentationFormat>ملء الشاشة</PresentationFormat>
  <Paragraphs>49</Paragraphs>
  <Slides>23</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23</vt:i4>
      </vt:variant>
    </vt:vector>
  </HeadingPairs>
  <TitlesOfParts>
    <vt:vector size="27" baseType="lpstr">
      <vt:lpstr>Century Gothic</vt:lpstr>
      <vt:lpstr>Tahoma</vt:lpstr>
      <vt:lpstr>Wingdings 3</vt:lpstr>
      <vt:lpstr>شريحة</vt:lpstr>
      <vt:lpstr> المحاضرة الثانية والثلاثون: العظام في دراسات الانثروبولوجيا الطبيعية: المادة: الانثروبولوجيا الطبيعية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الثانية والثلاثون: العظام في دراسات الانثروبولوجيا الطبيعية: المادة: الانثروبولوجيا الطبيعية أستاذ المادة: د. رباح احمد مهدي </dc:title>
  <dc:creator>F1</dc:creator>
  <cp:lastModifiedBy>F1</cp:lastModifiedBy>
  <cp:revision>28</cp:revision>
  <dcterms:created xsi:type="dcterms:W3CDTF">2018-01-11T22:25:18Z</dcterms:created>
  <dcterms:modified xsi:type="dcterms:W3CDTF">2018-01-12T09:12:29Z</dcterms:modified>
</cp:coreProperties>
</file>