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85" autoAdjust="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E8D175-968B-4AFA-9CA0-33B1A3F48789}" type="datetimeFigureOut">
              <a:rPr lang="ar-IQ" smtClean="0"/>
              <a:t>24/04/1439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6495974-6923-451D-8E6B-528EC02B0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6955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1600200" y="0"/>
            <a:ext cx="716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 bwMode="grayWhite">
          <a:xfrm>
            <a:off x="2895600" y="4038600"/>
            <a:ext cx="6019800" cy="457200"/>
          </a:xfrm>
          <a:solidFill>
            <a:schemeClr val="tx1"/>
          </a:solidFill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31B8F7-E716-49CB-AF63-9009C954873A}" type="datetimeFigureOut">
              <a:rPr lang="ar-SA">
                <a:solidFill>
                  <a:srgbClr val="000000"/>
                </a:solidFill>
              </a:rPr>
              <a:pPr/>
              <a:t>24/04/1439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1FBB8E-730E-4E0C-B106-1321518673E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3871913" y="5514975"/>
            <a:ext cx="1157287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1D528D"/>
                </a:solidFill>
                <a:cs typeface="Arial" pitchFamily="34" charset="0"/>
              </a:rPr>
              <a:t>Company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>
                <a:solidFill>
                  <a:srgbClr val="1D528D"/>
                </a:solidFill>
                <a:cs typeface="Arial" pitchFamily="34" charset="0"/>
              </a:rPr>
              <a:t>LOGO</a:t>
            </a:r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ltGray">
          <a:xfrm>
            <a:off x="5895975" y="0"/>
            <a:ext cx="3248025" cy="2781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grpSp>
        <p:nvGrpSpPr>
          <p:cNvPr id="94217" name="Group 9"/>
          <p:cNvGrpSpPr>
            <a:grpSpLocks/>
          </p:cNvGrpSpPr>
          <p:nvPr/>
        </p:nvGrpSpPr>
        <p:grpSpPr bwMode="auto">
          <a:xfrm>
            <a:off x="19050" y="2330450"/>
            <a:ext cx="9115425" cy="358775"/>
            <a:chOff x="3827" y="1468"/>
            <a:chExt cx="1927" cy="226"/>
          </a:xfrm>
        </p:grpSpPr>
        <p:sp>
          <p:nvSpPr>
            <p:cNvPr id="94218" name="Line 10"/>
            <p:cNvSpPr>
              <a:spLocks noChangeShapeType="1"/>
            </p:cNvSpPr>
            <p:nvPr/>
          </p:nvSpPr>
          <p:spPr bwMode="white">
            <a:xfrm>
              <a:off x="3827" y="1468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4219" name="Line 11"/>
            <p:cNvSpPr>
              <a:spLocks noChangeShapeType="1"/>
            </p:cNvSpPr>
            <p:nvPr/>
          </p:nvSpPr>
          <p:spPr bwMode="white">
            <a:xfrm>
              <a:off x="3827" y="1540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4220" name="Line 12"/>
            <p:cNvSpPr>
              <a:spLocks noChangeShapeType="1"/>
            </p:cNvSpPr>
            <p:nvPr/>
          </p:nvSpPr>
          <p:spPr bwMode="white">
            <a:xfrm>
              <a:off x="3827" y="1616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4221" name="Line 13"/>
            <p:cNvSpPr>
              <a:spLocks noChangeShapeType="1"/>
            </p:cNvSpPr>
            <p:nvPr/>
          </p:nvSpPr>
          <p:spPr bwMode="white">
            <a:xfrm>
              <a:off x="3827" y="1694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</p:grpSp>
      <p:pic>
        <p:nvPicPr>
          <p:cNvPr id="94222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87663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223" name="Rectangle 15"/>
          <p:cNvSpPr>
            <a:spLocks noChangeArrowheads="1"/>
          </p:cNvSpPr>
          <p:nvPr/>
        </p:nvSpPr>
        <p:spPr bwMode="black">
          <a:xfrm>
            <a:off x="0" y="278765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sp>
        <p:nvSpPr>
          <p:cNvPr id="94224" name="Rectangle 16"/>
          <p:cNvSpPr>
            <a:spLocks noChangeArrowheads="1"/>
          </p:cNvSpPr>
          <p:nvPr/>
        </p:nvSpPr>
        <p:spPr bwMode="gray">
          <a:xfrm>
            <a:off x="2895600" y="2819400"/>
            <a:ext cx="6248400" cy="685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sp>
        <p:nvSpPr>
          <p:cNvPr id="94225" name="Rectangle 17"/>
          <p:cNvSpPr>
            <a:spLocks noGrp="1" noChangeArrowheads="1"/>
          </p:cNvSpPr>
          <p:nvPr>
            <p:ph type="ctrTitle"/>
          </p:nvPr>
        </p:nvSpPr>
        <p:spPr bwMode="ltGray">
          <a:xfrm>
            <a:off x="3124200" y="2819400"/>
            <a:ext cx="57912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pic>
        <p:nvPicPr>
          <p:cNvPr id="94226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88" y="0"/>
            <a:ext cx="3011487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01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9DCCF3-B0FE-44E9-8126-5CF3FD981896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5A431-96C8-426F-90FB-0B9BD815D352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64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095500" cy="60928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134100" cy="60928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D8D125-B9B1-486B-8FBF-3677D111615E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0A982-DF95-4449-8B48-0343F9D0C6B3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7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عنوان، ونص،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6324600" cy="533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50260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60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B33F6BD-6725-4CEF-93BA-3094872C52DD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52145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10F63FEB-0D80-475A-B914-F90A909F45FF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45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05E432-7546-4039-A967-5025D0CCB8E7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073B4-1701-485A-9111-1A5B430D389C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38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51E56-2627-48D3-B4D3-090FA0A6332B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1A85F-392D-46FF-9A05-A10E3684DC1E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55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CA191-944A-4E87-BD6E-F128BC1CD5C9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51047-C0C5-4CF5-98FD-C649D08CB32B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20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CECEB5-4A39-4BD8-ABD0-D445091D0937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34791-412E-46B1-B09D-F5C7EB877CF6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96CF1A-863F-4C64-8C81-9EDCE67309CE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1C546-359E-4D28-9242-A10714AD9FBA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59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23CF0E-F16A-47CB-8BE2-B6A339A144F3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30BAF-01B8-4ECF-86CA-B58A143A2150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30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0B4E7A-DAD9-4CE1-939E-9459B479411E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4C84-B044-4DC9-9E4D-BB5C29ABCDC4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4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8666C-BFD8-449C-9C84-B873D6CED865}" type="datetimeFigureOut">
              <a:rPr lang="ar-SA">
                <a:solidFill>
                  <a:srgbClr val="2D6BC7"/>
                </a:solidFill>
              </a:rPr>
              <a:pPr/>
              <a:t>24/04/1439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45C21-6C5F-431D-961B-0765D9DDD1C3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63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2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ltGray">
          <a:xfrm>
            <a:off x="11113" y="0"/>
            <a:ext cx="9132887" cy="11255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grpSp>
        <p:nvGrpSpPr>
          <p:cNvPr id="93187" name="Group 3"/>
          <p:cNvGrpSpPr>
            <a:grpSpLocks/>
          </p:cNvGrpSpPr>
          <p:nvPr/>
        </p:nvGrpSpPr>
        <p:grpSpPr bwMode="auto">
          <a:xfrm>
            <a:off x="0" y="879475"/>
            <a:ext cx="9144000" cy="144463"/>
            <a:chOff x="1519" y="554"/>
            <a:chExt cx="4241" cy="91"/>
          </a:xfrm>
        </p:grpSpPr>
        <p:sp>
          <p:nvSpPr>
            <p:cNvPr id="93188" name="Line 4"/>
            <p:cNvSpPr>
              <a:spLocks noChangeShapeType="1"/>
            </p:cNvSpPr>
            <p:nvPr userDrawn="1"/>
          </p:nvSpPr>
          <p:spPr bwMode="white">
            <a:xfrm>
              <a:off x="1519" y="554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3189" name="Line 5"/>
            <p:cNvSpPr>
              <a:spLocks noChangeShapeType="1"/>
            </p:cNvSpPr>
            <p:nvPr userDrawn="1"/>
          </p:nvSpPr>
          <p:spPr bwMode="white">
            <a:xfrm>
              <a:off x="1519" y="599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3190" name="Line 6"/>
            <p:cNvSpPr>
              <a:spLocks noChangeShapeType="1"/>
            </p:cNvSpPr>
            <p:nvPr userDrawn="1"/>
          </p:nvSpPr>
          <p:spPr bwMode="white">
            <a:xfrm>
              <a:off x="1519" y="645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</p:grpSp>
      <p:grpSp>
        <p:nvGrpSpPr>
          <p:cNvPr id="93191" name="Group 7"/>
          <p:cNvGrpSpPr>
            <a:grpSpLocks/>
          </p:cNvGrpSpPr>
          <p:nvPr/>
        </p:nvGrpSpPr>
        <p:grpSpPr bwMode="auto">
          <a:xfrm>
            <a:off x="0" y="-11113"/>
            <a:ext cx="2341563" cy="1123951"/>
            <a:chOff x="0" y="0"/>
            <a:chExt cx="1475" cy="694"/>
          </a:xfrm>
        </p:grpSpPr>
        <p:graphicFrame>
          <p:nvGraphicFramePr>
            <p:cNvPr id="93192" name="Object 8"/>
            <p:cNvGraphicFramePr>
              <a:graphicFrameLocks noChangeAspect="1"/>
            </p:cNvGraphicFramePr>
            <p:nvPr userDrawn="1"/>
          </p:nvGraphicFramePr>
          <p:xfrm>
            <a:off x="695" y="0"/>
            <a:ext cx="780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6" name="Image" r:id="rId16" imgW="3646321" imgH="3931376" progId="">
                    <p:embed/>
                  </p:oleObj>
                </mc:Choice>
                <mc:Fallback>
                  <p:oleObj name="Image" r:id="rId16" imgW="3646321" imgH="3931376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11470"/>
                        <a:stretch>
                          <a:fillRect/>
                        </a:stretch>
                      </p:blipFill>
                      <p:spPr bwMode="auto">
                        <a:xfrm>
                          <a:off x="695" y="0"/>
                          <a:ext cx="780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2D6BC7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1D528D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B2B2B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193" name="Object 9"/>
            <p:cNvGraphicFramePr>
              <a:graphicFrameLocks noChangeAspect="1"/>
            </p:cNvGraphicFramePr>
            <p:nvPr userDrawn="1"/>
          </p:nvGraphicFramePr>
          <p:xfrm>
            <a:off x="0" y="0"/>
            <a:ext cx="737" cy="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7" name="Image" r:id="rId18" imgW="2575783" imgH="2545301" progId="">
                    <p:embed/>
                  </p:oleObj>
                </mc:Choice>
                <mc:Fallback>
                  <p:oleObj name="Image" r:id="rId18" imgW="2575783" imgH="2545301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737" cy="6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2D6BC7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1D528D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B2B2B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319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228600"/>
            <a:ext cx="6324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145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2F6E82CF-6E69-44FF-88C0-4E2C079501D1}" type="datetimeFigureOut">
              <a:rPr lang="ar-SA">
                <a:solidFill>
                  <a:srgbClr val="2D6BC7"/>
                </a:solidFill>
                <a:cs typeface="Arial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24/04/1439</a:t>
            </a:fld>
            <a:endParaRPr lang="en-US">
              <a:solidFill>
                <a:srgbClr val="2D6BC7"/>
              </a:solidFill>
              <a:cs typeface="Arial" pitchFamily="34" charset="0"/>
            </a:endParaRPr>
          </a:p>
        </p:txBody>
      </p:sp>
      <p:sp>
        <p:nvSpPr>
          <p:cNvPr id="9319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1450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1"/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D6BC7"/>
              </a:solidFill>
              <a:cs typeface="Arial" pitchFamily="34" charset="0"/>
            </a:endParaRPr>
          </a:p>
        </p:txBody>
      </p:sp>
      <p:sp>
        <p:nvSpPr>
          <p:cNvPr id="9319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145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3C33198A-C7F5-4CAB-AFCA-D55013D6253D}" type="slidenum">
              <a:rPr lang="ar-SA">
                <a:solidFill>
                  <a:srgbClr val="2D6BC7"/>
                </a:solidFill>
                <a:cs typeface="Arial" pitchFamily="34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2D6BC7"/>
              </a:solidFill>
              <a:cs typeface="Arial" pitchFamily="34" charset="0"/>
            </a:endParaRPr>
          </a:p>
        </p:txBody>
      </p:sp>
      <p:grpSp>
        <p:nvGrpSpPr>
          <p:cNvPr id="93199" name="Group 15"/>
          <p:cNvGrpSpPr>
            <a:grpSpLocks/>
          </p:cNvGrpSpPr>
          <p:nvPr/>
        </p:nvGrpSpPr>
        <p:grpSpPr bwMode="auto">
          <a:xfrm>
            <a:off x="0" y="1109663"/>
            <a:ext cx="9144000" cy="169862"/>
            <a:chOff x="0" y="699"/>
            <a:chExt cx="5760" cy="107"/>
          </a:xfrm>
        </p:grpSpPr>
        <p:sp>
          <p:nvSpPr>
            <p:cNvPr id="93200" name="Rectangle 16"/>
            <p:cNvSpPr>
              <a:spLocks noChangeArrowheads="1"/>
            </p:cNvSpPr>
            <p:nvPr userDrawn="1"/>
          </p:nvSpPr>
          <p:spPr bwMode="gray">
            <a:xfrm>
              <a:off x="0" y="699"/>
              <a:ext cx="5760" cy="4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3201" name="Rectangle 17"/>
            <p:cNvSpPr>
              <a:spLocks noChangeArrowheads="1"/>
            </p:cNvSpPr>
            <p:nvPr userDrawn="1"/>
          </p:nvSpPr>
          <p:spPr bwMode="gray">
            <a:xfrm>
              <a:off x="1476" y="713"/>
              <a:ext cx="4284" cy="9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939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50000"/>
        <a:buFont typeface="Wingdings 2" pitchFamily="18" charset="2"/>
        <a:buChar char="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60000"/>
        <a:buFont typeface="Wingdings 2" pitchFamily="18" charset="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rtl="1"/>
            <a:r>
              <a:rPr lang="ar-SA"/>
              <a:t>وحدة الذاكرة </a:t>
            </a:r>
            <a:r>
              <a:rPr lang="en-US"/>
              <a:t>(Memory Unit)</a:t>
            </a:r>
          </a:p>
        </p:txBody>
      </p:sp>
      <p:grpSp>
        <p:nvGrpSpPr>
          <p:cNvPr id="2" name="Organization Chart 5"/>
          <p:cNvGrpSpPr>
            <a:grpSpLocks noChangeAspect="1"/>
          </p:cNvGrpSpPr>
          <p:nvPr/>
        </p:nvGrpSpPr>
        <p:grpSpPr bwMode="auto">
          <a:xfrm>
            <a:off x="457200" y="1295400"/>
            <a:ext cx="8229600" cy="2203450"/>
            <a:chOff x="288" y="816"/>
            <a:chExt cx="5184" cy="1388"/>
          </a:xfrm>
        </p:grpSpPr>
        <p:cxnSp>
          <p:nvCxnSpPr>
            <p:cNvPr id="41988" name="_s41988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3439" y="812"/>
              <a:ext cx="278" cy="1396"/>
            </a:xfrm>
            <a:prstGeom prst="bentConnector3">
              <a:avLst>
                <a:gd name="adj1" fmla="val 25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989" name="_s41989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044" y="812"/>
              <a:ext cx="278" cy="1395"/>
            </a:xfrm>
            <a:prstGeom prst="bentConnector3">
              <a:avLst>
                <a:gd name="adj1" fmla="val 25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41990"/>
            <p:cNvSpPr>
              <a:spLocks noChangeArrowheads="1"/>
            </p:cNvSpPr>
            <p:nvPr/>
          </p:nvSpPr>
          <p:spPr bwMode="auto">
            <a:xfrm>
              <a:off x="1686" y="816"/>
              <a:ext cx="2388" cy="5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ar-SA" altLang="ar-IQ" sz="2300" smtClean="0">
                  <a:solidFill>
                    <a:srgbClr val="FFFFFF"/>
                  </a:solidFill>
                  <a:cs typeface="Arial" pitchFamily="34" charset="0"/>
                </a:rPr>
                <a:t>أنواع الذاكرة</a:t>
              </a:r>
              <a:endParaRPr lang="en-US" altLang="ar-IQ" sz="2300" smtClean="0">
                <a:solidFill>
                  <a:srgbClr val="FFFFFF"/>
                </a:solidFill>
                <a:cs typeface="Arial" pitchFamily="34" charset="0"/>
              </a:endParaRPr>
            </a:p>
          </p:txBody>
        </p:sp>
        <p:sp>
          <p:nvSpPr>
            <p:cNvPr id="4" name="_s41991"/>
            <p:cNvSpPr>
              <a:spLocks noChangeArrowheads="1"/>
            </p:cNvSpPr>
            <p:nvPr/>
          </p:nvSpPr>
          <p:spPr bwMode="auto">
            <a:xfrm>
              <a:off x="288" y="1649"/>
              <a:ext cx="2393" cy="5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ar-SA" altLang="ar-IQ" sz="2300" smtClean="0">
                  <a:solidFill>
                    <a:srgbClr val="FFFFFF"/>
                  </a:solidFill>
                  <a:cs typeface="Arial" pitchFamily="34" charset="0"/>
                </a:rPr>
                <a:t>ذاكرة القراءة فقط</a:t>
              </a:r>
            </a:p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ar-IQ" sz="2300" smtClean="0">
                  <a:solidFill>
                    <a:srgbClr val="FFFFFF"/>
                  </a:solidFill>
                  <a:cs typeface="Arial" pitchFamily="34" charset="0"/>
                </a:rPr>
                <a:t>ROM</a:t>
              </a:r>
            </a:p>
          </p:txBody>
        </p:sp>
        <p:sp>
          <p:nvSpPr>
            <p:cNvPr id="5" name="_s41992"/>
            <p:cNvSpPr>
              <a:spLocks noChangeArrowheads="1"/>
            </p:cNvSpPr>
            <p:nvPr/>
          </p:nvSpPr>
          <p:spPr bwMode="auto">
            <a:xfrm>
              <a:off x="3079" y="1649"/>
              <a:ext cx="2393" cy="5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ar-SA" altLang="ar-IQ" sz="2300" smtClean="0">
                  <a:solidFill>
                    <a:srgbClr val="FFFFFF"/>
                  </a:solidFill>
                  <a:cs typeface="Arial" pitchFamily="34" charset="0"/>
                </a:rPr>
                <a:t>الذاكرة العشوائية</a:t>
              </a:r>
              <a:endParaRPr lang="en-US" altLang="ar-IQ" sz="2300" smtClean="0">
                <a:solidFill>
                  <a:srgbClr val="FFFFFF"/>
                </a:solidFill>
                <a:cs typeface="Arial" pitchFamily="34" charset="0"/>
              </a:endParaRPr>
            </a:p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ar-IQ" sz="2300" smtClean="0">
                  <a:solidFill>
                    <a:srgbClr val="FFFFFF"/>
                  </a:solidFill>
                  <a:cs typeface="Arial" pitchFamily="34" charset="0"/>
                </a:rPr>
                <a:t>RAM</a:t>
              </a:r>
            </a:p>
          </p:txBody>
        </p:sp>
        <p:sp>
          <p:nvSpPr>
            <p:cNvPr id="6" name="Picture 11" descr="memorymodule"/>
            <p:cNvSpPr>
              <a:spLocks noChangeAspect="1" noChangeArrowheads="1"/>
            </p:cNvSpPr>
            <p:nvPr/>
          </p:nvSpPr>
          <p:spPr bwMode="auto">
            <a:xfrm>
              <a:off x="4468" y="845"/>
              <a:ext cx="817" cy="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IQ">
                <a:solidFill>
                  <a:srgbClr val="1D528D"/>
                </a:solidFill>
              </a:endParaRPr>
            </a:p>
          </p:txBody>
        </p:sp>
      </p:grpSp>
      <p:sp>
        <p:nvSpPr>
          <p:cNvPr id="113674" name="Text Box 14"/>
          <p:cNvSpPr txBox="1">
            <a:spLocks noChangeArrowheads="1"/>
          </p:cNvSpPr>
          <p:nvPr/>
        </p:nvSpPr>
        <p:spPr bwMode="auto">
          <a:xfrm>
            <a:off x="4648200" y="3889375"/>
            <a:ext cx="4114800" cy="234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87338" indent="-287338">
              <a:buClr>
                <a:srgbClr val="7B1717"/>
              </a:buClr>
              <a:buFontTx/>
              <a:buAutoNum type="arabicPeriod"/>
            </a:pPr>
            <a:r>
              <a:rPr lang="ar-SA" sz="2200">
                <a:solidFill>
                  <a:srgbClr val="1D528D"/>
                </a:solidFill>
              </a:rPr>
              <a:t>ذاكرة الوصول العشوائي</a:t>
            </a:r>
          </a:p>
          <a:p>
            <a:pPr marL="287338" indent="-287338">
              <a:buClr>
                <a:srgbClr val="7B1717"/>
              </a:buClr>
              <a:buFontTx/>
              <a:buAutoNum type="arabicPeriod"/>
            </a:pPr>
            <a:r>
              <a:rPr lang="ar-SA" sz="2200">
                <a:solidFill>
                  <a:srgbClr val="1D528D"/>
                </a:solidFill>
              </a:rPr>
              <a:t>تفقد محتوياتها بمجرد إيقاف تشغيل الجهاز</a:t>
            </a:r>
          </a:p>
          <a:p>
            <a:pPr marL="287338" indent="-287338">
              <a:buClr>
                <a:srgbClr val="7B1717"/>
              </a:buClr>
              <a:buFontTx/>
              <a:buAutoNum type="arabicPeriod"/>
            </a:pPr>
            <a:r>
              <a:rPr lang="ar-SA" sz="2200">
                <a:solidFill>
                  <a:srgbClr val="1D528D"/>
                </a:solidFill>
              </a:rPr>
              <a:t>تستخدم للاحتفاظ المؤقت بالبيانات أثناء العمل على الجهاز و الملفات القابلة للتغير أو الكتابة عليها.</a:t>
            </a:r>
          </a:p>
          <a:p>
            <a:pPr marL="287338" indent="-287338">
              <a:buClr>
                <a:srgbClr val="7B1717"/>
              </a:buClr>
              <a:buFontTx/>
              <a:buAutoNum type="arabicPeriod"/>
            </a:pPr>
            <a:r>
              <a:rPr lang="ar-SA" sz="2200">
                <a:solidFill>
                  <a:srgbClr val="1D528D"/>
                </a:solidFill>
              </a:rPr>
              <a:t>هي ذاكرة للمستخدم يمكنه التعامل معها و تعديل بياناتها.</a:t>
            </a:r>
          </a:p>
        </p:txBody>
      </p:sp>
      <p:sp>
        <p:nvSpPr>
          <p:cNvPr id="113675" name="Text Box 16"/>
          <p:cNvSpPr txBox="1">
            <a:spLocks noChangeArrowheads="1"/>
          </p:cNvSpPr>
          <p:nvPr/>
        </p:nvSpPr>
        <p:spPr bwMode="auto">
          <a:xfrm>
            <a:off x="381000" y="3886200"/>
            <a:ext cx="4114800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25425" indent="-225425">
              <a:buClr>
                <a:srgbClr val="7B1717"/>
              </a:buClr>
              <a:buFontTx/>
              <a:buAutoNum type="arabicPeriod"/>
            </a:pPr>
            <a:r>
              <a:rPr lang="ar-SA" sz="2200">
                <a:solidFill>
                  <a:srgbClr val="1D528D"/>
                </a:solidFill>
              </a:rPr>
              <a:t>ذاكرة القراءة فقط</a:t>
            </a:r>
          </a:p>
          <a:p>
            <a:pPr marL="225425" indent="-225425">
              <a:buClr>
                <a:srgbClr val="7B1717"/>
              </a:buClr>
              <a:buFontTx/>
              <a:buAutoNum type="arabicPeriod"/>
            </a:pPr>
            <a:r>
              <a:rPr lang="ar-SA" sz="2200">
                <a:solidFill>
                  <a:srgbClr val="1D528D"/>
                </a:solidFill>
              </a:rPr>
              <a:t>لا تفقد محتوياتها عند إيقاف تشغيل الجهاز</a:t>
            </a:r>
          </a:p>
          <a:p>
            <a:pPr marL="225425" indent="-225425">
              <a:buClr>
                <a:srgbClr val="7B1717"/>
              </a:buClr>
              <a:buFontTx/>
              <a:buAutoNum type="arabicPeriod"/>
            </a:pPr>
            <a:r>
              <a:rPr lang="ar-SA" sz="2200">
                <a:solidFill>
                  <a:srgbClr val="1D528D"/>
                </a:solidFill>
              </a:rPr>
              <a:t>تحتفظ بالبيانات الأساسية التي يحتاجها الجهاز لبدء التشغيل و الغير قابلة للتغييرمثل (معلومات وحدات الإدخال  و الإخراج المتصلة بالجهازو ملفات نظام التشغيل.</a:t>
            </a:r>
          </a:p>
          <a:p>
            <a:pPr marL="225425" indent="-225425">
              <a:buClr>
                <a:srgbClr val="7B1717"/>
              </a:buClr>
              <a:buFontTx/>
              <a:buAutoNum type="arabicPeriod"/>
            </a:pPr>
            <a:r>
              <a:rPr lang="ar-SA" sz="2200">
                <a:solidFill>
                  <a:srgbClr val="1D528D"/>
                </a:solidFill>
              </a:rPr>
              <a:t>لايمكن تعديل بياناتها إلا من قبل مبرمجين متخصصين.</a:t>
            </a:r>
            <a:endParaRPr lang="en-US" sz="2200">
              <a:solidFill>
                <a:srgbClr val="1D52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36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ar-SA"/>
              <a:t>أمثلة على أنظمة التشغيل</a:t>
            </a: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341438"/>
            <a:ext cx="7772400" cy="4953000"/>
          </a:xfrm>
        </p:spPr>
        <p:txBody>
          <a:bodyPr/>
          <a:lstStyle/>
          <a:p>
            <a:pPr marL="533400" indent="-533400" algn="r" rtl="1">
              <a:lnSpc>
                <a:spcPct val="110000"/>
              </a:lnSpc>
              <a:buClr>
                <a:srgbClr val="7B1717"/>
              </a:buClr>
              <a:buFont typeface="Wingdings" pitchFamily="2" charset="2"/>
              <a:buNone/>
            </a:pPr>
            <a:r>
              <a:rPr lang="ar-SA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نظام تشغيل القرص </a:t>
            </a: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(Dos)</a:t>
            </a:r>
            <a:r>
              <a:rPr lang="ar-SA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:</a:t>
            </a:r>
          </a:p>
          <a:p>
            <a:pPr marL="533400" indent="-533400" algn="r" rtl="1">
              <a:lnSpc>
                <a:spcPct val="110000"/>
              </a:lnSpc>
              <a:buFont typeface="Wingdings" pitchFamily="2" charset="2"/>
              <a:buNone/>
            </a:pPr>
            <a:r>
              <a:rPr lang="ar-SA" sz="2000"/>
              <a:t>يتكون من مجموعة من البرامج و الأوامر و لكن لا يتيح للمستخدم تشغيل أكثر من برنامج في نفس الوقت و لا يتيح تنفيذ أكثر من أمر. يتعين أن تكون لديك خبرة في عالم الحاسوب لتعرف كيف تستخدمه. أي أنه لم يكن سهل الاستخدام .</a:t>
            </a:r>
          </a:p>
          <a:p>
            <a:pPr marL="533400" indent="-533400" algn="r" rtl="1">
              <a:lnSpc>
                <a:spcPct val="110000"/>
              </a:lnSpc>
              <a:buClr>
                <a:srgbClr val="7B1717"/>
              </a:buClr>
              <a:buFont typeface="Wingdings" pitchFamily="2" charset="2"/>
              <a:buNone/>
            </a:pPr>
            <a:r>
              <a:rPr lang="ar-SA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نظام تشغيل النوافذ </a:t>
            </a: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(Windows)</a:t>
            </a:r>
            <a:r>
              <a:rPr lang="ar-SA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:</a:t>
            </a:r>
          </a:p>
          <a:p>
            <a:pPr marL="533400" indent="-533400" algn="r" rtl="1">
              <a:lnSpc>
                <a:spcPct val="110000"/>
              </a:lnSpc>
              <a:buFont typeface="Wingdings" pitchFamily="2" charset="2"/>
              <a:buNone/>
            </a:pPr>
            <a:r>
              <a:rPr lang="ar-SA" sz="2000"/>
              <a:t>هو نظام تشغيل ذو واجهة رسومية </a:t>
            </a:r>
            <a:r>
              <a:rPr lang="en-US" sz="2000"/>
              <a:t>GUI</a:t>
            </a:r>
            <a:r>
              <a:rPr lang="ar-SA" sz="2000"/>
              <a:t> أي أنه يمكنك التعامل معه من خلال الفأرة والقوائم المنسدلة و يسمح بالتالي:</a:t>
            </a:r>
          </a:p>
          <a:p>
            <a:pPr marL="533400" indent="-533400" algn="r" rtl="1">
              <a:lnSpc>
                <a:spcPct val="110000"/>
              </a:lnSpc>
              <a:buClr>
                <a:srgbClr val="7B1717"/>
              </a:buClr>
              <a:buFontTx/>
              <a:buAutoNum type="arabicPeriod"/>
            </a:pPr>
            <a:r>
              <a:rPr lang="ar-SA" sz="2000"/>
              <a:t>تشغيل عدة برامج </a:t>
            </a:r>
          </a:p>
          <a:p>
            <a:pPr marL="533400" indent="-533400" algn="r" rtl="1">
              <a:lnSpc>
                <a:spcPct val="110000"/>
              </a:lnSpc>
              <a:buClr>
                <a:srgbClr val="7B1717"/>
              </a:buClr>
              <a:buFontTx/>
              <a:buAutoNum type="arabicPeriod"/>
            </a:pPr>
            <a:r>
              <a:rPr lang="ar-SA" sz="2000"/>
              <a:t>إمكانية استخدام اللغة العربية وغيرها من اللغات كواجهة تطبيق </a:t>
            </a:r>
          </a:p>
          <a:p>
            <a:pPr marL="533400" indent="-533400" algn="r" rtl="1">
              <a:lnSpc>
                <a:spcPct val="110000"/>
              </a:lnSpc>
              <a:buClr>
                <a:srgbClr val="7B1717"/>
              </a:buClr>
              <a:buFontTx/>
              <a:buAutoNum type="arabicPeriod"/>
            </a:pPr>
            <a:r>
              <a:rPr lang="ar-SA" sz="2000"/>
              <a:t>أصبح هناك استخدامات للفأرة غير الاختيار والتنفيذ بل دخل إلى مجال تثبيت الاعدادات و نسخ وحذف الملفات</a:t>
            </a:r>
          </a:p>
          <a:p>
            <a:pPr marL="533400" indent="-533400" algn="r" rtl="1">
              <a:lnSpc>
                <a:spcPct val="110000"/>
              </a:lnSpc>
              <a:buClr>
                <a:srgbClr val="7B1717"/>
              </a:buClr>
              <a:buFontTx/>
              <a:buAutoNum type="arabicPeriod"/>
            </a:pPr>
            <a:r>
              <a:rPr lang="ar-SA" sz="2400"/>
              <a:t>تشغيل برامج الوسائط.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95771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ar-SA">
                <a:effectLst>
                  <a:outerShdw blurRad="38100" dist="38100" dir="2700000" algn="tl">
                    <a:srgbClr val="C0C0C0"/>
                  </a:outerShdw>
                </a:effectLst>
              </a:rPr>
              <a:t>أمثلة على أنظمة التشغيل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23850" y="2133600"/>
            <a:ext cx="8540750" cy="4422775"/>
          </a:xfrm>
        </p:spPr>
        <p:txBody>
          <a:bodyPr/>
          <a:lstStyle/>
          <a:p>
            <a:pPr algn="r" rtl="1"/>
            <a:r>
              <a:rPr lang="ar-SA">
                <a:effectLst>
                  <a:outerShdw blurRad="38100" dist="38100" dir="2700000" algn="tl">
                    <a:srgbClr val="C0C0C0"/>
                  </a:outerShdw>
                </a:effectLst>
              </a:rPr>
              <a:t>نظام تشغيل القرص 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Dos</a:t>
            </a:r>
          </a:p>
          <a:p>
            <a:pPr algn="r" rtl="1"/>
            <a:r>
              <a:rPr lang="ar-SA">
                <a:effectLst>
                  <a:outerShdw blurRad="38100" dist="38100" dir="2700000" algn="tl">
                    <a:srgbClr val="C0C0C0"/>
                  </a:outerShdw>
                </a:effectLst>
              </a:rPr>
              <a:t>نظام تشغيل النوافذ 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Windows</a:t>
            </a:r>
          </a:p>
          <a:p>
            <a:pPr algn="r" rtl="1"/>
            <a:r>
              <a:rPr lang="ar-SA">
                <a:effectLst>
                  <a:outerShdw blurRad="38100" dist="38100" dir="2700000" algn="tl">
                    <a:srgbClr val="C0C0C0"/>
                  </a:outerShdw>
                </a:effectLst>
              </a:rPr>
              <a:t>نظام تشغيل أبل ماكنتوش</a:t>
            </a:r>
          </a:p>
          <a:p>
            <a:pPr algn="r" rtl="1"/>
            <a:r>
              <a:rPr lang="ar-SA">
                <a:effectLst>
                  <a:outerShdw blurRad="38100" dist="38100" dir="2700000" algn="tl">
                    <a:srgbClr val="C0C0C0"/>
                  </a:outerShdw>
                </a:effectLst>
              </a:rPr>
              <a:t>نظام تشغيل يونيكس 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Unix</a:t>
            </a:r>
          </a:p>
        </p:txBody>
      </p:sp>
      <p:pic>
        <p:nvPicPr>
          <p:cNvPr id="27653" name="Picture 4" descr="GUI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341438"/>
            <a:ext cx="3043238" cy="203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5" descr="gu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573463"/>
            <a:ext cx="2987675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07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">
  <a:themeElements>
    <a:clrScheme name="Sample presentation slides 1">
      <a:dk1>
        <a:srgbClr val="1D528D"/>
      </a:dk1>
      <a:lt1>
        <a:srgbClr val="FFFFFF"/>
      </a:lt1>
      <a:dk2>
        <a:srgbClr val="000000"/>
      </a:dk2>
      <a:lt2>
        <a:srgbClr val="B2B2B2"/>
      </a:lt2>
      <a:accent1>
        <a:srgbClr val="2D6BC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BAE0"/>
      </a:accent5>
      <a:accent6>
        <a:srgbClr val="E78A00"/>
      </a:accent6>
      <a:hlink>
        <a:srgbClr val="9999FF"/>
      </a:hlink>
      <a:folHlink>
        <a:srgbClr val="969696"/>
      </a:folHlink>
    </a:clrScheme>
    <a:fontScheme name="Sample presentation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ample presentation slides 1">
        <a:dk1>
          <a:srgbClr val="1D528D"/>
        </a:dk1>
        <a:lt1>
          <a:srgbClr val="FFFFFF"/>
        </a:lt1>
        <a:dk2>
          <a:srgbClr val="000000"/>
        </a:dk2>
        <a:lt2>
          <a:srgbClr val="B2B2B2"/>
        </a:lt2>
        <a:accent1>
          <a:srgbClr val="2D6BC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BAE0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2">
        <a:dk1>
          <a:srgbClr val="808080"/>
        </a:dk1>
        <a:lt1>
          <a:srgbClr val="FFFFFF"/>
        </a:lt1>
        <a:dk2>
          <a:srgbClr val="000000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3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8BC84E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7DB54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231</Words>
  <Application>Microsoft Office PowerPoint</Application>
  <PresentationFormat>عرض على الشاشة (3:4)‏</PresentationFormat>
  <Paragraphs>28</Paragraphs>
  <Slides>3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5" baseType="lpstr">
      <vt:lpstr>Sample presentation slides</vt:lpstr>
      <vt:lpstr>Image</vt:lpstr>
      <vt:lpstr>وحدة الذاكرة (Memory Unit)</vt:lpstr>
      <vt:lpstr>أمثلة على أنظمة التشغيل</vt:lpstr>
      <vt:lpstr>أمثلة على أنظمة التشغيل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مهارات الحاسب الآلي </dc:title>
  <dc:creator>DELL</dc:creator>
  <cp:lastModifiedBy>DELL</cp:lastModifiedBy>
  <cp:revision>8</cp:revision>
  <dcterms:created xsi:type="dcterms:W3CDTF">2018-01-10T14:49:13Z</dcterms:created>
  <dcterms:modified xsi:type="dcterms:W3CDTF">2018-01-10T22:25:40Z</dcterms:modified>
</cp:coreProperties>
</file>