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85" autoAdjust="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E8D175-968B-4AFA-9CA0-33B1A3F48789}" type="datetimeFigureOut">
              <a:rPr lang="ar-IQ" smtClean="0"/>
              <a:t>24/04/1439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495974-6923-451D-8E6B-528EC02B0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6955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600200" y="0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 bwMode="grayWhite">
          <a:xfrm>
            <a:off x="2895600" y="4038600"/>
            <a:ext cx="6019800" cy="457200"/>
          </a:xfrm>
          <a:solidFill>
            <a:schemeClr val="tx1"/>
          </a:solidFill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31B8F7-E716-49CB-AF63-9009C954873A}" type="datetimeFigureOut">
              <a:rPr lang="ar-SA">
                <a:solidFill>
                  <a:srgbClr val="000000"/>
                </a:solidFill>
              </a:rPr>
              <a:pPr/>
              <a:t>24/04/1439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1FBB8E-730E-4E0C-B106-1321518673E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3871913" y="5514975"/>
            <a:ext cx="115728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1D528D"/>
                </a:solidFill>
                <a:cs typeface="Arial" pitchFamily="34" charset="0"/>
              </a:rPr>
              <a:t>Company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>
                <a:solidFill>
                  <a:srgbClr val="1D528D"/>
                </a:solidFill>
                <a:cs typeface="Arial" pitchFamily="34" charset="0"/>
              </a:rPr>
              <a:t>LOGO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ltGray">
          <a:xfrm>
            <a:off x="5895975" y="0"/>
            <a:ext cx="3248025" cy="2781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grpSp>
        <p:nvGrpSpPr>
          <p:cNvPr id="94217" name="Group 9"/>
          <p:cNvGrpSpPr>
            <a:grpSpLocks/>
          </p:cNvGrpSpPr>
          <p:nvPr/>
        </p:nvGrpSpPr>
        <p:grpSpPr bwMode="auto">
          <a:xfrm>
            <a:off x="19050" y="2330450"/>
            <a:ext cx="9115425" cy="358775"/>
            <a:chOff x="3827" y="1468"/>
            <a:chExt cx="1927" cy="226"/>
          </a:xfrm>
        </p:grpSpPr>
        <p:sp>
          <p:nvSpPr>
            <p:cNvPr id="94218" name="Line 10"/>
            <p:cNvSpPr>
              <a:spLocks noChangeShapeType="1"/>
            </p:cNvSpPr>
            <p:nvPr/>
          </p:nvSpPr>
          <p:spPr bwMode="white">
            <a:xfrm>
              <a:off x="3827" y="1468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4219" name="Line 11"/>
            <p:cNvSpPr>
              <a:spLocks noChangeShapeType="1"/>
            </p:cNvSpPr>
            <p:nvPr/>
          </p:nvSpPr>
          <p:spPr bwMode="white">
            <a:xfrm>
              <a:off x="3827" y="1540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4220" name="Line 12"/>
            <p:cNvSpPr>
              <a:spLocks noChangeShapeType="1"/>
            </p:cNvSpPr>
            <p:nvPr/>
          </p:nvSpPr>
          <p:spPr bwMode="white">
            <a:xfrm>
              <a:off x="3827" y="1616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4221" name="Line 13"/>
            <p:cNvSpPr>
              <a:spLocks noChangeShapeType="1"/>
            </p:cNvSpPr>
            <p:nvPr/>
          </p:nvSpPr>
          <p:spPr bwMode="white">
            <a:xfrm>
              <a:off x="3827" y="1694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</p:grpSp>
      <p:pic>
        <p:nvPicPr>
          <p:cNvPr id="94222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87663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23" name="Rectangle 15"/>
          <p:cNvSpPr>
            <a:spLocks noChangeArrowheads="1"/>
          </p:cNvSpPr>
          <p:nvPr/>
        </p:nvSpPr>
        <p:spPr bwMode="black">
          <a:xfrm>
            <a:off x="0" y="278765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sp>
        <p:nvSpPr>
          <p:cNvPr id="94224" name="Rectangle 16"/>
          <p:cNvSpPr>
            <a:spLocks noChangeArrowheads="1"/>
          </p:cNvSpPr>
          <p:nvPr/>
        </p:nvSpPr>
        <p:spPr bwMode="gray">
          <a:xfrm>
            <a:off x="2895600" y="2819400"/>
            <a:ext cx="6248400" cy="685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sp>
        <p:nvSpPr>
          <p:cNvPr id="94225" name="Rectangle 17"/>
          <p:cNvSpPr>
            <a:spLocks noGrp="1" noChangeArrowheads="1"/>
          </p:cNvSpPr>
          <p:nvPr>
            <p:ph type="ctrTitle"/>
          </p:nvPr>
        </p:nvSpPr>
        <p:spPr bwMode="ltGray">
          <a:xfrm>
            <a:off x="3124200" y="2819400"/>
            <a:ext cx="57912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94226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8" y="0"/>
            <a:ext cx="3011487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01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9DCCF3-B0FE-44E9-8126-5CF3FD981896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5A431-96C8-426F-90FB-0B9BD815D352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64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095500" cy="60928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134100" cy="60928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D8D125-B9B1-486B-8FBF-3677D111615E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0A982-DF95-4449-8B48-0343F9D0C6B3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B33F6BD-6725-4CEF-93BA-3094872C52DD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52145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10F63FEB-0D80-475A-B914-F90A909F45FF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5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05E432-7546-4039-A967-5025D0CCB8E7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073B4-1701-485A-9111-1A5B430D389C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8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51E56-2627-48D3-B4D3-090FA0A6332B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1A85F-392D-46FF-9A05-A10E3684DC1E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55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CA191-944A-4E87-BD6E-F128BC1CD5C9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51047-C0C5-4CF5-98FD-C649D08CB32B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0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CECEB5-4A39-4BD8-ABD0-D445091D0937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34791-412E-46B1-B09D-F5C7EB877CF6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96CF1A-863F-4C64-8C81-9EDCE67309CE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1C546-359E-4D28-9242-A10714AD9FBA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9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23CF0E-F16A-47CB-8BE2-B6A339A144F3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30BAF-01B8-4ECF-86CA-B58A143A2150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0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0B4E7A-DAD9-4CE1-939E-9459B479411E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4C84-B044-4DC9-9E4D-BB5C29ABCDC4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4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8666C-BFD8-449C-9C84-B873D6CED865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45C21-6C5F-431D-961B-0765D9DDD1C3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3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2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ltGray">
          <a:xfrm>
            <a:off x="11113" y="0"/>
            <a:ext cx="9132887" cy="11255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0" y="879475"/>
            <a:ext cx="9144000" cy="144463"/>
            <a:chOff x="1519" y="554"/>
            <a:chExt cx="4241" cy="91"/>
          </a:xfrm>
        </p:grpSpPr>
        <p:sp>
          <p:nvSpPr>
            <p:cNvPr id="93188" name="Line 4"/>
            <p:cNvSpPr>
              <a:spLocks noChangeShapeType="1"/>
            </p:cNvSpPr>
            <p:nvPr userDrawn="1"/>
          </p:nvSpPr>
          <p:spPr bwMode="white">
            <a:xfrm>
              <a:off x="1519" y="554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3189" name="Line 5"/>
            <p:cNvSpPr>
              <a:spLocks noChangeShapeType="1"/>
            </p:cNvSpPr>
            <p:nvPr userDrawn="1"/>
          </p:nvSpPr>
          <p:spPr bwMode="white">
            <a:xfrm>
              <a:off x="1519" y="599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3190" name="Line 6"/>
            <p:cNvSpPr>
              <a:spLocks noChangeShapeType="1"/>
            </p:cNvSpPr>
            <p:nvPr userDrawn="1"/>
          </p:nvSpPr>
          <p:spPr bwMode="white">
            <a:xfrm>
              <a:off x="1519" y="645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</p:grpSp>
      <p:grpSp>
        <p:nvGrpSpPr>
          <p:cNvPr id="93191" name="Group 7"/>
          <p:cNvGrpSpPr>
            <a:grpSpLocks/>
          </p:cNvGrpSpPr>
          <p:nvPr/>
        </p:nvGrpSpPr>
        <p:grpSpPr bwMode="auto">
          <a:xfrm>
            <a:off x="0" y="-11113"/>
            <a:ext cx="2341563" cy="1123951"/>
            <a:chOff x="0" y="0"/>
            <a:chExt cx="1475" cy="694"/>
          </a:xfrm>
        </p:grpSpPr>
        <p:graphicFrame>
          <p:nvGraphicFramePr>
            <p:cNvPr id="93192" name="Object 8"/>
            <p:cNvGraphicFramePr>
              <a:graphicFrameLocks noChangeAspect="1"/>
            </p:cNvGraphicFramePr>
            <p:nvPr userDrawn="1"/>
          </p:nvGraphicFramePr>
          <p:xfrm>
            <a:off x="695" y="0"/>
            <a:ext cx="780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Image" r:id="rId16" imgW="3646321" imgH="3931376" progId="">
                    <p:embed/>
                  </p:oleObj>
                </mc:Choice>
                <mc:Fallback>
                  <p:oleObj name="Image" r:id="rId16" imgW="3646321" imgH="3931376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11470"/>
                        <a:stretch>
                          <a:fillRect/>
                        </a:stretch>
                      </p:blipFill>
                      <p:spPr bwMode="auto">
                        <a:xfrm>
                          <a:off x="695" y="0"/>
                          <a:ext cx="780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193" name="Object 9"/>
            <p:cNvGraphicFramePr>
              <a:graphicFrameLocks noChangeAspect="1"/>
            </p:cNvGraphicFramePr>
            <p:nvPr userDrawn="1"/>
          </p:nvGraphicFramePr>
          <p:xfrm>
            <a:off x="0" y="0"/>
            <a:ext cx="737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name="Image" r:id="rId18" imgW="2575783" imgH="2545301" progId="">
                    <p:embed/>
                  </p:oleObj>
                </mc:Choice>
                <mc:Fallback>
                  <p:oleObj name="Image" r:id="rId18" imgW="2575783" imgH="2545301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737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19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228600"/>
            <a:ext cx="6324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2F6E82CF-6E69-44FF-88C0-4E2C079501D1}" type="datetimeFigureOut">
              <a:rPr lang="ar-SA">
                <a:solidFill>
                  <a:srgbClr val="2D6BC7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24/04/1439</a:t>
            </a:fld>
            <a:endParaRPr lang="en-US">
              <a:solidFill>
                <a:srgbClr val="2D6BC7"/>
              </a:solidFill>
              <a:cs typeface="Arial" pitchFamily="34" charset="0"/>
            </a:endParaRPr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D6BC7"/>
              </a:solidFill>
              <a:cs typeface="Arial" pitchFamily="34" charset="0"/>
            </a:endParaRPr>
          </a:p>
        </p:txBody>
      </p:sp>
      <p:sp>
        <p:nvSpPr>
          <p:cNvPr id="9319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3C33198A-C7F5-4CAB-AFCA-D55013D6253D}" type="slidenum">
              <a:rPr lang="ar-SA">
                <a:solidFill>
                  <a:srgbClr val="2D6BC7"/>
                </a:solidFill>
                <a:cs typeface="Arial" pitchFamily="34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2D6BC7"/>
              </a:solidFill>
              <a:cs typeface="Arial" pitchFamily="34" charset="0"/>
            </a:endParaRPr>
          </a:p>
        </p:txBody>
      </p:sp>
      <p:grpSp>
        <p:nvGrpSpPr>
          <p:cNvPr id="93199" name="Group 15"/>
          <p:cNvGrpSpPr>
            <a:grpSpLocks/>
          </p:cNvGrpSpPr>
          <p:nvPr/>
        </p:nvGrpSpPr>
        <p:grpSpPr bwMode="auto">
          <a:xfrm>
            <a:off x="0" y="1109663"/>
            <a:ext cx="9144000" cy="169862"/>
            <a:chOff x="0" y="699"/>
            <a:chExt cx="5760" cy="107"/>
          </a:xfrm>
        </p:grpSpPr>
        <p:sp>
          <p:nvSpPr>
            <p:cNvPr id="93200" name="Rectangle 16"/>
            <p:cNvSpPr>
              <a:spLocks noChangeArrowheads="1"/>
            </p:cNvSpPr>
            <p:nvPr userDrawn="1"/>
          </p:nvSpPr>
          <p:spPr bwMode="gray">
            <a:xfrm>
              <a:off x="0" y="699"/>
              <a:ext cx="5760" cy="4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3201" name="Rectangle 17"/>
            <p:cNvSpPr>
              <a:spLocks noChangeArrowheads="1"/>
            </p:cNvSpPr>
            <p:nvPr userDrawn="1"/>
          </p:nvSpPr>
          <p:spPr bwMode="gray">
            <a:xfrm>
              <a:off x="1476" y="713"/>
              <a:ext cx="4284" cy="9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39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01625" y="-171450"/>
            <a:ext cx="8510588" cy="1325563"/>
          </a:xfrm>
        </p:spPr>
        <p:txBody>
          <a:bodyPr/>
          <a:lstStyle/>
          <a:p>
            <a:pPr rtl="1"/>
            <a:r>
              <a:rPr lang="ar-SA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نظام التشغيل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Operating System</a:t>
            </a:r>
          </a:p>
        </p:txBody>
      </p:sp>
      <p:sp>
        <p:nvSpPr>
          <p:cNvPr id="5427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1773238"/>
            <a:ext cx="8540750" cy="4680098"/>
          </a:xfrm>
        </p:spPr>
        <p:txBody>
          <a:bodyPr/>
          <a:lstStyle/>
          <a:p>
            <a:pPr marL="609600" indent="-609600" algn="just" rtl="1">
              <a:lnSpc>
                <a:spcPct val="80000"/>
              </a:lnSpc>
            </a:pPr>
            <a:r>
              <a:rPr lang="ar-SA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نظام التشغيل:</a:t>
            </a:r>
            <a:r>
              <a:rPr lang="ar-SA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هو عبارة عن مجموعة من البرامج التي تستخدم في تشغيل الحاسب وفي التعامل مع مكوناته وفي ادارة البرامج </a:t>
            </a:r>
            <a:r>
              <a:rPr lang="ar-SA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والتطبيقات.</a:t>
            </a:r>
            <a:r>
              <a:rPr lang="ar-IQ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وتنقسم الى اربعة اقسام .</a:t>
            </a:r>
          </a:p>
          <a:p>
            <a:pPr marL="609600" indent="-609600" algn="just" rtl="1">
              <a:lnSpc>
                <a:spcPct val="80000"/>
              </a:lnSpc>
            </a:pPr>
            <a:r>
              <a:rPr lang="ar-IQ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1- انظمة التشغيل .</a:t>
            </a:r>
          </a:p>
          <a:p>
            <a:pPr marL="609600" indent="-609600" algn="just" rtl="1">
              <a:lnSpc>
                <a:spcPct val="80000"/>
              </a:lnSpc>
            </a:pPr>
            <a:r>
              <a:rPr lang="ar-IQ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2- لغات البرمجة : من خلالها يستطيع مستخدم الحاسوب كتابة جميع انواع البرمجيات سواء كانت برمجيات تطبيقية او برمجيات اخرى .</a:t>
            </a:r>
          </a:p>
          <a:p>
            <a:pPr marL="609600" indent="-609600" algn="r" rtl="1">
              <a:lnSpc>
                <a:spcPct val="80000"/>
              </a:lnSpc>
            </a:pPr>
            <a:r>
              <a:rPr lang="ar-IQ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3- برامج </a:t>
            </a:r>
            <a:r>
              <a:rPr lang="ar-IQ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التشغيل المساعدة:</a:t>
            </a:r>
            <a:br>
              <a:rPr lang="ar-IQ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IQ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هي برمجيات تقوم بأجراء الكثير من الوظائف والعمليات لمستخدم الحاسوب دون ان يكون لديه خبره برمجية اي تعفية من المعرفة الكاملة والدقيقة لأوامر نظام التشغيل.</a:t>
            </a:r>
            <a:br>
              <a:rPr lang="ar-IQ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IQ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مثل : التحكم بالحاسوب وصيانته </a:t>
            </a:r>
            <a:endParaRPr lang="en-U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just" rtl="1">
              <a:lnSpc>
                <a:spcPct val="80000"/>
              </a:lnSpc>
            </a:pPr>
            <a:endParaRPr lang="ar-SA" sz="2800" dirty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993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556792"/>
            <a:ext cx="7772400" cy="4212183"/>
          </a:xfrm>
        </p:spPr>
        <p:txBody>
          <a:bodyPr/>
          <a:lstStyle/>
          <a:p>
            <a:pPr marL="609600" lvl="0" indent="-609600" rtl="1">
              <a:lnSpc>
                <a:spcPct val="80000"/>
              </a:lnSpc>
              <a:spcBef>
                <a:spcPct val="20000"/>
              </a:spcBef>
            </a:pPr>
            <a:r>
              <a:rPr lang="ar-SA" sz="2800" b="0" cap="none" dirty="0">
                <a:solidFill>
                  <a:srgbClr val="99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itchFamily="34" charset="0"/>
              </a:rPr>
              <a:t>وظائف</a:t>
            </a:r>
            <a:r>
              <a:rPr lang="ar-SA" sz="2800" b="0" cap="none" dirty="0">
                <a:solidFill>
                  <a:srgbClr val="99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 نظام التشغيل</a:t>
            </a:r>
            <a:r>
              <a:rPr lang="ar-SA" sz="2800" b="0" cap="none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:</a:t>
            </a:r>
            <a:r>
              <a:rPr lang="ar-IQ" sz="2800" b="0" cap="none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/>
            </a:r>
            <a:br>
              <a:rPr lang="ar-IQ" sz="2800" b="0" cap="none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</a:br>
            <a:r>
              <a:rPr lang="ar-SA" sz="2800" b="0" cap="none" dirty="0">
                <a:solidFill>
                  <a:srgbClr val="99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itchFamily="34" charset="0"/>
              </a:rPr>
              <a:t/>
            </a:r>
            <a:br>
              <a:rPr lang="ar-SA" sz="2800" b="0" cap="none" dirty="0">
                <a:solidFill>
                  <a:srgbClr val="99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itchFamily="34" charset="0"/>
              </a:rPr>
            </a:br>
            <a:r>
              <a:rPr lang="ar-IQ" sz="2800" b="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itchFamily="34" charset="0"/>
              </a:rPr>
              <a:t>1-</a:t>
            </a:r>
            <a:r>
              <a:rPr lang="ar-IQ" sz="2800" b="0" cap="none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itchFamily="34" charset="0"/>
              </a:rPr>
              <a:t>  </a:t>
            </a:r>
            <a:r>
              <a:rPr lang="ar-SA" sz="2800" b="0" cap="none" dirty="0" smtClean="0">
                <a:solidFill>
                  <a:srgbClr val="1D528D"/>
                </a:solidFill>
                <a:ea typeface="+mn-ea"/>
                <a:cs typeface="+mn-cs"/>
              </a:rPr>
              <a:t>التحكم </a:t>
            </a:r>
            <a: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  <a:t>في مسار البيانات.</a:t>
            </a:r>
            <a:r>
              <a:rPr lang="ar-IQ" sz="2800" b="0" cap="none" dirty="0">
                <a:solidFill>
                  <a:srgbClr val="1D528D"/>
                </a:solidFill>
                <a:ea typeface="+mn-ea"/>
                <a:cs typeface="+mn-cs"/>
              </a:rPr>
              <a:t>ادارة وترتيب المهام اثناء تشغيل الجهاز وضمان عدم تداخلها .</a:t>
            </a:r>
            <a: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  <a:t/>
            </a:r>
            <a:b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</a:br>
            <a:r>
              <a:rPr lang="ar-IQ" sz="2800" b="0" cap="none" dirty="0" smtClean="0">
                <a:solidFill>
                  <a:srgbClr val="1D528D"/>
                </a:solidFill>
                <a:ea typeface="+mn-ea"/>
                <a:cs typeface="+mn-cs"/>
              </a:rPr>
              <a:t>2- </a:t>
            </a:r>
            <a:r>
              <a:rPr lang="ar-SA" sz="2800" b="0" cap="none" dirty="0" smtClean="0">
                <a:solidFill>
                  <a:srgbClr val="1D528D"/>
                </a:solidFill>
                <a:ea typeface="+mn-ea"/>
                <a:cs typeface="+mn-cs"/>
              </a:rPr>
              <a:t>تحميل </a:t>
            </a:r>
            <a: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  <a:t>البرامج إلى الذاكرة.</a:t>
            </a:r>
            <a:r>
              <a:rPr lang="ar-IQ" sz="2800" b="0" cap="none" dirty="0">
                <a:solidFill>
                  <a:srgbClr val="1D528D"/>
                </a:solidFill>
                <a:ea typeface="+mn-ea"/>
                <a:cs typeface="+mn-cs"/>
              </a:rPr>
              <a:t>الربط بين الاجزاء المكونة للجهاز </a:t>
            </a:r>
            <a: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  <a:t/>
            </a:r>
            <a:b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</a:br>
            <a:r>
              <a:rPr lang="ar-IQ" sz="2800" b="0" cap="none" dirty="0" smtClean="0">
                <a:solidFill>
                  <a:srgbClr val="1D528D"/>
                </a:solidFill>
                <a:ea typeface="+mn-ea"/>
                <a:cs typeface="+mn-cs"/>
              </a:rPr>
              <a:t>3- </a:t>
            </a:r>
            <a:r>
              <a:rPr lang="ar-SA" sz="2800" b="0" cap="none" dirty="0" smtClean="0">
                <a:solidFill>
                  <a:srgbClr val="1D528D"/>
                </a:solidFill>
                <a:ea typeface="+mn-ea"/>
                <a:cs typeface="+mn-cs"/>
              </a:rPr>
              <a:t>التحكم </a:t>
            </a:r>
            <a: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  <a:t>في وحدة الذاكرة الرئيسية.</a:t>
            </a:r>
            <a:r>
              <a:rPr lang="ar-IQ" sz="2800" b="0" cap="none" dirty="0">
                <a:solidFill>
                  <a:srgbClr val="1D528D"/>
                </a:solidFill>
                <a:ea typeface="+mn-ea"/>
                <a:cs typeface="+mn-cs"/>
              </a:rPr>
              <a:t>التحكم بطريقة عمل كل جزاء من هذه الاجزاء </a:t>
            </a:r>
            <a: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  <a:t/>
            </a:r>
            <a:b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</a:br>
            <a:r>
              <a:rPr lang="ar-IQ" sz="2800" b="0" cap="none" dirty="0" smtClean="0">
                <a:solidFill>
                  <a:srgbClr val="1D528D"/>
                </a:solidFill>
                <a:ea typeface="+mn-ea"/>
                <a:cs typeface="+mn-cs"/>
              </a:rPr>
              <a:t>4- </a:t>
            </a:r>
            <a:r>
              <a:rPr lang="ar-SA" sz="2800" b="0" cap="none" dirty="0" smtClean="0">
                <a:solidFill>
                  <a:srgbClr val="1D528D"/>
                </a:solidFill>
                <a:ea typeface="+mn-ea"/>
                <a:cs typeface="+mn-cs"/>
              </a:rPr>
              <a:t>التحكم </a:t>
            </a:r>
            <a: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  <a:t>في وحدات الإدخال و الإخراج.</a:t>
            </a:r>
            <a:r>
              <a:rPr lang="ar-IQ" sz="2800" b="0" cap="none" dirty="0">
                <a:solidFill>
                  <a:srgbClr val="1D528D"/>
                </a:solidFill>
                <a:ea typeface="+mn-ea"/>
                <a:cs typeface="+mn-cs"/>
              </a:rPr>
              <a:t>التعرف على المكونات المادية بجهاز الحاسوب .</a:t>
            </a:r>
            <a: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  <a:t/>
            </a:r>
            <a:b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</a:br>
            <a:r>
              <a:rPr lang="ar-IQ" sz="2800" b="0" cap="none" dirty="0" smtClean="0">
                <a:solidFill>
                  <a:srgbClr val="1D528D"/>
                </a:solidFill>
                <a:ea typeface="+mn-ea"/>
                <a:cs typeface="+mn-cs"/>
              </a:rPr>
              <a:t>5- </a:t>
            </a:r>
            <a:r>
              <a:rPr lang="ar-SA" sz="2800" b="0" cap="none" dirty="0" smtClean="0">
                <a:solidFill>
                  <a:srgbClr val="1D528D"/>
                </a:solidFill>
                <a:ea typeface="+mn-ea"/>
                <a:cs typeface="+mn-cs"/>
              </a:rPr>
              <a:t>اكتشاف </a:t>
            </a:r>
            <a:r>
              <a:rPr lang="ar-SA" sz="2800" b="0" cap="none" dirty="0">
                <a:solidFill>
                  <a:srgbClr val="1D528D"/>
                </a:solidFill>
                <a:ea typeface="+mn-ea"/>
                <a:cs typeface="+mn-cs"/>
              </a:rPr>
              <a:t>الأعطال</a:t>
            </a:r>
            <a:r>
              <a:rPr lang="ar-IQ" sz="2800" b="0" cap="none" dirty="0">
                <a:solidFill>
                  <a:srgbClr val="1D528D"/>
                </a:solidFill>
                <a:ea typeface="+mn-ea"/>
                <a:cs typeface="+mn-cs"/>
              </a:rPr>
              <a:t>. المحافظة على كفاءة التشغيل </a:t>
            </a:r>
            <a:r>
              <a:rPr lang="en-US" sz="2800" b="0" cap="none" dirty="0">
                <a:solidFill>
                  <a:srgbClr val="1D528D"/>
                </a:solidFill>
                <a:ea typeface="+mn-ea"/>
                <a:cs typeface="+mn-cs"/>
              </a:rPr>
              <a:t/>
            </a:r>
            <a:br>
              <a:rPr lang="en-US" sz="2800" b="0" cap="none" dirty="0">
                <a:solidFill>
                  <a:srgbClr val="1D528D"/>
                </a:solidFill>
                <a:ea typeface="+mn-ea"/>
                <a:cs typeface="+mn-cs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669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اهداف نظام التشغيل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29944"/>
          </a:xfrm>
        </p:spPr>
        <p:txBody>
          <a:bodyPr/>
          <a:lstStyle/>
          <a:p>
            <a:pPr algn="r" rtl="1"/>
            <a:r>
              <a:rPr lang="ar-IQ" sz="2800" dirty="0" smtClean="0"/>
              <a:t>تسهيل </a:t>
            </a:r>
            <a:r>
              <a:rPr lang="ar-IQ" sz="2800" dirty="0"/>
              <a:t>الاتصال بين المستخدم والحاسب الالي وذلك عن طريق </a:t>
            </a:r>
            <a:r>
              <a:rPr lang="ar-IQ" sz="2800" dirty="0" smtClean="0"/>
              <a:t>:</a:t>
            </a:r>
          </a:p>
          <a:p>
            <a:pPr marL="0" indent="0" algn="r" rtl="1">
              <a:buNone/>
            </a:pPr>
            <a:r>
              <a:rPr lang="ar-IQ" sz="2800" dirty="0"/>
              <a:t>1</a:t>
            </a:r>
            <a:r>
              <a:rPr lang="ar-IQ" sz="2800" dirty="0" smtClean="0"/>
              <a:t>- </a:t>
            </a:r>
            <a:r>
              <a:rPr lang="ar-IQ" sz="2800" dirty="0"/>
              <a:t>توفير برامج مساعده مثل برنامج تحرير </a:t>
            </a:r>
            <a:r>
              <a:rPr lang="ar-IQ" sz="2800" dirty="0" smtClean="0"/>
              <a:t>النصوص</a:t>
            </a:r>
          </a:p>
          <a:p>
            <a:pPr marL="0" indent="0" algn="r" rtl="1">
              <a:buNone/>
            </a:pPr>
            <a:r>
              <a:rPr lang="ar-IQ" sz="2800" dirty="0" smtClean="0"/>
              <a:t>2- تحديد </a:t>
            </a:r>
            <a:r>
              <a:rPr lang="ar-IQ" sz="2800" dirty="0"/>
              <a:t>طريقة تنفيذ العمليات واولوياتها </a:t>
            </a:r>
            <a:r>
              <a:rPr lang="ar-IQ" sz="2800" dirty="0" smtClean="0"/>
              <a:t>.</a:t>
            </a:r>
          </a:p>
          <a:p>
            <a:pPr marL="0" indent="0" algn="r" rtl="1">
              <a:buNone/>
            </a:pPr>
            <a:r>
              <a:rPr lang="ar-IQ" sz="2800" dirty="0"/>
              <a:t>3</a:t>
            </a:r>
            <a:r>
              <a:rPr lang="ar-IQ" sz="2800" dirty="0" smtClean="0"/>
              <a:t>- </a:t>
            </a:r>
            <a:r>
              <a:rPr lang="ar-IQ" sz="2800" dirty="0"/>
              <a:t>ربط الاجهزة الفرعية مع وحدة التشغيل المركزية </a:t>
            </a:r>
            <a:r>
              <a:rPr lang="ar-IQ" sz="2800" dirty="0" smtClean="0"/>
              <a:t>.</a:t>
            </a:r>
            <a:endParaRPr lang="ar-IQ" sz="2800" dirty="0"/>
          </a:p>
          <a:p>
            <a:pPr marL="0" indent="0" algn="r" rtl="1">
              <a:buNone/>
            </a:pPr>
            <a:r>
              <a:rPr lang="ar-IQ" sz="2800" dirty="0" smtClean="0"/>
              <a:t>4- توفير </a:t>
            </a:r>
            <a:r>
              <a:rPr lang="ar-IQ" sz="2800" dirty="0"/>
              <a:t>الحماية للكيانات والمعلومات المحفوظة </a:t>
            </a:r>
          </a:p>
          <a:p>
            <a:pPr marL="0" indent="0" algn="r" rtl="1">
              <a:buNone/>
            </a:pPr>
            <a:r>
              <a:rPr lang="ar-IQ" sz="2800" dirty="0"/>
              <a:t>5</a:t>
            </a:r>
            <a:r>
              <a:rPr lang="ar-IQ" sz="2800" dirty="0" smtClean="0"/>
              <a:t>- تزويد </a:t>
            </a:r>
            <a:r>
              <a:rPr lang="ar-IQ" sz="2800" dirty="0"/>
              <a:t>الجهاز بمصححات ومستكشفات </a:t>
            </a:r>
            <a:r>
              <a:rPr lang="ar-IQ" sz="2800" dirty="0" smtClean="0"/>
              <a:t>اخطاء</a:t>
            </a:r>
          </a:p>
          <a:p>
            <a:pPr algn="r" rtl="1"/>
            <a:r>
              <a:rPr lang="ar-IQ" sz="2800" dirty="0" smtClean="0"/>
              <a:t>ادارة موارد الحاسب الالي :</a:t>
            </a:r>
          </a:p>
          <a:p>
            <a:pPr marL="0" indent="0" algn="r" rtl="1">
              <a:buNone/>
            </a:pPr>
            <a:r>
              <a:rPr lang="ar-IQ" sz="2800" dirty="0" smtClean="0"/>
              <a:t>1- قياس دقة تنفيذ الاوامر .</a:t>
            </a:r>
          </a:p>
          <a:p>
            <a:pPr marL="0" indent="0" algn="r" rtl="1">
              <a:buNone/>
            </a:pPr>
            <a:r>
              <a:rPr lang="ar-IQ" sz="2800" dirty="0" smtClean="0"/>
              <a:t>2- وضع الية مناسبة يقوم الجهاز على اساسها بترتيب تنفيذ العمليات .</a:t>
            </a:r>
          </a:p>
          <a:p>
            <a:pPr marL="0" indent="0" algn="r" rtl="1">
              <a:buNone/>
            </a:pPr>
            <a:r>
              <a:rPr lang="ar-IQ" sz="2800" dirty="0" smtClean="0"/>
              <a:t>3- توفير المصادر الازمة لتنفيذ العمليات .</a:t>
            </a: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2844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 smtClean="0"/>
              <a:t>اتاحة الفرصة لتنفيذ اكثر من مهمة في ان واحد .</a:t>
            </a:r>
          </a:p>
          <a:p>
            <a:pPr algn="r" rtl="1"/>
            <a:r>
              <a:rPr lang="ar-IQ" dirty="0" smtClean="0"/>
              <a:t>توفير امكانية المشاركة على جهاز واحد من عدة مستخدمين.</a:t>
            </a:r>
          </a:p>
          <a:p>
            <a:pPr algn="r" rtl="1"/>
            <a:r>
              <a:rPr lang="ar-IQ" dirty="0" smtClean="0"/>
              <a:t>تعظيم الفائدة من الموارد المتاحة داخل الجهاز .</a:t>
            </a:r>
          </a:p>
        </p:txBody>
      </p:sp>
    </p:spTree>
    <p:extLst>
      <p:ext uri="{BB962C8B-B14F-4D97-AF65-F5344CB8AC3E}">
        <p14:creationId xmlns:p14="http://schemas.microsoft.com/office/powerpoint/2010/main" val="160489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">
  <a:themeElements>
    <a:clrScheme name="Sample presentation slides 1">
      <a:dk1>
        <a:srgbClr val="1D528D"/>
      </a:dk1>
      <a:lt1>
        <a:srgbClr val="FFFFFF"/>
      </a:lt1>
      <a:dk2>
        <a:srgbClr val="000000"/>
      </a:dk2>
      <a:lt2>
        <a:srgbClr val="B2B2B2"/>
      </a:lt2>
      <a:accent1>
        <a:srgbClr val="2D6BC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BAE0"/>
      </a:accent5>
      <a:accent6>
        <a:srgbClr val="E78A00"/>
      </a:accent6>
      <a:hlink>
        <a:srgbClr val="9999FF"/>
      </a:hlink>
      <a:folHlink>
        <a:srgbClr val="969696"/>
      </a:folHlink>
    </a:clrScheme>
    <a:fontScheme name="Sample presentation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ample presentation slides 1">
        <a:dk1>
          <a:srgbClr val="1D528D"/>
        </a:dk1>
        <a:lt1>
          <a:srgbClr val="FFFFFF"/>
        </a:lt1>
        <a:dk2>
          <a:srgbClr val="000000"/>
        </a:dk2>
        <a:lt2>
          <a:srgbClr val="B2B2B2"/>
        </a:lt2>
        <a:accent1>
          <a:srgbClr val="2D6BC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BAE0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808080"/>
        </a:dk1>
        <a:lt1>
          <a:srgbClr val="FFFFFF"/>
        </a:lt1>
        <a:dk2>
          <a:srgbClr val="000000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172</Words>
  <Application>Microsoft Office PowerPoint</Application>
  <PresentationFormat>عرض على الشاشة (3:4)‏</PresentationFormat>
  <Paragraphs>20</Paragraphs>
  <Slides>4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6" baseType="lpstr">
      <vt:lpstr>Sample presentation slides</vt:lpstr>
      <vt:lpstr>Image</vt:lpstr>
      <vt:lpstr>نظام التشغيل Operating System</vt:lpstr>
      <vt:lpstr>وظائف نظام التشغيل:  1-  التحكم في مسار البيانات.ادارة وترتيب المهام اثناء تشغيل الجهاز وضمان عدم تداخلها . 2- تحميل البرامج إلى الذاكرة.الربط بين الاجزاء المكونة للجهاز  3- التحكم في وحدة الذاكرة الرئيسية.التحكم بطريقة عمل كل جزاء من هذه الاجزاء  4- التحكم في وحدات الإدخال و الإخراج.التعرف على المكونات المادية بجهاز الحاسوب . 5- اكتشاف الأعطال. المحافظة على كفاءة التشغيل  </vt:lpstr>
      <vt:lpstr>اهداف نظام التشغيل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مهارات الحاسب الآلي </dc:title>
  <dc:creator>DELL</dc:creator>
  <cp:lastModifiedBy>DELL</cp:lastModifiedBy>
  <cp:revision>7</cp:revision>
  <dcterms:created xsi:type="dcterms:W3CDTF">2018-01-10T14:49:13Z</dcterms:created>
  <dcterms:modified xsi:type="dcterms:W3CDTF">2018-01-10T22:22:27Z</dcterms:modified>
</cp:coreProperties>
</file>