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1E8D175-968B-4AFA-9CA0-33B1A3F48789}" type="datetimeFigureOut">
              <a:rPr lang="ar-IQ" smtClean="0"/>
              <a:t>23/04/1439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495974-6923-451D-8E6B-528EC02B0BAD}" type="slidenum">
              <a:rPr lang="ar-IQ" smtClean="0"/>
              <a:t>‹#›</a:t>
            </a:fld>
            <a:endParaRPr lang="ar-IQ"/>
          </a:p>
        </p:txBody>
      </p:sp>
    </p:spTree>
    <p:extLst>
      <p:ext uri="{BB962C8B-B14F-4D97-AF65-F5344CB8AC3E}">
        <p14:creationId xmlns:p14="http://schemas.microsoft.com/office/powerpoint/2010/main" val="27369556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US" noProof="0" smtClean="0"/>
              <a:t>Click to edit Master subtitle style</a:t>
            </a:r>
          </a:p>
        </p:txBody>
      </p:sp>
      <p:sp>
        <p:nvSpPr>
          <p:cNvPr id="94212" name="Rectangle 4"/>
          <p:cNvSpPr>
            <a:spLocks noGrp="1" noChangeArrowheads="1"/>
          </p:cNvSpPr>
          <p:nvPr>
            <p:ph type="dt" sz="half" idx="2"/>
          </p:nvPr>
        </p:nvSpPr>
        <p:spPr>
          <a:xfrm>
            <a:off x="457200" y="6400800"/>
            <a:ext cx="2133600" cy="320675"/>
          </a:xfrm>
        </p:spPr>
        <p:txBody>
          <a:bodyPr/>
          <a:lstStyle>
            <a:lvl1pPr>
              <a:defRPr>
                <a:solidFill>
                  <a:schemeClr val="tx2"/>
                </a:solidFill>
              </a:defRPr>
            </a:lvl1pPr>
          </a:lstStyle>
          <a:p>
            <a:fld id="{B631B8F7-E716-49CB-AF63-9009C954873A}" type="datetimeFigureOut">
              <a:rPr lang="ar-SA">
                <a:solidFill>
                  <a:srgbClr val="000000"/>
                </a:solidFill>
              </a:rPr>
              <a:pPr/>
              <a:t>23/04/1439</a:t>
            </a:fld>
            <a:endParaRPr lang="en-US">
              <a:solidFill>
                <a:srgbClr val="000000"/>
              </a:solidFill>
            </a:endParaRPr>
          </a:p>
        </p:txBody>
      </p:sp>
      <p:sp>
        <p:nvSpPr>
          <p:cNvPr id="94213" name="Rectangle 5"/>
          <p:cNvSpPr>
            <a:spLocks noGrp="1" noChangeArrowheads="1"/>
          </p:cNvSpPr>
          <p:nvPr>
            <p:ph type="ftr" sz="quarter" idx="3"/>
          </p:nvPr>
        </p:nvSpPr>
        <p:spPr>
          <a:xfrm>
            <a:off x="3124200" y="6400800"/>
            <a:ext cx="2895600" cy="320675"/>
          </a:xfrm>
        </p:spPr>
        <p:txBody>
          <a:bodyPr/>
          <a:lstStyle>
            <a:lvl1pPr>
              <a:defRPr>
                <a:solidFill>
                  <a:schemeClr val="tx2"/>
                </a:solidFill>
              </a:defRPr>
            </a:lvl1pPr>
          </a:lstStyle>
          <a:p>
            <a:endParaRPr lang="en-US">
              <a:solidFill>
                <a:srgbClr val="000000"/>
              </a:solidFill>
            </a:endParaRPr>
          </a:p>
        </p:txBody>
      </p:sp>
      <p:sp>
        <p:nvSpPr>
          <p:cNvPr id="94214" name="Rectangle 6"/>
          <p:cNvSpPr>
            <a:spLocks noGrp="1" noChangeArrowheads="1"/>
          </p:cNvSpPr>
          <p:nvPr>
            <p:ph type="sldNum" sz="quarter" idx="4"/>
          </p:nvPr>
        </p:nvSpPr>
        <p:spPr>
          <a:xfrm>
            <a:off x="6553200" y="6400800"/>
            <a:ext cx="2133600" cy="320675"/>
          </a:xfrm>
        </p:spPr>
        <p:txBody>
          <a:bodyPr/>
          <a:lstStyle>
            <a:lvl1pPr>
              <a:defRPr>
                <a:solidFill>
                  <a:schemeClr val="tx2"/>
                </a:solidFill>
              </a:defRPr>
            </a:lvl1pPr>
          </a:lstStyle>
          <a:p>
            <a:fld id="{D81FBB8E-730E-4E0C-B106-1321518673E9}" type="slidenum">
              <a:rPr lang="ar-SA">
                <a:solidFill>
                  <a:srgbClr val="000000"/>
                </a:solidFill>
              </a:rPr>
              <a:pPr/>
              <a:t>‹#›</a:t>
            </a:fld>
            <a:endParaRPr lang="en-US">
              <a:solidFill>
                <a:srgbClr val="000000"/>
              </a:solidFill>
            </a:endParaRPr>
          </a:p>
        </p:txBody>
      </p:sp>
      <p:sp>
        <p:nvSpPr>
          <p:cNvPr id="94215" name="Text Box 7"/>
          <p:cNvSpPr txBox="1">
            <a:spLocks noChangeArrowheads="1"/>
          </p:cNvSpPr>
          <p:nvPr/>
        </p:nvSpPr>
        <p:spPr bwMode="auto">
          <a:xfrm>
            <a:off x="3871913" y="5514975"/>
            <a:ext cx="11572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fontAlgn="base">
              <a:spcBef>
                <a:spcPct val="0"/>
              </a:spcBef>
              <a:spcAft>
                <a:spcPct val="0"/>
              </a:spcAft>
            </a:pPr>
            <a:r>
              <a:rPr lang="en-US" sz="1600" b="1">
                <a:solidFill>
                  <a:srgbClr val="1D528D"/>
                </a:solidFill>
                <a:cs typeface="Arial" pitchFamily="34" charset="0"/>
              </a:rPr>
              <a:t>Company</a:t>
            </a:r>
          </a:p>
          <a:p>
            <a:pPr algn="l" rtl="0" fontAlgn="base">
              <a:spcBef>
                <a:spcPct val="0"/>
              </a:spcBef>
              <a:spcAft>
                <a:spcPct val="0"/>
              </a:spcAft>
            </a:pPr>
            <a:r>
              <a:rPr lang="en-US" sz="2600" b="1">
                <a:solidFill>
                  <a:srgbClr val="1D528D"/>
                </a:solidFill>
                <a:cs typeface="Arial" pitchFamily="34" charset="0"/>
              </a:rPr>
              <a:t>LOGO</a:t>
            </a:r>
          </a:p>
        </p:txBody>
      </p:sp>
      <p:sp>
        <p:nvSpPr>
          <p:cNvPr id="94216" name="Rectangle 8"/>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nvGrpSpPr>
          <p:cNvPr id="94217" name="Group 9"/>
          <p:cNvGrpSpPr>
            <a:grpSpLocks/>
          </p:cNvGrpSpPr>
          <p:nvPr/>
        </p:nvGrpSpPr>
        <p:grpSpPr bwMode="auto">
          <a:xfrm>
            <a:off x="19050" y="2330450"/>
            <a:ext cx="9115425" cy="358775"/>
            <a:chOff x="3827" y="1468"/>
            <a:chExt cx="1927" cy="226"/>
          </a:xfrm>
        </p:grpSpPr>
        <p:sp>
          <p:nvSpPr>
            <p:cNvPr id="9421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1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2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2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grpSp>
      <p:pic>
        <p:nvPicPr>
          <p:cNvPr id="9422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extLst>
            <a:ext uri="{909E8E84-426E-40DD-AFC4-6F175D3DCCD1}">
              <a14:hiddenFill xmlns:a14="http://schemas.microsoft.com/office/drawing/2010/main">
                <a:solidFill>
                  <a:srgbClr val="FFFFFF"/>
                </a:solidFill>
              </a14:hiddenFill>
            </a:ext>
          </a:extLst>
        </p:spPr>
      </p:pic>
      <p:sp>
        <p:nvSpPr>
          <p:cNvPr id="94223" name="Rectangle 15"/>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24" name="Rectangle 16"/>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25" name="Rectangle 17"/>
          <p:cNvSpPr>
            <a:spLocks noGrp="1" noChangeArrowheads="1"/>
          </p:cNvSpPr>
          <p:nvPr>
            <p:ph type="ctrTitle"/>
          </p:nvPr>
        </p:nvSpPr>
        <p:spPr bwMode="ltGray">
          <a:xfrm>
            <a:off x="3124200" y="2819400"/>
            <a:ext cx="57912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en-US" noProof="0" smtClean="0"/>
              <a:t>Click to edit Master title style</a:t>
            </a:r>
          </a:p>
        </p:txBody>
      </p:sp>
      <p:pic>
        <p:nvPicPr>
          <p:cNvPr id="9422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01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019DCCF3-B0FE-44E9-8126-5CF3FD981896}"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B125A431-96C8-426F-90FB-0B9BD815D352}"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49664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28600"/>
            <a:ext cx="2095500" cy="60928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28600"/>
            <a:ext cx="6134100" cy="60928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8CD8D125-B9B1-486B-8FBF-3677D111615E}"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8B40A982-DF95-4449-8B48-0343F9D0C6B3}"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8988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2514600" y="228600"/>
            <a:ext cx="6324600" cy="5334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457200" y="12954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2954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457200" y="6521450"/>
            <a:ext cx="2133600" cy="244475"/>
          </a:xfrm>
        </p:spPr>
        <p:txBody>
          <a:bodyPr/>
          <a:lstStyle>
            <a:lvl1pPr>
              <a:defRPr/>
            </a:lvl1pPr>
          </a:lstStyle>
          <a:p>
            <a:fld id="{BB33F6BD-6725-4CEF-93BA-3094872C52DD}"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a:xfrm>
            <a:off x="3124200" y="6521450"/>
            <a:ext cx="2895600" cy="244475"/>
          </a:xfrm>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a:xfrm>
            <a:off x="6553200" y="6521450"/>
            <a:ext cx="2133600" cy="244475"/>
          </a:xfrm>
        </p:spPr>
        <p:txBody>
          <a:bodyPr/>
          <a:lstStyle>
            <a:lvl1pPr>
              <a:defRPr/>
            </a:lvl1pPr>
          </a:lstStyle>
          <a:p>
            <a:fld id="{10F63FEB-0D80-475A-B914-F90A909F45FF}"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57145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3B05E432-7546-4039-A967-5025D0CCB8E7}"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675073B4-1701-485A-9111-1A5B430D389C}"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0973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42C51E56-2627-48D3-B4D3-090FA0A6332B}"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18B1A85F-392D-46FF-9A05-A10E3684DC1E}"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18455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610CA191-944A-4E87-BD6E-F128BC1CD5C9}"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FE851047-C0C5-4CF5-98FD-C649D08CB32B}"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02520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C1CECEB5-4A39-4BD8-ABD0-D445091D0937}" type="datetimeFigureOut">
              <a:rPr lang="ar-SA">
                <a:solidFill>
                  <a:srgbClr val="2D6BC7"/>
                </a:solidFill>
              </a:rPr>
              <a:pPr/>
              <a:t>23/04/1439</a:t>
            </a:fld>
            <a:endParaRPr lang="en-US">
              <a:solidFill>
                <a:srgbClr val="2D6BC7"/>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2D6BC7"/>
              </a:solidFill>
            </a:endParaRPr>
          </a:p>
        </p:txBody>
      </p:sp>
      <p:sp>
        <p:nvSpPr>
          <p:cNvPr id="9" name="عنصر نائب لرقم الشريحة 8"/>
          <p:cNvSpPr>
            <a:spLocks noGrp="1"/>
          </p:cNvSpPr>
          <p:nvPr>
            <p:ph type="sldNum" sz="quarter" idx="12"/>
          </p:nvPr>
        </p:nvSpPr>
        <p:spPr/>
        <p:txBody>
          <a:bodyPr/>
          <a:lstStyle>
            <a:lvl1pPr>
              <a:defRPr/>
            </a:lvl1pPr>
          </a:lstStyle>
          <a:p>
            <a:fld id="{3D034791-412E-46B1-B09D-F5C7EB877CF6}"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138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5E96CF1A-863F-4C64-8C81-9EDCE67309CE}" type="datetimeFigureOut">
              <a:rPr lang="ar-SA">
                <a:solidFill>
                  <a:srgbClr val="2D6BC7"/>
                </a:solidFill>
              </a:rPr>
              <a:pPr/>
              <a:t>23/04/1439</a:t>
            </a:fld>
            <a:endParaRPr lang="en-US">
              <a:solidFill>
                <a:srgbClr val="2D6BC7"/>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2D6BC7"/>
              </a:solidFill>
            </a:endParaRPr>
          </a:p>
        </p:txBody>
      </p:sp>
      <p:sp>
        <p:nvSpPr>
          <p:cNvPr id="5" name="عنصر نائب لرقم الشريحة 4"/>
          <p:cNvSpPr>
            <a:spLocks noGrp="1"/>
          </p:cNvSpPr>
          <p:nvPr>
            <p:ph type="sldNum" sz="quarter" idx="12"/>
          </p:nvPr>
        </p:nvSpPr>
        <p:spPr/>
        <p:txBody>
          <a:bodyPr/>
          <a:lstStyle>
            <a:lvl1pPr>
              <a:defRPr/>
            </a:lvl1pPr>
          </a:lstStyle>
          <a:p>
            <a:fld id="{2AC1C546-359E-4D28-9242-A10714AD9FBA}"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96359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F123CF0E-F16A-47CB-8BE2-B6A339A144F3}" type="datetimeFigureOut">
              <a:rPr lang="ar-SA">
                <a:solidFill>
                  <a:srgbClr val="2D6BC7"/>
                </a:solidFill>
              </a:rPr>
              <a:pPr/>
              <a:t>23/04/1439</a:t>
            </a:fld>
            <a:endParaRPr lang="en-US">
              <a:solidFill>
                <a:srgbClr val="2D6BC7"/>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2D6BC7"/>
              </a:solidFill>
            </a:endParaRPr>
          </a:p>
        </p:txBody>
      </p:sp>
      <p:sp>
        <p:nvSpPr>
          <p:cNvPr id="4" name="عنصر نائب لرقم الشريحة 3"/>
          <p:cNvSpPr>
            <a:spLocks noGrp="1"/>
          </p:cNvSpPr>
          <p:nvPr>
            <p:ph type="sldNum" sz="quarter" idx="12"/>
          </p:nvPr>
        </p:nvSpPr>
        <p:spPr/>
        <p:txBody>
          <a:bodyPr/>
          <a:lstStyle>
            <a:lvl1pPr>
              <a:defRPr/>
            </a:lvl1pPr>
          </a:lstStyle>
          <a:p>
            <a:fld id="{DEA30BAF-01B8-4ECF-86CA-B58A143A2150}"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45930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7E0B4E7A-DAD9-4CE1-939E-9459B479411E}"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8D084C84-B044-4DC9-9E4D-BB5C29ABCDC4}"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09634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ED28666C-BFD8-449C-9C84-B873D6CED865}"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D6445C21-6C5F-431D-961B-0765D9DDD1C3}"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97363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nvGrpSpPr>
          <p:cNvPr id="93187" name="Group 3"/>
          <p:cNvGrpSpPr>
            <a:grpSpLocks/>
          </p:cNvGrpSpPr>
          <p:nvPr/>
        </p:nvGrpSpPr>
        <p:grpSpPr bwMode="auto">
          <a:xfrm>
            <a:off x="0" y="879475"/>
            <a:ext cx="9144000" cy="144463"/>
            <a:chOff x="1519" y="554"/>
            <a:chExt cx="4241" cy="91"/>
          </a:xfrm>
        </p:grpSpPr>
        <p:sp>
          <p:nvSpPr>
            <p:cNvPr id="93188"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3189"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3190"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grpSp>
      <p:grpSp>
        <p:nvGrpSpPr>
          <p:cNvPr id="93191" name="Group 7"/>
          <p:cNvGrpSpPr>
            <a:grpSpLocks/>
          </p:cNvGrpSpPr>
          <p:nvPr/>
        </p:nvGrpSpPr>
        <p:grpSpPr bwMode="auto">
          <a:xfrm>
            <a:off x="0" y="-11113"/>
            <a:ext cx="2341563" cy="1123951"/>
            <a:chOff x="0" y="0"/>
            <a:chExt cx="1475" cy="694"/>
          </a:xfrm>
        </p:grpSpPr>
        <p:graphicFrame>
          <p:nvGraphicFramePr>
            <p:cNvPr id="93192" name="Object 8"/>
            <p:cNvGraphicFramePr>
              <a:graphicFrameLocks noChangeAspect="1"/>
            </p:cNvGraphicFramePr>
            <p:nvPr userDrawn="1"/>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2060" name="Image" r:id="rId16" imgW="3646321" imgH="3931376" progId="">
                    <p:embed/>
                  </p:oleObj>
                </mc:Choice>
                <mc:Fallback>
                  <p:oleObj name="Image" r:id="rId16" imgW="3646321" imgH="3931376"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93193" name="Object 9"/>
            <p:cNvGraphicFramePr>
              <a:graphicFrameLocks noChangeAspect="1"/>
            </p:cNvGraphicFramePr>
            <p:nvPr userDrawn="1"/>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2061" name="Image" r:id="rId18" imgW="2575783" imgH="2545301" progId="">
                    <p:embed/>
                  </p:oleObj>
                </mc:Choice>
                <mc:Fallback>
                  <p:oleObj name="Image" r:id="rId18" imgW="2575783" imgH="2545301"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pSp>
      <p:sp>
        <p:nvSpPr>
          <p:cNvPr id="93194" name="Rectangle 10"/>
          <p:cNvSpPr>
            <a:spLocks noGrp="1" noChangeArrowheads="1"/>
          </p:cNvSpPr>
          <p:nvPr>
            <p:ph type="title"/>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95" name="Rectangle 11"/>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pPr algn="l" rtl="0" fontAlgn="base">
              <a:spcBef>
                <a:spcPct val="0"/>
              </a:spcBef>
              <a:spcAft>
                <a:spcPct val="0"/>
              </a:spcAft>
            </a:pPr>
            <a:fld id="{2F6E82CF-6E69-44FF-88C0-4E2C079501D1}" type="datetimeFigureOut">
              <a:rPr lang="ar-SA">
                <a:solidFill>
                  <a:srgbClr val="2D6BC7"/>
                </a:solidFill>
                <a:cs typeface="Arial" pitchFamily="34" charset="0"/>
              </a:rPr>
              <a:pPr algn="l" rtl="0" fontAlgn="base">
                <a:spcBef>
                  <a:spcPct val="0"/>
                </a:spcBef>
                <a:spcAft>
                  <a:spcPct val="0"/>
                </a:spcAft>
              </a:pPr>
              <a:t>23/04/1439</a:t>
            </a:fld>
            <a:endParaRPr lang="en-US">
              <a:solidFill>
                <a:srgbClr val="2D6BC7"/>
              </a:solidFill>
              <a:cs typeface="Arial" pitchFamily="34" charset="0"/>
            </a:endParaRPr>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pPr rtl="0" fontAlgn="base">
              <a:spcBef>
                <a:spcPct val="0"/>
              </a:spcBef>
              <a:spcAft>
                <a:spcPct val="0"/>
              </a:spcAft>
            </a:pPr>
            <a:endParaRPr lang="en-US">
              <a:solidFill>
                <a:srgbClr val="2D6BC7"/>
              </a:solidFill>
              <a:cs typeface="Arial" pitchFamily="34" charset="0"/>
            </a:endParaRPr>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rtl="0" fontAlgn="base">
              <a:spcBef>
                <a:spcPct val="0"/>
              </a:spcBef>
              <a:spcAft>
                <a:spcPct val="0"/>
              </a:spcAft>
            </a:pPr>
            <a:fld id="{3C33198A-C7F5-4CAB-AFCA-D55013D6253D}" type="slidenum">
              <a:rPr lang="ar-SA">
                <a:solidFill>
                  <a:srgbClr val="2D6BC7"/>
                </a:solidFill>
                <a:cs typeface="Arial" pitchFamily="34" charset="0"/>
              </a:rPr>
              <a:pPr rtl="0" fontAlgn="base">
                <a:spcBef>
                  <a:spcPct val="0"/>
                </a:spcBef>
                <a:spcAft>
                  <a:spcPct val="0"/>
                </a:spcAft>
              </a:pPr>
              <a:t>‹#›</a:t>
            </a:fld>
            <a:endParaRPr lang="en-US">
              <a:solidFill>
                <a:srgbClr val="2D6BC7"/>
              </a:solidFill>
              <a:cs typeface="Arial" pitchFamily="34" charset="0"/>
            </a:endParaRPr>
          </a:p>
        </p:txBody>
      </p:sp>
      <p:grpSp>
        <p:nvGrpSpPr>
          <p:cNvPr id="93199" name="Group 15"/>
          <p:cNvGrpSpPr>
            <a:grpSpLocks/>
          </p:cNvGrpSpPr>
          <p:nvPr/>
        </p:nvGrpSpPr>
        <p:grpSpPr bwMode="auto">
          <a:xfrm>
            <a:off x="0" y="1109663"/>
            <a:ext cx="9144000" cy="169862"/>
            <a:chOff x="0" y="699"/>
            <a:chExt cx="5760" cy="107"/>
          </a:xfrm>
        </p:grpSpPr>
        <p:sp>
          <p:nvSpPr>
            <p:cNvPr id="93200" name="Rectangle 16"/>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3201" name="Rectangle 17"/>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spTree>
    <p:extLst>
      <p:ext uri="{BB962C8B-B14F-4D97-AF65-F5344CB8AC3E}">
        <p14:creationId xmlns:p14="http://schemas.microsoft.com/office/powerpoint/2010/main" val="152939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fontAlgn="base">
        <a:spcBef>
          <a:spcPct val="0"/>
        </a:spcBef>
        <a:spcAft>
          <a:spcPct val="0"/>
        </a:spcAft>
        <a:defRPr sz="4000">
          <a:solidFill>
            <a:schemeClr val="bg1"/>
          </a:solidFill>
          <a:latin typeface="+mj-lt"/>
          <a:ea typeface="+mj-ea"/>
          <a:cs typeface="+mj-cs"/>
        </a:defRPr>
      </a:lvl1pPr>
      <a:lvl2pPr algn="r" rtl="0" fontAlgn="base">
        <a:spcBef>
          <a:spcPct val="0"/>
        </a:spcBef>
        <a:spcAft>
          <a:spcPct val="0"/>
        </a:spcAft>
        <a:defRPr sz="4000">
          <a:solidFill>
            <a:schemeClr val="bg1"/>
          </a:solidFill>
          <a:latin typeface="Arial" pitchFamily="34" charset="0"/>
        </a:defRPr>
      </a:lvl2pPr>
      <a:lvl3pPr algn="r" rtl="0" fontAlgn="base">
        <a:spcBef>
          <a:spcPct val="0"/>
        </a:spcBef>
        <a:spcAft>
          <a:spcPct val="0"/>
        </a:spcAft>
        <a:defRPr sz="4000">
          <a:solidFill>
            <a:schemeClr val="bg1"/>
          </a:solidFill>
          <a:latin typeface="Arial" pitchFamily="34" charset="0"/>
        </a:defRPr>
      </a:lvl3pPr>
      <a:lvl4pPr algn="r" rtl="0" fontAlgn="base">
        <a:spcBef>
          <a:spcPct val="0"/>
        </a:spcBef>
        <a:spcAft>
          <a:spcPct val="0"/>
        </a:spcAft>
        <a:defRPr sz="4000">
          <a:solidFill>
            <a:schemeClr val="bg1"/>
          </a:solidFill>
          <a:latin typeface="Arial" pitchFamily="34" charset="0"/>
        </a:defRPr>
      </a:lvl4pPr>
      <a:lvl5pPr algn="r" rtl="0" fontAlgn="base">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التصنيف حسب النوع </a:t>
            </a:r>
            <a:endParaRPr lang="ar-IQ" dirty="0"/>
          </a:p>
        </p:txBody>
      </p:sp>
      <p:sp>
        <p:nvSpPr>
          <p:cNvPr id="3" name="Rectangle 3"/>
          <p:cNvSpPr>
            <a:spLocks noGrp="1" noChangeArrowheads="1"/>
          </p:cNvSpPr>
          <p:nvPr/>
        </p:nvSpPr>
        <p:spPr bwMode="auto">
          <a:xfrm>
            <a:off x="365125" y="1412776"/>
            <a:ext cx="841375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Char char="•"/>
              <a:defRPr sz="2000">
                <a:solidFill>
                  <a:schemeClr val="tx1"/>
                </a:solidFill>
                <a:latin typeface="+mn-lt"/>
                <a:cs typeface="+mn-cs"/>
              </a:defRPr>
            </a:lvl9pPr>
          </a:lstStyle>
          <a:p>
            <a:pPr algn="just" rtl="1" eaLnBrk="1" hangingPunct="1">
              <a:lnSpc>
                <a:spcPct val="90000"/>
              </a:lnSpc>
              <a:buClr>
                <a:srgbClr val="969696"/>
              </a:buClr>
              <a:buFont typeface="Wingdings" pitchFamily="2" charset="2"/>
              <a:buNone/>
            </a:pPr>
            <a:r>
              <a:rPr lang="ar-SA" sz="2400" b="1" dirty="0" smtClean="0">
                <a:solidFill>
                  <a:srgbClr val="1D528D"/>
                </a:solidFill>
                <a:latin typeface="Times New Roman" pitchFamily="18" charset="0"/>
              </a:rPr>
              <a:t>	</a:t>
            </a:r>
            <a:r>
              <a:rPr lang="ar-SA" sz="2800" b="1" u="sng" dirty="0" smtClean="0">
                <a:solidFill>
                  <a:srgbClr val="1D528D"/>
                </a:solidFill>
                <a:latin typeface="Times New Roman" pitchFamily="18" charset="0"/>
              </a:rPr>
              <a:t>حاسبات رقمية ( </a:t>
            </a:r>
            <a:r>
              <a:rPr lang="en-US" sz="2800" b="1" u="sng" dirty="0" smtClean="0">
                <a:solidFill>
                  <a:srgbClr val="1D528D"/>
                </a:solidFill>
                <a:latin typeface="Times New Roman" pitchFamily="18" charset="0"/>
              </a:rPr>
              <a:t>Digital Computers</a:t>
            </a:r>
            <a:r>
              <a:rPr lang="ar-SA" sz="2800" b="1" u="sng" dirty="0" smtClean="0">
                <a:solidFill>
                  <a:srgbClr val="1D528D"/>
                </a:solidFill>
                <a:latin typeface="Times New Roman" pitchFamily="18" charset="0"/>
              </a:rPr>
              <a:t> ):</a:t>
            </a:r>
          </a:p>
          <a:p>
            <a:pPr algn="just" rtl="1" eaLnBrk="1" hangingPunct="1">
              <a:lnSpc>
                <a:spcPct val="90000"/>
              </a:lnSpc>
              <a:buClr>
                <a:srgbClr val="969696"/>
              </a:buClr>
              <a:buFont typeface="Wingdings" pitchFamily="2" charset="2"/>
              <a:buNone/>
            </a:pPr>
            <a:r>
              <a:rPr lang="ar-SA" sz="2400" b="1" dirty="0" smtClean="0">
                <a:solidFill>
                  <a:srgbClr val="1D528D"/>
                </a:solidFill>
                <a:latin typeface="Times New Roman" pitchFamily="18" charset="0"/>
              </a:rPr>
              <a:t>  	وفيها يتم تمثيل البيانات بطريقة رقمية وذلك مثل الساعات الرقمية </a:t>
            </a:r>
            <a:r>
              <a:rPr lang="ar-SA" sz="2400" b="1" dirty="0" err="1" smtClean="0">
                <a:solidFill>
                  <a:srgbClr val="1D528D"/>
                </a:solidFill>
                <a:latin typeface="Times New Roman" pitchFamily="18" charset="0"/>
              </a:rPr>
              <a:t>التى</a:t>
            </a:r>
            <a:r>
              <a:rPr lang="ar-SA" sz="2400" b="1" dirty="0" smtClean="0">
                <a:solidFill>
                  <a:srgbClr val="1D528D"/>
                </a:solidFill>
                <a:latin typeface="Times New Roman" pitchFamily="18" charset="0"/>
              </a:rPr>
              <a:t> توضح </a:t>
            </a:r>
            <a:r>
              <a:rPr lang="ar-SA" sz="2400" b="1" dirty="0" err="1" smtClean="0">
                <a:solidFill>
                  <a:srgbClr val="1D528D"/>
                </a:solidFill>
                <a:latin typeface="Times New Roman" pitchFamily="18" charset="0"/>
              </a:rPr>
              <a:t>الثوانى</a:t>
            </a:r>
            <a:r>
              <a:rPr lang="ar-SA" sz="2400" b="1" dirty="0" smtClean="0">
                <a:solidFill>
                  <a:srgbClr val="1D528D"/>
                </a:solidFill>
                <a:latin typeface="Times New Roman" pitchFamily="18" charset="0"/>
              </a:rPr>
              <a:t> و الدقائق </a:t>
            </a:r>
            <a:r>
              <a:rPr lang="ar-SA" sz="2400" b="1" dirty="0" err="1" smtClean="0">
                <a:solidFill>
                  <a:srgbClr val="1D528D"/>
                </a:solidFill>
                <a:latin typeface="Times New Roman" pitchFamily="18" charset="0"/>
              </a:rPr>
              <a:t>فى</a:t>
            </a:r>
            <a:r>
              <a:rPr lang="ar-SA" sz="2400" b="1" dirty="0" smtClean="0">
                <a:solidFill>
                  <a:srgbClr val="1D528D"/>
                </a:solidFill>
                <a:latin typeface="Times New Roman" pitchFamily="18" charset="0"/>
              </a:rPr>
              <a:t> الساعة بصورة رقمية.</a:t>
            </a:r>
          </a:p>
          <a:p>
            <a:pPr algn="just" rtl="1" eaLnBrk="1" hangingPunct="1">
              <a:lnSpc>
                <a:spcPct val="90000"/>
              </a:lnSpc>
              <a:buClr>
                <a:srgbClr val="969696"/>
              </a:buClr>
              <a:buFont typeface="Wingdings" pitchFamily="2" charset="2"/>
              <a:buNone/>
            </a:pPr>
            <a:endParaRPr lang="ar-SA" sz="1800" b="1" dirty="0" smtClean="0">
              <a:solidFill>
                <a:srgbClr val="1D528D"/>
              </a:solidFill>
              <a:latin typeface="Times New Roman" pitchFamily="18" charset="0"/>
            </a:endParaRPr>
          </a:p>
          <a:p>
            <a:pPr algn="just" rtl="1" eaLnBrk="1" hangingPunct="1">
              <a:lnSpc>
                <a:spcPct val="90000"/>
              </a:lnSpc>
              <a:buClr>
                <a:srgbClr val="969696"/>
              </a:buClr>
              <a:buFont typeface="Wingdings" pitchFamily="2" charset="2"/>
              <a:buNone/>
            </a:pPr>
            <a:r>
              <a:rPr lang="ar-SA" sz="2400" b="1" dirty="0" smtClean="0">
                <a:solidFill>
                  <a:srgbClr val="1D528D"/>
                </a:solidFill>
                <a:latin typeface="Times New Roman" pitchFamily="18" charset="0"/>
              </a:rPr>
              <a:t>	</a:t>
            </a:r>
            <a:r>
              <a:rPr lang="ar-SA" sz="2800" b="1" u="sng" dirty="0" smtClean="0">
                <a:solidFill>
                  <a:srgbClr val="1D528D"/>
                </a:solidFill>
                <a:latin typeface="Times New Roman" pitchFamily="18" charset="0"/>
              </a:rPr>
              <a:t>حاسبات تناظرية ( </a:t>
            </a:r>
            <a:r>
              <a:rPr lang="en-US" sz="2800" b="1" u="sng" dirty="0" smtClean="0">
                <a:solidFill>
                  <a:srgbClr val="1D528D"/>
                </a:solidFill>
                <a:latin typeface="Times New Roman" pitchFamily="18" charset="0"/>
              </a:rPr>
              <a:t>Analog Computers</a:t>
            </a:r>
            <a:r>
              <a:rPr lang="ar-SA" sz="2800" b="1" u="sng" dirty="0" smtClean="0">
                <a:solidFill>
                  <a:srgbClr val="1D528D"/>
                </a:solidFill>
                <a:latin typeface="Times New Roman" pitchFamily="18" charset="0"/>
              </a:rPr>
              <a:t> ):</a:t>
            </a:r>
            <a:endParaRPr lang="en-US" sz="2800" b="1" u="sng" dirty="0" smtClean="0">
              <a:solidFill>
                <a:srgbClr val="1D528D"/>
              </a:solidFill>
              <a:latin typeface="Times New Roman" pitchFamily="18" charset="0"/>
            </a:endParaRPr>
          </a:p>
          <a:p>
            <a:pPr algn="just" rtl="1" eaLnBrk="1" hangingPunct="1">
              <a:lnSpc>
                <a:spcPct val="90000"/>
              </a:lnSpc>
              <a:buClr>
                <a:srgbClr val="969696"/>
              </a:buClr>
              <a:buFont typeface="Wingdings" pitchFamily="2" charset="2"/>
              <a:buNone/>
            </a:pPr>
            <a:r>
              <a:rPr lang="en-US" sz="2000" b="1" dirty="0" smtClean="0">
                <a:solidFill>
                  <a:srgbClr val="1D528D"/>
                </a:solidFill>
                <a:latin typeface="Times New Roman" pitchFamily="18" charset="0"/>
              </a:rPr>
              <a:t>	</a:t>
            </a:r>
            <a:r>
              <a:rPr lang="ar-SA" sz="2300" b="1" dirty="0" smtClean="0">
                <a:solidFill>
                  <a:srgbClr val="1D528D"/>
                </a:solidFill>
                <a:latin typeface="Times New Roman" pitchFamily="18" charset="0"/>
              </a:rPr>
              <a:t>تقوم هذه  الحاسبات بتنفيذ عمليات تشغيل البيانات الداخلة </a:t>
            </a:r>
            <a:r>
              <a:rPr lang="ar-SA" sz="2300" b="1" dirty="0" err="1" smtClean="0">
                <a:solidFill>
                  <a:srgbClr val="1D528D"/>
                </a:solidFill>
                <a:latin typeface="Times New Roman" pitchFamily="18" charset="0"/>
              </a:rPr>
              <a:t>بإستخدام</a:t>
            </a:r>
            <a:r>
              <a:rPr lang="ar-SA" sz="2300" b="1" dirty="0" smtClean="0">
                <a:solidFill>
                  <a:srgbClr val="1D528D"/>
                </a:solidFill>
                <a:latin typeface="Times New Roman" pitchFamily="18" charset="0"/>
              </a:rPr>
              <a:t> طرق القياس </a:t>
            </a:r>
            <a:r>
              <a:rPr lang="ar-SA" sz="2300" b="1" dirty="0" err="1" smtClean="0">
                <a:solidFill>
                  <a:srgbClr val="1D528D"/>
                </a:solidFill>
                <a:latin typeface="Times New Roman" pitchFamily="18" charset="0"/>
              </a:rPr>
              <a:t>التى</a:t>
            </a:r>
            <a:r>
              <a:rPr lang="ar-SA" sz="2300" b="1" dirty="0" smtClean="0">
                <a:solidFill>
                  <a:srgbClr val="1D528D"/>
                </a:solidFill>
                <a:latin typeface="Times New Roman" pitchFamily="18" charset="0"/>
              </a:rPr>
              <a:t> تعتمد على المتغيرات الفيزيائية مثل الضغط </a:t>
            </a:r>
            <a:r>
              <a:rPr lang="ar-SA" sz="2300" b="1" dirty="0" err="1" smtClean="0">
                <a:solidFill>
                  <a:srgbClr val="1D528D"/>
                </a:solidFill>
                <a:latin typeface="Times New Roman" pitchFamily="18" charset="0"/>
              </a:rPr>
              <a:t>الجوى</a:t>
            </a:r>
            <a:r>
              <a:rPr lang="ar-SA" sz="2300" b="1" dirty="0" smtClean="0">
                <a:solidFill>
                  <a:srgbClr val="1D528D"/>
                </a:solidFill>
                <a:latin typeface="Times New Roman" pitchFamily="18" charset="0"/>
              </a:rPr>
              <a:t> ودرجة الحرارة والجهد </a:t>
            </a:r>
            <a:r>
              <a:rPr lang="ar-SA" sz="2300" b="1" dirty="0" err="1" smtClean="0">
                <a:solidFill>
                  <a:srgbClr val="1D528D"/>
                </a:solidFill>
                <a:latin typeface="Times New Roman" pitchFamily="18" charset="0"/>
              </a:rPr>
              <a:t>الكهربائى</a:t>
            </a:r>
            <a:r>
              <a:rPr lang="ar-SA" sz="2300" b="1" dirty="0" smtClean="0">
                <a:solidFill>
                  <a:srgbClr val="1D528D"/>
                </a:solidFill>
                <a:latin typeface="Times New Roman" pitchFamily="18" charset="0"/>
              </a:rPr>
              <a:t>، و تستخدم هذه الحاسبات </a:t>
            </a:r>
            <a:r>
              <a:rPr lang="ar-SA" sz="2300" b="1" dirty="0" err="1" smtClean="0">
                <a:solidFill>
                  <a:srgbClr val="1D528D"/>
                </a:solidFill>
                <a:latin typeface="Times New Roman" pitchFamily="18" charset="0"/>
              </a:rPr>
              <a:t>فى</a:t>
            </a:r>
            <a:r>
              <a:rPr lang="ar-SA" sz="2300" b="1" dirty="0" smtClean="0">
                <a:solidFill>
                  <a:srgbClr val="1D528D"/>
                </a:solidFill>
                <a:latin typeface="Times New Roman" pitchFamily="18" charset="0"/>
              </a:rPr>
              <a:t> إجراء الدراسات العلمية وفى مجال التحكم الألى.</a:t>
            </a:r>
            <a:r>
              <a:rPr lang="ar-SA" sz="2200" b="1" dirty="0" smtClean="0">
                <a:solidFill>
                  <a:srgbClr val="1D528D"/>
                </a:solidFill>
                <a:latin typeface="Times New Roman" pitchFamily="18" charset="0"/>
              </a:rPr>
              <a:t> </a:t>
            </a:r>
          </a:p>
          <a:p>
            <a:pPr algn="just" rtl="1" eaLnBrk="1" hangingPunct="1">
              <a:lnSpc>
                <a:spcPct val="90000"/>
              </a:lnSpc>
              <a:buClr>
                <a:srgbClr val="969696"/>
              </a:buClr>
              <a:buFont typeface="Wingdings" pitchFamily="2" charset="2"/>
              <a:buNone/>
            </a:pPr>
            <a:endParaRPr lang="ar-SA" sz="1800" b="1" dirty="0" smtClean="0">
              <a:solidFill>
                <a:srgbClr val="1D528D"/>
              </a:solidFill>
              <a:latin typeface="Times New Roman" pitchFamily="18" charset="0"/>
            </a:endParaRPr>
          </a:p>
          <a:p>
            <a:pPr algn="just" rtl="1" eaLnBrk="1" hangingPunct="1">
              <a:lnSpc>
                <a:spcPct val="90000"/>
              </a:lnSpc>
              <a:buClr>
                <a:srgbClr val="969696"/>
              </a:buClr>
              <a:buFont typeface="Wingdings" pitchFamily="2" charset="2"/>
              <a:buNone/>
            </a:pPr>
            <a:r>
              <a:rPr lang="ar-SA" sz="2400" b="1" dirty="0" smtClean="0">
                <a:solidFill>
                  <a:srgbClr val="1D528D"/>
                </a:solidFill>
                <a:latin typeface="Times New Roman" pitchFamily="18" charset="0"/>
              </a:rPr>
              <a:t>	</a:t>
            </a:r>
            <a:r>
              <a:rPr lang="ar-SA" sz="2800" b="1" u="sng" dirty="0" smtClean="0">
                <a:solidFill>
                  <a:srgbClr val="1D528D"/>
                </a:solidFill>
                <a:latin typeface="Times New Roman" pitchFamily="18" charset="0"/>
              </a:rPr>
              <a:t>حاسبات مهجنة ( </a:t>
            </a:r>
            <a:r>
              <a:rPr lang="en-US" sz="2800" b="1" u="sng" dirty="0" smtClean="0">
                <a:solidFill>
                  <a:srgbClr val="1D528D"/>
                </a:solidFill>
                <a:latin typeface="Times New Roman" pitchFamily="18" charset="0"/>
              </a:rPr>
              <a:t>Hybrid Computers</a:t>
            </a:r>
            <a:r>
              <a:rPr lang="ar-SA" sz="2800" b="1" u="sng" dirty="0" smtClean="0">
                <a:solidFill>
                  <a:srgbClr val="1D528D"/>
                </a:solidFill>
                <a:latin typeface="Times New Roman" pitchFamily="18" charset="0"/>
              </a:rPr>
              <a:t> ):</a:t>
            </a:r>
          </a:p>
          <a:p>
            <a:pPr algn="just" rtl="1" eaLnBrk="1" hangingPunct="1">
              <a:lnSpc>
                <a:spcPct val="90000"/>
              </a:lnSpc>
              <a:buClr>
                <a:srgbClr val="969696"/>
              </a:buClr>
              <a:buFont typeface="Wingdings" pitchFamily="2" charset="2"/>
              <a:buNone/>
            </a:pPr>
            <a:r>
              <a:rPr lang="ar-SA" sz="2200" b="1" dirty="0" smtClean="0">
                <a:solidFill>
                  <a:srgbClr val="1D528D"/>
                </a:solidFill>
                <a:latin typeface="Times New Roman" pitchFamily="18" charset="0"/>
              </a:rPr>
              <a:t>	</a:t>
            </a:r>
            <a:r>
              <a:rPr lang="ar-SA" sz="2300" b="1" dirty="0" smtClean="0">
                <a:solidFill>
                  <a:srgbClr val="1D528D"/>
                </a:solidFill>
                <a:latin typeface="Times New Roman" pitchFamily="18" charset="0"/>
              </a:rPr>
              <a:t>تجمع هذه الحاسبات بين خصائص الحاسبات الرقمية و الحاسبات التنا </a:t>
            </a:r>
            <a:r>
              <a:rPr lang="ar-SA" sz="2300" b="1" dirty="0" err="1" smtClean="0">
                <a:solidFill>
                  <a:srgbClr val="1D528D"/>
                </a:solidFill>
                <a:latin typeface="Times New Roman" pitchFamily="18" charset="0"/>
              </a:rPr>
              <a:t>ظرية</a:t>
            </a:r>
            <a:r>
              <a:rPr lang="ar-SA" sz="2300" b="1" dirty="0" smtClean="0">
                <a:solidFill>
                  <a:srgbClr val="1D528D"/>
                </a:solidFill>
                <a:latin typeface="Times New Roman" pitchFamily="18" charset="0"/>
              </a:rPr>
              <a:t> و تستخدم </a:t>
            </a:r>
            <a:r>
              <a:rPr lang="ar-SA" sz="2300" b="1" dirty="0" err="1" smtClean="0">
                <a:solidFill>
                  <a:srgbClr val="1D528D"/>
                </a:solidFill>
                <a:latin typeface="Times New Roman" pitchFamily="18" charset="0"/>
              </a:rPr>
              <a:t>فى</a:t>
            </a:r>
            <a:r>
              <a:rPr lang="ar-SA" sz="2300" b="1" dirty="0" smtClean="0">
                <a:solidFill>
                  <a:srgbClr val="1D528D"/>
                </a:solidFill>
                <a:latin typeface="Times New Roman" pitchFamily="18" charset="0"/>
              </a:rPr>
              <a:t> أبحاث الفضاء </a:t>
            </a:r>
            <a:r>
              <a:rPr lang="ar-SA" sz="2300" b="1" dirty="0" err="1" smtClean="0">
                <a:solidFill>
                  <a:srgbClr val="1D528D"/>
                </a:solidFill>
                <a:latin typeface="Times New Roman" pitchFamily="18" charset="0"/>
              </a:rPr>
              <a:t>والأستشعار</a:t>
            </a:r>
            <a:r>
              <a:rPr lang="ar-SA" sz="2300" b="1" dirty="0" smtClean="0">
                <a:solidFill>
                  <a:srgbClr val="1D528D"/>
                </a:solidFill>
                <a:latin typeface="Times New Roman" pitchFamily="18" charset="0"/>
              </a:rPr>
              <a:t> عن بعد و أبحاث الكشف عن الثروات الطبيعية.</a:t>
            </a:r>
            <a:r>
              <a:rPr lang="ar-SA" sz="2000" b="1" dirty="0" smtClean="0">
                <a:solidFill>
                  <a:srgbClr val="1D528D"/>
                </a:solidFill>
                <a:latin typeface="Times New Roman" pitchFamily="18" charset="0"/>
              </a:rPr>
              <a:t> </a:t>
            </a:r>
            <a:endParaRPr lang="en-US" sz="2000" b="1" dirty="0" smtClean="0">
              <a:solidFill>
                <a:srgbClr val="1D528D"/>
              </a:solidFill>
              <a:latin typeface="Times New Roman" pitchFamily="18" charset="0"/>
            </a:endParaRPr>
          </a:p>
        </p:txBody>
      </p:sp>
    </p:spTree>
    <p:extLst>
      <p:ext uri="{BB962C8B-B14F-4D97-AF65-F5344CB8AC3E}">
        <p14:creationId xmlns:p14="http://schemas.microsoft.com/office/powerpoint/2010/main" val="1233632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التصنيف حسب الحجم</a:t>
            </a:r>
            <a:endParaRPr lang="ar-IQ" dirty="0"/>
          </a:p>
        </p:txBody>
      </p:sp>
      <p:sp>
        <p:nvSpPr>
          <p:cNvPr id="3" name="Rectangle 4"/>
          <p:cNvSpPr>
            <a:spLocks noGrp="1" noChangeArrowheads="1"/>
          </p:cNvSpPr>
          <p:nvPr/>
        </p:nvSpPr>
        <p:spPr bwMode="auto">
          <a:xfrm>
            <a:off x="495300" y="1700808"/>
            <a:ext cx="81534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Char char="•"/>
              <a:defRPr sz="2000">
                <a:solidFill>
                  <a:schemeClr val="tx1"/>
                </a:solidFill>
                <a:latin typeface="+mn-lt"/>
                <a:cs typeface="+mn-cs"/>
              </a:defRPr>
            </a:lvl9pPr>
          </a:lstStyle>
          <a:p>
            <a:pPr algn="just" rtl="1" eaLnBrk="1" hangingPunct="1">
              <a:lnSpc>
                <a:spcPct val="90000"/>
              </a:lnSpc>
              <a:buClr>
                <a:srgbClr val="9A0000"/>
              </a:buClr>
              <a:defRPr/>
            </a:pPr>
            <a:r>
              <a:rPr lang="ar-SA" sz="2800" b="1" kern="0" smtClean="0">
                <a:solidFill>
                  <a:srgbClr val="000000"/>
                </a:solidFill>
                <a:latin typeface="Verdana"/>
                <a:cs typeface="Simplified Arabic" pitchFamily="18" charset="-78"/>
              </a:rPr>
              <a:t>الحاسبات العملاقة </a:t>
            </a:r>
            <a:r>
              <a:rPr lang="ar-SA" sz="2800" b="1" kern="0" smtClean="0">
                <a:solidFill>
                  <a:srgbClr val="000000"/>
                </a:solidFill>
                <a:latin typeface="Times New Roman" pitchFamily="18" charset="0"/>
                <a:cs typeface="Times New Roman"/>
              </a:rPr>
              <a:t>( </a:t>
            </a:r>
            <a:r>
              <a:rPr lang="en-US" sz="2800" b="1" kern="0" smtClean="0">
                <a:solidFill>
                  <a:srgbClr val="000000"/>
                </a:solidFill>
                <a:latin typeface="Times New Roman" pitchFamily="18" charset="0"/>
                <a:cs typeface="Times New Roman"/>
              </a:rPr>
              <a:t>Super Computers</a:t>
            </a:r>
            <a:r>
              <a:rPr lang="ar-SA" sz="2800" b="1" kern="0" smtClean="0">
                <a:solidFill>
                  <a:srgbClr val="000000"/>
                </a:solidFill>
                <a:latin typeface="Times New Roman" pitchFamily="18" charset="0"/>
                <a:cs typeface="Times New Roman"/>
              </a:rPr>
              <a:t> )</a:t>
            </a:r>
            <a:endParaRPr lang="en-US" sz="2800" b="1" kern="0" smtClean="0">
              <a:solidFill>
                <a:srgbClr val="000000"/>
              </a:solidFill>
              <a:latin typeface="Times New Roman" pitchFamily="18" charset="0"/>
              <a:cs typeface="Times New Roman"/>
            </a:endParaRPr>
          </a:p>
          <a:p>
            <a:pPr algn="just" rtl="1" eaLnBrk="1" hangingPunct="1">
              <a:lnSpc>
                <a:spcPct val="90000"/>
              </a:lnSpc>
              <a:buClr>
                <a:srgbClr val="9A0000"/>
              </a:buClr>
              <a:buFont typeface="Wingdings" pitchFamily="2" charset="2"/>
              <a:buNone/>
              <a:defRPr/>
            </a:pPr>
            <a:r>
              <a:rPr lang="en-US" sz="2500" kern="0" smtClean="0">
                <a:solidFill>
                  <a:srgbClr val="000000"/>
                </a:solidFill>
                <a:latin typeface="Times New Roman" pitchFamily="18" charset="0"/>
                <a:cs typeface="Times New Roman"/>
              </a:rPr>
              <a:t>    </a:t>
            </a:r>
            <a:r>
              <a:rPr lang="ar-SA" sz="2500" kern="0" smtClean="0">
                <a:solidFill>
                  <a:srgbClr val="000000"/>
                </a:solidFill>
                <a:latin typeface="Times New Roman" pitchFamily="18" charset="0"/>
                <a:cs typeface="Times New Roman"/>
              </a:rPr>
              <a:t>قادرة على معالجة </a:t>
            </a:r>
            <a:r>
              <a:rPr lang="ar-EG" sz="2500" kern="0" smtClean="0">
                <a:solidFill>
                  <a:srgbClr val="000000"/>
                </a:solidFill>
                <a:latin typeface="Times New Roman" pitchFamily="18" charset="0"/>
                <a:cs typeface="Times New Roman"/>
              </a:rPr>
              <a:t>مليارات </a:t>
            </a:r>
            <a:r>
              <a:rPr lang="ar-SA" sz="2500" kern="0" smtClean="0">
                <a:solidFill>
                  <a:srgbClr val="000000"/>
                </a:solidFill>
                <a:latin typeface="Times New Roman" pitchFamily="18" charset="0"/>
                <a:cs typeface="Times New Roman"/>
              </a:rPr>
              <a:t>الأوامر والتعليمات كل ثانية وتعادل سرعتها</a:t>
            </a:r>
            <a:r>
              <a:rPr lang="en-US" sz="2500" kern="0" smtClean="0">
                <a:solidFill>
                  <a:srgbClr val="000000"/>
                </a:solidFill>
                <a:latin typeface="Times New Roman" pitchFamily="18" charset="0"/>
                <a:cs typeface="Times New Roman"/>
              </a:rPr>
              <a:t> </a:t>
            </a:r>
            <a:r>
              <a:rPr lang="ar-SA" sz="2500" kern="0" smtClean="0">
                <a:solidFill>
                  <a:srgbClr val="000000"/>
                </a:solidFill>
                <a:latin typeface="Times New Roman" pitchFamily="18" charset="0"/>
                <a:cs typeface="Times New Roman"/>
              </a:rPr>
              <a:t>من 40 إلى 50 ألف مرة سرعة الحاسبات الشخصية وتستخدم فى مجال أبحاث الفضاء ومجال الإتصال بالأقمار الصناعية لمعالجة معلومات الأرصاد ورصد حركة الكواكب والنجوم وفى مجال صناعة السينما ومجال الهندسة الطبية والوراثية.</a:t>
            </a:r>
            <a:endParaRPr lang="en-US" sz="2500" kern="0" smtClean="0">
              <a:solidFill>
                <a:srgbClr val="000000"/>
              </a:solidFill>
              <a:latin typeface="Times New Roman" pitchFamily="18" charset="0"/>
              <a:cs typeface="Times New Roman"/>
            </a:endParaRPr>
          </a:p>
          <a:p>
            <a:pPr algn="just" rtl="1" eaLnBrk="1" hangingPunct="1">
              <a:lnSpc>
                <a:spcPct val="90000"/>
              </a:lnSpc>
              <a:buClr>
                <a:srgbClr val="9A0000"/>
              </a:buClr>
              <a:buFont typeface="Wingdings" pitchFamily="2" charset="2"/>
              <a:buNone/>
              <a:defRPr/>
            </a:pPr>
            <a:endParaRPr lang="ar-EG" sz="1600" kern="0" smtClean="0">
              <a:solidFill>
                <a:srgbClr val="000000"/>
              </a:solidFill>
              <a:latin typeface="Verdana"/>
              <a:cs typeface="Times New Roman"/>
            </a:endParaRPr>
          </a:p>
          <a:p>
            <a:pPr algn="just" rtl="1" eaLnBrk="1" hangingPunct="1">
              <a:lnSpc>
                <a:spcPct val="90000"/>
              </a:lnSpc>
              <a:buClr>
                <a:srgbClr val="9A0000"/>
              </a:buClr>
              <a:defRPr/>
            </a:pPr>
            <a:r>
              <a:rPr lang="ar-SA" sz="2800" b="1" kern="0" smtClean="0">
                <a:solidFill>
                  <a:srgbClr val="000000"/>
                </a:solidFill>
                <a:latin typeface="Verdana"/>
                <a:cs typeface="Simplified Arabic" pitchFamily="18" charset="-78"/>
              </a:rPr>
              <a:t>الحاسبات الكبيرة </a:t>
            </a:r>
            <a:r>
              <a:rPr lang="ar-SA" sz="2800" b="1" kern="0" smtClean="0">
                <a:solidFill>
                  <a:srgbClr val="000000"/>
                </a:solidFill>
                <a:latin typeface="Times New Roman" pitchFamily="18" charset="0"/>
                <a:cs typeface="Times New Roman"/>
              </a:rPr>
              <a:t>( </a:t>
            </a:r>
            <a:r>
              <a:rPr lang="en-US" sz="2800" b="1" kern="0" smtClean="0">
                <a:solidFill>
                  <a:srgbClr val="000000"/>
                </a:solidFill>
                <a:latin typeface="Times New Roman" pitchFamily="18" charset="0"/>
                <a:cs typeface="Times New Roman"/>
              </a:rPr>
              <a:t>Mainframes</a:t>
            </a:r>
            <a:r>
              <a:rPr lang="ar-SA" sz="2800" b="1" kern="0" smtClean="0">
                <a:solidFill>
                  <a:srgbClr val="000000"/>
                </a:solidFill>
                <a:latin typeface="Times New Roman" pitchFamily="18" charset="0"/>
                <a:cs typeface="Times New Roman"/>
              </a:rPr>
              <a:t> ) </a:t>
            </a:r>
          </a:p>
          <a:p>
            <a:pPr algn="just" rtl="1" eaLnBrk="1" hangingPunct="1">
              <a:lnSpc>
                <a:spcPct val="90000"/>
              </a:lnSpc>
              <a:buClr>
                <a:srgbClr val="9A0000"/>
              </a:buClr>
              <a:buFont typeface="Wingdings" pitchFamily="2" charset="2"/>
              <a:buNone/>
              <a:defRPr/>
            </a:pPr>
            <a:r>
              <a:rPr lang="en-US" sz="2500" kern="0" smtClean="0">
                <a:solidFill>
                  <a:srgbClr val="000000"/>
                </a:solidFill>
                <a:latin typeface="Times New Roman" pitchFamily="18" charset="0"/>
                <a:cs typeface="Times New Roman"/>
              </a:rPr>
              <a:t>     </a:t>
            </a:r>
            <a:r>
              <a:rPr lang="ar-SA" sz="2500" kern="0" smtClean="0">
                <a:solidFill>
                  <a:srgbClr val="000000"/>
                </a:solidFill>
                <a:latin typeface="Times New Roman" pitchFamily="18" charset="0"/>
                <a:cs typeface="Times New Roman"/>
              </a:rPr>
              <a:t>لها قدرة فائقة على معالجة البيانات وبسرعة كبيرة تقدر بملايين الأوامر والتعليمات فى الثانية الواحدة.  وتستخدم فى مجال الأبحاث العلمية وفى مجال البنوك </a:t>
            </a:r>
            <a:r>
              <a:rPr lang="ar-EG" sz="2500" kern="0" smtClean="0">
                <a:solidFill>
                  <a:srgbClr val="000000"/>
                </a:solidFill>
                <a:latin typeface="Times New Roman" pitchFamily="18" charset="0"/>
                <a:cs typeface="Times New Roman"/>
              </a:rPr>
              <a:t>الكبرى </a:t>
            </a:r>
            <a:r>
              <a:rPr lang="ar-SA" sz="2500" kern="0" smtClean="0">
                <a:solidFill>
                  <a:srgbClr val="000000"/>
                </a:solidFill>
                <a:latin typeface="Times New Roman" pitchFamily="18" charset="0"/>
                <a:cs typeface="Times New Roman"/>
              </a:rPr>
              <a:t>وشركات الطيران </a:t>
            </a:r>
            <a:r>
              <a:rPr lang="ar-EG" sz="2500" kern="0" smtClean="0">
                <a:solidFill>
                  <a:srgbClr val="000000"/>
                </a:solidFill>
                <a:latin typeface="Times New Roman" pitchFamily="18" charset="0"/>
                <a:cs typeface="Times New Roman"/>
              </a:rPr>
              <a:t>العالمية </a:t>
            </a:r>
            <a:r>
              <a:rPr lang="ar-SA" sz="2500" kern="0" smtClean="0">
                <a:solidFill>
                  <a:srgbClr val="000000"/>
                </a:solidFill>
                <a:latin typeface="Times New Roman" pitchFamily="18" charset="0"/>
                <a:cs typeface="Times New Roman"/>
              </a:rPr>
              <a:t>وغيرها.</a:t>
            </a:r>
            <a:r>
              <a:rPr lang="ar-SA" sz="2500" kern="0" smtClean="0">
                <a:solidFill>
                  <a:srgbClr val="000000"/>
                </a:solidFill>
                <a:latin typeface="Times New Roman" pitchFamily="18" charset="0"/>
                <a:cs typeface="Simplified Arabic" pitchFamily="18" charset="-78"/>
              </a:rPr>
              <a:t> </a:t>
            </a:r>
            <a:endParaRPr lang="en-US" sz="2500" kern="0" smtClean="0">
              <a:solidFill>
                <a:srgbClr val="000000"/>
              </a:solidFill>
              <a:latin typeface="Times New Roman" pitchFamily="18" charset="0"/>
              <a:cs typeface="Simplified Arabic" pitchFamily="18" charset="-78"/>
            </a:endParaRPr>
          </a:p>
        </p:txBody>
      </p:sp>
    </p:spTree>
    <p:extLst>
      <p:ext uri="{BB962C8B-B14F-4D97-AF65-F5344CB8AC3E}">
        <p14:creationId xmlns:p14="http://schemas.microsoft.com/office/powerpoint/2010/main" val="42639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81" y="0"/>
            <a:ext cx="4846901" cy="319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183" y="0"/>
            <a:ext cx="42767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2852936"/>
            <a:ext cx="9153525"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22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42900" y="1409700"/>
            <a:ext cx="8458200" cy="48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marL="342900" indent="-342900" algn="just" rtl="1">
              <a:lnSpc>
                <a:spcPct val="90000"/>
              </a:lnSpc>
              <a:spcBef>
                <a:spcPct val="20000"/>
              </a:spcBef>
              <a:buClr>
                <a:srgbClr val="9A0000"/>
              </a:buClr>
              <a:buSzPct val="75000"/>
              <a:buFont typeface="Wingdings" pitchFamily="2" charset="2"/>
              <a:buChar char="n"/>
              <a:defRPr/>
            </a:pPr>
            <a:r>
              <a:rPr lang="ar-SA" sz="3200" b="0">
                <a:solidFill>
                  <a:srgbClr val="000000"/>
                </a:solidFill>
                <a:cs typeface="Simplified Arabic" pitchFamily="18" charset="-78"/>
              </a:rPr>
              <a:t> </a:t>
            </a:r>
            <a:r>
              <a:rPr lang="ar-SA" sz="2800">
                <a:solidFill>
                  <a:srgbClr val="000000"/>
                </a:solidFill>
                <a:cs typeface="Simplified Arabic" pitchFamily="18" charset="-78"/>
              </a:rPr>
              <a:t>الحاسبات المتوسطة </a:t>
            </a:r>
            <a:r>
              <a:rPr lang="ar-SA" sz="2800">
                <a:solidFill>
                  <a:srgbClr val="000000"/>
                </a:solidFill>
                <a:latin typeface="Times New Roman" pitchFamily="18" charset="0"/>
              </a:rPr>
              <a:t>( </a:t>
            </a:r>
            <a:r>
              <a:rPr lang="en-US" sz="2800">
                <a:solidFill>
                  <a:srgbClr val="000000"/>
                </a:solidFill>
                <a:latin typeface="Times New Roman" pitchFamily="18" charset="0"/>
              </a:rPr>
              <a:t>Minicomputers</a:t>
            </a:r>
            <a:r>
              <a:rPr lang="ar-SA" sz="2800">
                <a:solidFill>
                  <a:srgbClr val="000000"/>
                </a:solidFill>
                <a:latin typeface="Times New Roman" pitchFamily="18" charset="0"/>
              </a:rPr>
              <a:t> )</a:t>
            </a:r>
            <a:endParaRPr lang="en-US" sz="2800">
              <a:solidFill>
                <a:srgbClr val="000000"/>
              </a:solidFill>
              <a:latin typeface="Times New Roman" pitchFamily="18" charset="0"/>
            </a:endParaRPr>
          </a:p>
          <a:p>
            <a:pPr marL="342900" indent="-342900" algn="just" rtl="1">
              <a:lnSpc>
                <a:spcPct val="90000"/>
              </a:lnSpc>
              <a:spcBef>
                <a:spcPct val="20000"/>
              </a:spcBef>
              <a:buClr>
                <a:srgbClr val="9A0000"/>
              </a:buClr>
              <a:buSzPct val="75000"/>
              <a:buFont typeface="Wingdings" pitchFamily="2" charset="2"/>
              <a:buNone/>
              <a:defRPr/>
            </a:pPr>
            <a:r>
              <a:rPr lang="en-US" sz="2500" b="0">
                <a:solidFill>
                  <a:srgbClr val="000000"/>
                </a:solidFill>
                <a:latin typeface="Times New Roman" pitchFamily="18" charset="0"/>
                <a:cs typeface="Simplified Arabic" pitchFamily="18" charset="-78"/>
              </a:rPr>
              <a:t>    </a:t>
            </a:r>
            <a:r>
              <a:rPr lang="ar-SA" sz="2500" b="0">
                <a:solidFill>
                  <a:srgbClr val="000000"/>
                </a:solidFill>
                <a:latin typeface="Times New Roman" pitchFamily="18" charset="0"/>
                <a:cs typeface="Simplified Arabic" pitchFamily="18" charset="-78"/>
              </a:rPr>
              <a:t>وهى أقل فى القدرة على معالجة البيانات وأبطأ من الحاسبات الكبيرة وأقل منها فى القدرة الخزينية والسعر. </a:t>
            </a:r>
            <a:endParaRPr lang="en-US" sz="2500" b="0">
              <a:solidFill>
                <a:srgbClr val="000000"/>
              </a:solidFill>
              <a:latin typeface="Times New Roman" pitchFamily="18" charset="0"/>
              <a:cs typeface="Simplified Arabic" pitchFamily="18" charset="-78"/>
            </a:endParaRPr>
          </a:p>
          <a:p>
            <a:pPr marL="342900" indent="-342900" algn="just" rtl="1">
              <a:lnSpc>
                <a:spcPct val="90000"/>
              </a:lnSpc>
              <a:spcBef>
                <a:spcPct val="20000"/>
              </a:spcBef>
              <a:buClr>
                <a:srgbClr val="9A0000"/>
              </a:buClr>
              <a:buSzPct val="75000"/>
              <a:buFont typeface="Wingdings" pitchFamily="2" charset="2"/>
              <a:buNone/>
              <a:defRPr/>
            </a:pPr>
            <a:endParaRPr lang="ar-EG" sz="1600" b="0">
              <a:solidFill>
                <a:srgbClr val="000000"/>
              </a:solidFill>
            </a:endParaRPr>
          </a:p>
          <a:p>
            <a:pPr marL="342900" indent="-342900" algn="just" rtl="1">
              <a:lnSpc>
                <a:spcPct val="90000"/>
              </a:lnSpc>
              <a:spcBef>
                <a:spcPct val="20000"/>
              </a:spcBef>
              <a:buClr>
                <a:srgbClr val="9A0000"/>
              </a:buClr>
              <a:buSzPct val="75000"/>
              <a:buFont typeface="Wingdings" pitchFamily="2" charset="2"/>
              <a:buChar char="n"/>
              <a:defRPr/>
            </a:pPr>
            <a:r>
              <a:rPr lang="ar-SA" sz="2800">
                <a:solidFill>
                  <a:srgbClr val="000000"/>
                </a:solidFill>
                <a:cs typeface="Simplified Arabic" pitchFamily="18" charset="-78"/>
              </a:rPr>
              <a:t>الحاسبات الصغيرة </a:t>
            </a:r>
            <a:r>
              <a:rPr lang="ar-SA" sz="2800">
                <a:solidFill>
                  <a:srgbClr val="000000"/>
                </a:solidFill>
                <a:latin typeface="Times New Roman" pitchFamily="18" charset="0"/>
              </a:rPr>
              <a:t>( </a:t>
            </a:r>
            <a:r>
              <a:rPr lang="en-US" sz="2800">
                <a:solidFill>
                  <a:srgbClr val="000000"/>
                </a:solidFill>
                <a:latin typeface="Times New Roman" pitchFamily="18" charset="0"/>
              </a:rPr>
              <a:t>Microcomputers</a:t>
            </a:r>
            <a:r>
              <a:rPr lang="ar-SA" sz="2800">
                <a:solidFill>
                  <a:srgbClr val="000000"/>
                </a:solidFill>
                <a:latin typeface="Times New Roman" pitchFamily="18" charset="0"/>
              </a:rPr>
              <a:t> ) </a:t>
            </a:r>
            <a:r>
              <a:rPr lang="ar-SA" sz="2800" b="0">
                <a:solidFill>
                  <a:srgbClr val="000000"/>
                </a:solidFill>
                <a:latin typeface="Times New Roman" pitchFamily="18" charset="0"/>
                <a:cs typeface="Simplified Arabic" pitchFamily="18" charset="-78"/>
              </a:rPr>
              <a:t> </a:t>
            </a:r>
            <a:endParaRPr lang="ar-SA" sz="2800" b="0">
              <a:solidFill>
                <a:srgbClr val="000000"/>
              </a:solidFill>
            </a:endParaRPr>
          </a:p>
          <a:p>
            <a:pPr marL="342900" indent="-342900" algn="just" rtl="1">
              <a:lnSpc>
                <a:spcPct val="90000"/>
              </a:lnSpc>
              <a:spcBef>
                <a:spcPct val="20000"/>
              </a:spcBef>
              <a:buClr>
                <a:srgbClr val="9A0000"/>
              </a:buClr>
              <a:buSzPct val="75000"/>
              <a:buFont typeface="Wingdings" pitchFamily="2" charset="2"/>
              <a:buNone/>
              <a:defRPr/>
            </a:pPr>
            <a:r>
              <a:rPr lang="en-US" sz="2500" b="0">
                <a:solidFill>
                  <a:srgbClr val="000000"/>
                </a:solidFill>
                <a:latin typeface="Times New Roman" pitchFamily="18" charset="0"/>
                <a:cs typeface="Simplified Arabic" pitchFamily="18" charset="-78"/>
              </a:rPr>
              <a:t> </a:t>
            </a:r>
            <a:r>
              <a:rPr lang="ar-SA" sz="2500" b="0">
                <a:solidFill>
                  <a:srgbClr val="000000"/>
                </a:solidFill>
                <a:latin typeface="Times New Roman" pitchFamily="18" charset="0"/>
                <a:cs typeface="Simplified Arabic" pitchFamily="18" charset="-78"/>
              </a:rPr>
              <a:t>   وهى أصغر أنواع الحاسبات مثل حاسبات المكاتب وتسمى الحاسبات الشخصية</a:t>
            </a:r>
            <a:r>
              <a:rPr lang="en-US" sz="2500" b="0">
                <a:solidFill>
                  <a:srgbClr val="000000"/>
                </a:solidFill>
                <a:latin typeface="Times New Roman" pitchFamily="18" charset="0"/>
                <a:cs typeface="Simplified Arabic" pitchFamily="18" charset="-78"/>
              </a:rPr>
              <a:t>(Personal Computers) </a:t>
            </a:r>
            <a:r>
              <a:rPr lang="ar-SA" sz="2500" b="0">
                <a:solidFill>
                  <a:srgbClr val="000000"/>
                </a:solidFill>
                <a:latin typeface="Times New Roman" pitchFamily="18" charset="0"/>
                <a:cs typeface="Simplified Arabic" pitchFamily="18" charset="-78"/>
              </a:rPr>
              <a:t> والحاسبات المنزلية </a:t>
            </a:r>
            <a:r>
              <a:rPr lang="en-US" sz="2500" b="0">
                <a:solidFill>
                  <a:srgbClr val="000000"/>
                </a:solidFill>
                <a:latin typeface="Times New Roman" pitchFamily="18" charset="0"/>
                <a:cs typeface="Simplified Arabic" pitchFamily="18" charset="-78"/>
              </a:rPr>
              <a:t>(Home Computers)</a:t>
            </a:r>
            <a:r>
              <a:rPr lang="ar-SA" sz="2500" b="0">
                <a:solidFill>
                  <a:srgbClr val="000000"/>
                </a:solidFill>
                <a:latin typeface="Times New Roman" pitchFamily="18" charset="0"/>
                <a:cs typeface="Simplified Arabic" pitchFamily="18" charset="-78"/>
              </a:rPr>
              <a:t> و الحاسبات المحمولة </a:t>
            </a:r>
            <a:r>
              <a:rPr lang="en-US" sz="2500" b="0">
                <a:solidFill>
                  <a:srgbClr val="000000"/>
                </a:solidFill>
                <a:latin typeface="Times New Roman" pitchFamily="18" charset="0"/>
                <a:cs typeface="Simplified Arabic" pitchFamily="18" charset="-78"/>
              </a:rPr>
              <a:t>(Portable Computers - Laptop)</a:t>
            </a:r>
            <a:r>
              <a:rPr lang="ar-SA" sz="2500" b="0">
                <a:solidFill>
                  <a:srgbClr val="000000"/>
                </a:solidFill>
                <a:latin typeface="Times New Roman" pitchFamily="18" charset="0"/>
                <a:cs typeface="Simplified Arabic" pitchFamily="18" charset="-78"/>
              </a:rPr>
              <a:t> والحاسبات المتطورة </a:t>
            </a:r>
            <a:r>
              <a:rPr lang="en-US" sz="2500" b="0">
                <a:solidFill>
                  <a:srgbClr val="000000"/>
                </a:solidFill>
                <a:latin typeface="Times New Roman" pitchFamily="18" charset="0"/>
                <a:cs typeface="Simplified Arabic" pitchFamily="18" charset="-78"/>
              </a:rPr>
              <a:t>(Advanced Microcomputers – Smart phone)</a:t>
            </a:r>
            <a:r>
              <a:rPr lang="ar-SA" sz="2500" b="0">
                <a:solidFill>
                  <a:srgbClr val="000000"/>
                </a:solidFill>
                <a:latin typeface="Times New Roman" pitchFamily="18" charset="0"/>
                <a:cs typeface="Simplified Arabic" pitchFamily="18" charset="-78"/>
              </a:rPr>
              <a:t>. </a:t>
            </a:r>
            <a:endParaRPr lang="en-US" sz="2500" b="0">
              <a:solidFill>
                <a:srgbClr val="000000"/>
              </a:solidFill>
              <a:latin typeface="Times New Roman" pitchFamily="18" charset="0"/>
              <a:cs typeface="Simplified Arabic" pitchFamily="18" charset="-78"/>
            </a:endParaRPr>
          </a:p>
        </p:txBody>
      </p:sp>
    </p:spTree>
    <p:extLst>
      <p:ext uri="{BB962C8B-B14F-4D97-AF65-F5344CB8AC3E}">
        <p14:creationId xmlns:p14="http://schemas.microsoft.com/office/powerpoint/2010/main" val="265560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nvSpPr>
        <p:spPr bwMode="auto">
          <a:xfrm>
            <a:off x="3476625" y="6134100"/>
            <a:ext cx="2895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defRPr/>
            </a:pPr>
            <a:r>
              <a:rPr lang="ar-SA" smtClean="0">
                <a:solidFill>
                  <a:srgbClr val="000000"/>
                </a:solidFill>
              </a:rPr>
              <a:t>الفصل الأول: الحاسب ثورة تكنولوجية</a:t>
            </a:r>
            <a:r>
              <a:rPr lang="en-US" smtClean="0">
                <a:solidFill>
                  <a:srgbClr val="000000"/>
                </a:solidFill>
              </a:rPr>
              <a:t> </a:t>
            </a:r>
          </a:p>
        </p:txBody>
      </p:sp>
      <p:sp>
        <p:nvSpPr>
          <p:cNvPr id="4" name="Slide Number Placeholder 3"/>
          <p:cNvSpPr>
            <a:spLocks noGrp="1"/>
          </p:cNvSpPr>
          <p:nvPr/>
        </p:nvSpPr>
        <p:spPr bwMode="auto">
          <a:xfrm>
            <a:off x="6905625" y="61341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defRPr/>
            </a:pPr>
            <a:fld id="{2DA6A474-9F00-4E2F-9B84-BF5FBBC234AD}" type="slidenum">
              <a:rPr lang="ar-SA" smtClean="0">
                <a:solidFill>
                  <a:srgbClr val="000000"/>
                </a:solidFill>
              </a:rPr>
              <a:pPr>
                <a:defRPr/>
              </a:pPr>
              <a:t>5</a:t>
            </a:fld>
            <a:endParaRPr lang="en-US" smtClean="0">
              <a:solidFill>
                <a:srgbClr val="000000"/>
              </a:solidFill>
            </a:endParaRPr>
          </a:p>
        </p:txBody>
      </p:sp>
      <p:sp>
        <p:nvSpPr>
          <p:cNvPr id="5" name="Text Box 4"/>
          <p:cNvSpPr txBox="1">
            <a:spLocks noChangeArrowheads="1"/>
          </p:cNvSpPr>
          <p:nvPr/>
        </p:nvSpPr>
        <p:spPr bwMode="auto">
          <a:xfrm>
            <a:off x="342900" y="152400"/>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lgn="r">
              <a:spcBef>
                <a:spcPct val="50000"/>
              </a:spcBef>
            </a:pPr>
            <a:r>
              <a:rPr lang="ar-SA" sz="4000" dirty="0">
                <a:solidFill>
                  <a:srgbClr val="FFFFFF"/>
                </a:solidFill>
                <a:latin typeface="Arial" charset="0"/>
                <a:cs typeface="Arial" charset="0"/>
              </a:rPr>
              <a:t>أنواع الحاسبات</a:t>
            </a:r>
            <a:endParaRPr lang="en-US" sz="4000" dirty="0">
              <a:solidFill>
                <a:srgbClr val="FFFFFF"/>
              </a:solidFill>
              <a:latin typeface="Arial" charset="0"/>
              <a:cs typeface="Arial" charset="0"/>
            </a:endParaRPr>
          </a:p>
        </p:txBody>
      </p:sp>
      <p:pic>
        <p:nvPicPr>
          <p:cNvPr id="6" name="Picture 5" descr="04_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4102100"/>
            <a:ext cx="25527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p184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1_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100" y="3124200"/>
            <a:ext cx="2844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14300" y="9144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endParaRPr lang="ar-EG" sz="2000">
              <a:solidFill>
                <a:srgbClr val="1D528D"/>
              </a:solidFill>
              <a:latin typeface="Arial" charset="0"/>
            </a:endParaRPr>
          </a:p>
        </p:txBody>
      </p:sp>
      <p:sp>
        <p:nvSpPr>
          <p:cNvPr id="10" name="Text Box 9"/>
          <p:cNvSpPr txBox="1">
            <a:spLocks noChangeArrowheads="1"/>
          </p:cNvSpPr>
          <p:nvPr/>
        </p:nvSpPr>
        <p:spPr bwMode="auto">
          <a:xfrm>
            <a:off x="114300" y="1173162"/>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r>
              <a:rPr lang="en-US" sz="2000" dirty="0">
                <a:solidFill>
                  <a:srgbClr val="FF0000"/>
                </a:solidFill>
                <a:latin typeface="Arial" charset="0"/>
              </a:rPr>
              <a:t>Desktop- PC, Microcomputer</a:t>
            </a:r>
          </a:p>
        </p:txBody>
      </p:sp>
      <p:sp>
        <p:nvSpPr>
          <p:cNvPr id="11" name="Text Box 10"/>
          <p:cNvSpPr txBox="1">
            <a:spLocks noChangeArrowheads="1"/>
          </p:cNvSpPr>
          <p:nvPr/>
        </p:nvSpPr>
        <p:spPr bwMode="auto">
          <a:xfrm>
            <a:off x="266700" y="37338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r>
              <a:rPr lang="en-US" sz="2000">
                <a:solidFill>
                  <a:srgbClr val="1D528D"/>
                </a:solidFill>
                <a:latin typeface="Arial" charset="0"/>
              </a:rPr>
              <a:t>Notebook- Laptop</a:t>
            </a:r>
          </a:p>
        </p:txBody>
      </p:sp>
      <p:sp>
        <p:nvSpPr>
          <p:cNvPr id="12" name="Text Box 11"/>
          <p:cNvSpPr txBox="1">
            <a:spLocks noChangeArrowheads="1"/>
          </p:cNvSpPr>
          <p:nvPr/>
        </p:nvSpPr>
        <p:spPr bwMode="auto">
          <a:xfrm>
            <a:off x="6591300" y="9144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r>
              <a:rPr lang="en-US" sz="2000" dirty="0">
                <a:solidFill>
                  <a:srgbClr val="FFFFFF"/>
                </a:solidFill>
                <a:latin typeface="Arial" charset="0"/>
              </a:rPr>
              <a:t>Workstation</a:t>
            </a:r>
          </a:p>
        </p:txBody>
      </p:sp>
      <p:sp>
        <p:nvSpPr>
          <p:cNvPr id="13" name="Text Box 12"/>
          <p:cNvSpPr txBox="1">
            <a:spLocks noChangeArrowheads="1"/>
          </p:cNvSpPr>
          <p:nvPr/>
        </p:nvSpPr>
        <p:spPr bwMode="auto">
          <a:xfrm>
            <a:off x="6210300" y="3505200"/>
            <a:ext cx="2819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r>
              <a:rPr lang="en-US" sz="2000">
                <a:solidFill>
                  <a:srgbClr val="1D528D"/>
                </a:solidFill>
                <a:latin typeface="Arial" charset="0"/>
              </a:rPr>
              <a:t>Personal Digital Assistant- PDA, Handheld, Pocket PC</a:t>
            </a:r>
          </a:p>
        </p:txBody>
      </p:sp>
      <p:sp>
        <p:nvSpPr>
          <p:cNvPr id="14" name="Text Box 13"/>
          <p:cNvSpPr txBox="1">
            <a:spLocks noChangeArrowheads="1"/>
          </p:cNvSpPr>
          <p:nvPr/>
        </p:nvSpPr>
        <p:spPr bwMode="auto">
          <a:xfrm>
            <a:off x="3467100" y="1371600"/>
            <a:ext cx="2286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r" defTabSz="914400" rtl="1" eaLnBrk="1" latinLnBrk="0" hangingPunct="1">
              <a:defRPr sz="2400" b="1" kern="1200">
                <a:solidFill>
                  <a:schemeClr val="tx1"/>
                </a:solidFill>
                <a:latin typeface="Verdana" pitchFamily="34" charset="0"/>
                <a:ea typeface="+mn-ea"/>
                <a:cs typeface="Times New Roman" pitchFamily="18" charset="0"/>
              </a:defRPr>
            </a:lvl6pPr>
            <a:lvl7pPr marL="2743200" algn="r" defTabSz="914400" rtl="1" eaLnBrk="1" latinLnBrk="0" hangingPunct="1">
              <a:defRPr sz="2400" b="1" kern="1200">
                <a:solidFill>
                  <a:schemeClr val="tx1"/>
                </a:solidFill>
                <a:latin typeface="Verdana" pitchFamily="34" charset="0"/>
                <a:ea typeface="+mn-ea"/>
                <a:cs typeface="Times New Roman" pitchFamily="18" charset="0"/>
              </a:defRPr>
            </a:lvl7pPr>
            <a:lvl8pPr marL="3200400" algn="r" defTabSz="914400" rtl="1" eaLnBrk="1" latinLnBrk="0" hangingPunct="1">
              <a:defRPr sz="2400" b="1" kern="1200">
                <a:solidFill>
                  <a:schemeClr val="tx1"/>
                </a:solidFill>
                <a:latin typeface="Verdana" pitchFamily="34" charset="0"/>
                <a:ea typeface="+mn-ea"/>
                <a:cs typeface="Times New Roman" pitchFamily="18" charset="0"/>
              </a:defRPr>
            </a:lvl8pPr>
            <a:lvl9pPr marL="3657600" algn="r" defTabSz="914400" rtl="1" eaLnBrk="1" latinLnBrk="0" hangingPunct="1">
              <a:defRPr sz="2400" b="1" kern="1200">
                <a:solidFill>
                  <a:schemeClr val="tx1"/>
                </a:solidFill>
                <a:latin typeface="Verdana" pitchFamily="34" charset="0"/>
                <a:ea typeface="+mn-ea"/>
                <a:cs typeface="Times New Roman" pitchFamily="18" charset="0"/>
              </a:defRPr>
            </a:lvl9pPr>
          </a:lstStyle>
          <a:p>
            <a:pPr>
              <a:spcBef>
                <a:spcPct val="50000"/>
              </a:spcBef>
            </a:pPr>
            <a:r>
              <a:rPr lang="en-US" sz="2000">
                <a:solidFill>
                  <a:srgbClr val="1D528D"/>
                </a:solidFill>
                <a:latin typeface="Arial" charset="0"/>
              </a:rPr>
              <a:t>Supercomputer</a:t>
            </a:r>
          </a:p>
          <a:p>
            <a:pPr>
              <a:spcBef>
                <a:spcPct val="50000"/>
              </a:spcBef>
            </a:pPr>
            <a:r>
              <a:rPr lang="en-US" sz="2000">
                <a:solidFill>
                  <a:srgbClr val="1D528D"/>
                </a:solidFill>
                <a:latin typeface="Arial" charset="0"/>
              </a:rPr>
              <a:t>Mainframe</a:t>
            </a:r>
          </a:p>
          <a:p>
            <a:pPr>
              <a:spcBef>
                <a:spcPct val="50000"/>
              </a:spcBef>
            </a:pPr>
            <a:r>
              <a:rPr lang="en-US" sz="2000">
                <a:solidFill>
                  <a:srgbClr val="1D528D"/>
                </a:solidFill>
                <a:latin typeface="Arial" charset="0"/>
              </a:rPr>
              <a:t>Minicomputer</a:t>
            </a:r>
          </a:p>
          <a:p>
            <a:pPr>
              <a:spcBef>
                <a:spcPct val="50000"/>
              </a:spcBef>
            </a:pPr>
            <a:r>
              <a:rPr lang="en-US" sz="2000">
                <a:solidFill>
                  <a:srgbClr val="1D528D"/>
                </a:solidFill>
                <a:latin typeface="Arial" charset="0"/>
              </a:rPr>
              <a:t>Server</a:t>
            </a:r>
          </a:p>
          <a:p>
            <a:pPr>
              <a:spcBef>
                <a:spcPct val="50000"/>
              </a:spcBef>
            </a:pPr>
            <a:endParaRPr lang="en-US" sz="2000">
              <a:solidFill>
                <a:srgbClr val="1D528D"/>
              </a:solidFill>
              <a:latin typeface="Arial" charset="0"/>
            </a:endParaRPr>
          </a:p>
        </p:txBody>
      </p:sp>
      <p:pic>
        <p:nvPicPr>
          <p:cNvPr id="15" name="Picture 14" descr="j02344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700" y="5410200"/>
            <a:ext cx="533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8900" y="4495800"/>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ork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500" y="1371600"/>
            <a:ext cx="1504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84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التصنيف حسب الغرض</a:t>
            </a:r>
            <a:endParaRPr lang="ar-IQ" dirty="0"/>
          </a:p>
        </p:txBody>
      </p:sp>
      <p:sp>
        <p:nvSpPr>
          <p:cNvPr id="3" name="مستطيل 2"/>
          <p:cNvSpPr/>
          <p:nvPr/>
        </p:nvSpPr>
        <p:spPr>
          <a:xfrm>
            <a:off x="0" y="1412776"/>
            <a:ext cx="8892480" cy="2246769"/>
          </a:xfrm>
          <a:prstGeom prst="rect">
            <a:avLst/>
          </a:prstGeom>
        </p:spPr>
        <p:txBody>
          <a:bodyPr wrap="square">
            <a:spAutoFit/>
          </a:bodyPr>
          <a:lstStyle/>
          <a:p>
            <a:pPr algn="just"/>
            <a:r>
              <a:rPr lang="ar-IQ" sz="2000" b="1" dirty="0">
                <a:solidFill>
                  <a:srgbClr val="1D528D"/>
                </a:solidFill>
              </a:rPr>
              <a:t>حاسبات عامة الأغراض</a:t>
            </a:r>
          </a:p>
          <a:p>
            <a:pPr algn="just"/>
            <a:r>
              <a:rPr lang="ar-IQ" sz="2000" b="1" dirty="0">
                <a:solidFill>
                  <a:srgbClr val="1D528D"/>
                </a:solidFill>
              </a:rPr>
              <a:t>       ويستخدم هذا النوع من الحاسبات الآلية </a:t>
            </a:r>
            <a:r>
              <a:rPr lang="ar-IQ" sz="2000" b="1" dirty="0" err="1">
                <a:solidFill>
                  <a:srgbClr val="1D528D"/>
                </a:solidFill>
              </a:rPr>
              <a:t>فى</a:t>
            </a:r>
            <a:r>
              <a:rPr lang="ar-IQ" sz="2000" b="1" dirty="0">
                <a:solidFill>
                  <a:srgbClr val="1D528D"/>
                </a:solidFill>
              </a:rPr>
              <a:t> العديد من التطبيقات المختلفة ، حيث يستخدم هذا النوع من الحاسبات </a:t>
            </a:r>
            <a:r>
              <a:rPr lang="ar-IQ" sz="2000" b="1" dirty="0" err="1">
                <a:solidFill>
                  <a:srgbClr val="1D528D"/>
                </a:solidFill>
              </a:rPr>
              <a:t>فى</a:t>
            </a:r>
            <a:r>
              <a:rPr lang="ar-IQ" sz="2000" b="1" dirty="0">
                <a:solidFill>
                  <a:srgbClr val="1D528D"/>
                </a:solidFill>
              </a:rPr>
              <a:t> أداء العمليات الحسابية والمنطقية المختلفة على البيانات الداخلة ، كما يمكنه حل المشاكل المعقدة  </a:t>
            </a:r>
            <a:r>
              <a:rPr lang="ar-IQ" sz="2000" b="1" dirty="0" err="1">
                <a:solidFill>
                  <a:srgbClr val="1D528D"/>
                </a:solidFill>
              </a:rPr>
              <a:t>فى</a:t>
            </a:r>
            <a:r>
              <a:rPr lang="ar-IQ" sz="2000" b="1" dirty="0">
                <a:solidFill>
                  <a:srgbClr val="1D528D"/>
                </a:solidFill>
              </a:rPr>
              <a:t> مختلف التطبيقات من خلال تغذية الحاسب ببرنامج مصمم خصيصا لكل تطبيق من هذه التطبيقات ، وتعتبر معظم الحاسبات الرقمية حاسبات عامة الأغراض ، فمثلا تستخدم تلك الحاسبات </a:t>
            </a:r>
            <a:r>
              <a:rPr lang="ar-IQ" sz="2000" b="1" dirty="0" err="1">
                <a:solidFill>
                  <a:srgbClr val="1D528D"/>
                </a:solidFill>
              </a:rPr>
              <a:t>فى</a:t>
            </a:r>
            <a:r>
              <a:rPr lang="ar-IQ" sz="2000" b="1" dirty="0">
                <a:solidFill>
                  <a:srgbClr val="1D528D"/>
                </a:solidFill>
              </a:rPr>
              <a:t> عمليات التخطيط واستخراج الإحصائيات المختلفة والعمليات الحسابية والهندسية المعقدة ، وكذلك التطبيقات التجارية مثل حساب الأجور والمرتبات و إعداد إيصالات الكهرباء ،000 الخ 0 </a:t>
            </a:r>
            <a:endParaRPr lang="ar-IQ" sz="2000" b="1" dirty="0">
              <a:solidFill>
                <a:srgbClr val="1D528D"/>
              </a:solidFill>
            </a:endParaRPr>
          </a:p>
        </p:txBody>
      </p:sp>
      <p:sp>
        <p:nvSpPr>
          <p:cNvPr id="4" name="مستطيل 3"/>
          <p:cNvSpPr/>
          <p:nvPr/>
        </p:nvSpPr>
        <p:spPr>
          <a:xfrm>
            <a:off x="278803" y="3659545"/>
            <a:ext cx="8388424" cy="3046988"/>
          </a:xfrm>
          <a:prstGeom prst="rect">
            <a:avLst/>
          </a:prstGeom>
        </p:spPr>
        <p:txBody>
          <a:bodyPr wrap="square">
            <a:spAutoFit/>
          </a:bodyPr>
          <a:lstStyle/>
          <a:p>
            <a:pPr algn="just"/>
            <a:r>
              <a:rPr lang="ar-IQ" sz="2400" b="1" dirty="0">
                <a:solidFill>
                  <a:srgbClr val="1D528D"/>
                </a:solidFill>
              </a:rPr>
              <a:t>الحاسبات خاصة الأغراض </a:t>
            </a:r>
          </a:p>
          <a:p>
            <a:pPr algn="just"/>
            <a:r>
              <a:rPr lang="ar-IQ" sz="2400" b="1" dirty="0">
                <a:solidFill>
                  <a:srgbClr val="1D528D"/>
                </a:solidFill>
              </a:rPr>
              <a:t>        ويستخدم هذا النوع من الحاسبات من اجل تشغيل تطبيق واحد محدد ، حيث تم وتصميم وبناء هذه الحاسبات لحل مشكلة معينة أو أداء وظيفة معينة فقط ، </a:t>
            </a:r>
            <a:r>
              <a:rPr lang="ar-IQ" sz="2400" b="1" dirty="0" err="1">
                <a:solidFill>
                  <a:srgbClr val="1D528D"/>
                </a:solidFill>
              </a:rPr>
              <a:t>وبالتالى</a:t>
            </a:r>
            <a:r>
              <a:rPr lang="ar-IQ" sz="2400" b="1" dirty="0">
                <a:solidFill>
                  <a:srgbClr val="1D528D"/>
                </a:solidFill>
              </a:rPr>
              <a:t> لا يستطيع الحاسب القيام بغير الغرض المخصص من اجله ، ومن أمثلة هذا النوع من الحاسبات المستخدم منها </a:t>
            </a:r>
            <a:r>
              <a:rPr lang="ar-IQ" sz="2400" b="1" dirty="0" err="1">
                <a:solidFill>
                  <a:srgbClr val="1D528D"/>
                </a:solidFill>
              </a:rPr>
              <a:t>فى</a:t>
            </a:r>
            <a:r>
              <a:rPr lang="ar-IQ" sz="2400" b="1" dirty="0">
                <a:solidFill>
                  <a:srgbClr val="1D528D"/>
                </a:solidFill>
              </a:rPr>
              <a:t> المجالات العسكرية كالتحكم </a:t>
            </a:r>
            <a:r>
              <a:rPr lang="ar-IQ" sz="2400" b="1" dirty="0" err="1">
                <a:solidFill>
                  <a:srgbClr val="1D528D"/>
                </a:solidFill>
              </a:rPr>
              <a:t>فى</a:t>
            </a:r>
            <a:r>
              <a:rPr lang="ar-IQ" sz="2400" b="1" dirty="0">
                <a:solidFill>
                  <a:srgbClr val="1D528D"/>
                </a:solidFill>
              </a:rPr>
              <a:t> توجيه وقيادة الطائرات ، أو إدارة شبكات الرادار ، أو تحديد مسارات الصواريخ ، وكذلك المستخدم منها </a:t>
            </a:r>
            <a:r>
              <a:rPr lang="ar-IQ" sz="2400" b="1" dirty="0" err="1">
                <a:solidFill>
                  <a:srgbClr val="1D528D"/>
                </a:solidFill>
              </a:rPr>
              <a:t>فى</a:t>
            </a:r>
            <a:r>
              <a:rPr lang="ar-IQ" sz="2400" b="1" dirty="0">
                <a:solidFill>
                  <a:srgbClr val="1D528D"/>
                </a:solidFill>
              </a:rPr>
              <a:t> الشركات لمراقبة عمليات الإنتاج ، وأيضا المستخدم منها </a:t>
            </a:r>
            <a:r>
              <a:rPr lang="ar-IQ" sz="2400" b="1" dirty="0" err="1">
                <a:solidFill>
                  <a:srgbClr val="1D528D"/>
                </a:solidFill>
              </a:rPr>
              <a:t>فى</a:t>
            </a:r>
            <a:r>
              <a:rPr lang="ar-IQ" sz="2400" b="1" dirty="0">
                <a:solidFill>
                  <a:srgbClr val="1D528D"/>
                </a:solidFill>
              </a:rPr>
              <a:t> شركات الطيران </a:t>
            </a:r>
            <a:r>
              <a:rPr lang="ar-IQ" sz="2400" b="1" dirty="0" err="1">
                <a:solidFill>
                  <a:srgbClr val="1D528D"/>
                </a:solidFill>
              </a:rPr>
              <a:t>فى</a:t>
            </a:r>
            <a:r>
              <a:rPr lang="ar-IQ" sz="2400" b="1" dirty="0">
                <a:solidFill>
                  <a:srgbClr val="1D528D"/>
                </a:solidFill>
              </a:rPr>
              <a:t> حجز التذاكر ، 000 الخ 0 </a:t>
            </a:r>
            <a:endParaRPr lang="ar-IQ" sz="2400" b="1" dirty="0">
              <a:solidFill>
                <a:srgbClr val="1D528D"/>
              </a:solidFill>
            </a:endParaRPr>
          </a:p>
        </p:txBody>
      </p:sp>
    </p:spTree>
    <p:extLst>
      <p:ext uri="{BB962C8B-B14F-4D97-AF65-F5344CB8AC3E}">
        <p14:creationId xmlns:p14="http://schemas.microsoft.com/office/powerpoint/2010/main" val="371421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337</Words>
  <Application>Microsoft Office PowerPoint</Application>
  <PresentationFormat>عرض على الشاشة (3:4)‏</PresentationFormat>
  <Paragraphs>36</Paragraphs>
  <Slides>6</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6</vt:i4>
      </vt:variant>
    </vt:vector>
  </HeadingPairs>
  <TitlesOfParts>
    <vt:vector size="8" baseType="lpstr">
      <vt:lpstr>Sample presentation slides</vt:lpstr>
      <vt:lpstr>Image</vt:lpstr>
      <vt:lpstr>التصنيف حسب النوع </vt:lpstr>
      <vt:lpstr>التصنيف حسب الحجم</vt:lpstr>
      <vt:lpstr>عرض تقديمي في PowerPoint</vt:lpstr>
      <vt:lpstr>عرض تقديمي في PowerPoint</vt:lpstr>
      <vt:lpstr>عرض تقديمي في PowerPoint</vt:lpstr>
      <vt:lpstr>التصنيف حسب الغرض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الحاسب الآلي </dc:title>
  <dc:creator>DELL</dc:creator>
  <cp:lastModifiedBy>DELL</cp:lastModifiedBy>
  <cp:revision>3</cp:revision>
  <dcterms:created xsi:type="dcterms:W3CDTF">2018-01-10T14:49:13Z</dcterms:created>
  <dcterms:modified xsi:type="dcterms:W3CDTF">2018-01-10T15:46:02Z</dcterms:modified>
</cp:coreProperties>
</file>