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9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3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1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0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6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5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0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248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/>
              <a:t>Consonants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 dirty="0" smtClean="0"/>
              <a:t>	Consonants </a:t>
            </a:r>
            <a:r>
              <a:rPr lang="en-US" sz="2600" dirty="0"/>
              <a:t>are sounds that are made with the </a:t>
            </a:r>
            <a:r>
              <a:rPr lang="en-US" sz="2600" u="sng" dirty="0"/>
              <a:t>obstruction the flow of air as it passes from the lungs to the mouth or nose</a:t>
            </a:r>
            <a:r>
              <a:rPr lang="en-US" sz="2600" dirty="0"/>
              <a:t>. </a:t>
            </a:r>
            <a:endParaRPr lang="en-US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 dirty="0"/>
              <a:t>	</a:t>
            </a:r>
            <a:r>
              <a:rPr lang="en-US" sz="2600" dirty="0" smtClean="0"/>
              <a:t>Alternative </a:t>
            </a:r>
            <a:r>
              <a:rPr lang="en-US" sz="2600" dirty="0"/>
              <a:t>names for consonants and vowels are </a:t>
            </a:r>
            <a:r>
              <a:rPr lang="en-US" sz="2600" b="1" u="sng" dirty="0" err="1"/>
              <a:t>contoid</a:t>
            </a:r>
            <a:r>
              <a:rPr lang="en-US" sz="2600" b="1" u="sng" dirty="0"/>
              <a:t>(s)</a:t>
            </a:r>
            <a:r>
              <a:rPr lang="en-US" sz="2600" dirty="0"/>
              <a:t> (consonants) and </a:t>
            </a:r>
            <a:r>
              <a:rPr lang="en-US" sz="2600" b="1" u="sng" dirty="0" err="1"/>
              <a:t>vocoid</a:t>
            </a:r>
            <a:r>
              <a:rPr lang="en-US" sz="2600" b="1" u="sng" dirty="0"/>
              <a:t>(s)</a:t>
            </a:r>
            <a:r>
              <a:rPr lang="en-US" sz="2600" dirty="0"/>
              <a:t> (vowels). </a:t>
            </a:r>
            <a:endParaRPr lang="en-US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 dirty="0"/>
              <a:t>	</a:t>
            </a:r>
            <a:r>
              <a:rPr lang="en-US" sz="2600" dirty="0" smtClean="0"/>
              <a:t>As </a:t>
            </a:r>
            <a:r>
              <a:rPr lang="en-US" sz="2600" dirty="0"/>
              <a:t>mentioned earlier, there are </a:t>
            </a:r>
            <a:r>
              <a:rPr lang="en-US" sz="2600" b="1" u="sng" dirty="0"/>
              <a:t>24</a:t>
            </a:r>
            <a:r>
              <a:rPr lang="en-US" sz="2600" dirty="0"/>
              <a:t> consonants in English which can be thought of differently.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Consonants are described in terms of: </a:t>
            </a:r>
            <a:endParaRPr lang="en-US" sz="2400" dirty="0"/>
          </a:p>
          <a:p>
            <a:pPr marL="0" lvl="0" indent="0">
              <a:buNone/>
            </a:pPr>
            <a:r>
              <a:rPr lang="en-US" sz="2400" b="1" u="sng" dirty="0" smtClean="0"/>
              <a:t>1. Place </a:t>
            </a:r>
            <a:r>
              <a:rPr lang="en-US" sz="2400" b="1" u="sng" dirty="0"/>
              <a:t>of articulation 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	When </a:t>
            </a:r>
            <a:r>
              <a:rPr lang="en-US" sz="2400" dirty="0"/>
              <a:t>consonants are </a:t>
            </a:r>
            <a:r>
              <a:rPr lang="en-US" sz="2400" dirty="0" smtClean="0"/>
              <a:t>classified, </a:t>
            </a:r>
            <a:r>
              <a:rPr lang="en-US" sz="2400" dirty="0"/>
              <a:t>one of the most important things to establish is </a:t>
            </a:r>
            <a:r>
              <a:rPr lang="en-US" sz="2400" u="sng" dirty="0"/>
              <a:t>the place where obstruction is made; this is known as the place of articulation</a:t>
            </a:r>
            <a:r>
              <a:rPr lang="en-US" sz="2400" dirty="0"/>
              <a:t>. for examples, the place of articulation for [p] and [b] is </a:t>
            </a:r>
            <a:r>
              <a:rPr lang="en-US" sz="2400" u="sng" dirty="0"/>
              <a:t>bilabial</a:t>
            </a:r>
            <a:r>
              <a:rPr lang="en-US" sz="2400" dirty="0"/>
              <a:t> for [f] and [v] </a:t>
            </a:r>
            <a:r>
              <a:rPr lang="en-US" sz="2400" u="sng" dirty="0"/>
              <a:t>labiodental</a:t>
            </a:r>
            <a:r>
              <a:rPr lang="en-US" sz="2400" dirty="0"/>
              <a:t>, for [t] and [d] </a:t>
            </a:r>
            <a:r>
              <a:rPr lang="en-US" sz="2400" u="sng" dirty="0"/>
              <a:t>alveolar</a:t>
            </a:r>
            <a:r>
              <a:rPr lang="en-US" sz="2400" dirty="0"/>
              <a:t>, for [k] and [g] velar, and for [h] </a:t>
            </a:r>
            <a:r>
              <a:rPr lang="en-US" sz="2400" u="sng" dirty="0"/>
              <a:t>glottal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b="1" u="sng" dirty="0" smtClean="0"/>
              <a:t>2. Manner of articulation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	One of the most important things that we need to know about a speech sound is </a:t>
            </a:r>
            <a:r>
              <a:rPr lang="en-US" sz="2400" u="sng" dirty="0" smtClean="0"/>
              <a:t>what sort of obstruction it makes to the flow of air: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9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6019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2.1 </a:t>
            </a:r>
            <a:r>
              <a:rPr lang="en-US" b="1" dirty="0"/>
              <a:t>Nasals</a:t>
            </a:r>
            <a:endParaRPr lang="en-US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/>
              <a:t>	There </a:t>
            </a:r>
            <a:r>
              <a:rPr lang="en-US" dirty="0"/>
              <a:t>are the nasal consonants. The distinctive feature of nasal consonants is that you </a:t>
            </a:r>
            <a:r>
              <a:rPr lang="en-US" u="sng" dirty="0"/>
              <a:t>let air out of your nose as you pronounce them</a:t>
            </a:r>
            <a:r>
              <a:rPr lang="en-US" u="sng" dirty="0" smtClean="0"/>
              <a:t>.</a:t>
            </a:r>
          </a:p>
          <a:p>
            <a:pPr marL="0" indent="0" algn="just">
              <a:buNone/>
            </a:pPr>
            <a:endParaRPr lang="en-US" u="sng" dirty="0"/>
          </a:p>
          <a:p>
            <a:pPr marL="0" indent="0" algn="just">
              <a:buNone/>
            </a:pPr>
            <a:endParaRPr lang="en-US" u="sng" dirty="0" smtClean="0"/>
          </a:p>
          <a:p>
            <a:pPr marL="0" indent="0" algn="just">
              <a:buNone/>
            </a:pPr>
            <a:endParaRPr lang="en-US" u="sng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/>
              <a:t>	Let's </a:t>
            </a:r>
            <a:r>
              <a:rPr lang="en-US" dirty="0"/>
              <a:t>take a word that starts with /</a:t>
            </a:r>
            <a:r>
              <a:rPr lang="en-US" i="1" dirty="0"/>
              <a:t>m/ </a:t>
            </a:r>
            <a:r>
              <a:rPr lang="en-US" dirty="0"/>
              <a:t>in English such as </a:t>
            </a:r>
            <a:r>
              <a:rPr lang="en-US" b="1" i="1" dirty="0"/>
              <a:t>m</a:t>
            </a:r>
            <a:r>
              <a:rPr lang="en-US" i="1" dirty="0"/>
              <a:t>an</a:t>
            </a:r>
            <a:r>
              <a:rPr lang="en-US" dirty="0"/>
              <a:t>. Pronounce only the </a:t>
            </a:r>
            <a:r>
              <a:rPr lang="en-US" i="1" dirty="0"/>
              <a:t>M</a:t>
            </a:r>
            <a:r>
              <a:rPr lang="en-US" dirty="0"/>
              <a:t> in </a:t>
            </a:r>
            <a:r>
              <a:rPr lang="en-US" b="1" i="1" dirty="0"/>
              <a:t>m</a:t>
            </a:r>
            <a:r>
              <a:rPr lang="en-US" i="1" dirty="0"/>
              <a:t>an</a:t>
            </a:r>
            <a:r>
              <a:rPr lang="en-US" dirty="0"/>
              <a:t> and put your finger right in front of your nostrils. You should feel some air coming out.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71800"/>
            <a:ext cx="2743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096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2.2 Plosives </a:t>
            </a:r>
            <a:r>
              <a:rPr lang="en-US" sz="2800" b="1" dirty="0"/>
              <a:t>or Stops</a:t>
            </a:r>
            <a:endParaRPr lang="en-US" sz="2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Basically, these are consonants where air is blocked at the place of articulation to </a:t>
            </a:r>
            <a:r>
              <a:rPr lang="en-US" sz="2400" b="1" dirty="0"/>
              <a:t>accumulate pressure</a:t>
            </a:r>
            <a:r>
              <a:rPr lang="en-US" sz="2400" dirty="0"/>
              <a:t> and it is then released in one instant. Here are a few words so that you can check for yourself: </a:t>
            </a:r>
            <a:r>
              <a:rPr lang="en-US" sz="2400" b="1" i="1" dirty="0"/>
              <a:t>b</a:t>
            </a:r>
            <a:r>
              <a:rPr lang="en-US" sz="2400" i="1" dirty="0"/>
              <a:t>a</a:t>
            </a:r>
            <a:r>
              <a:rPr lang="en-US" sz="2400" b="1" i="1" dirty="0"/>
              <a:t>g</a:t>
            </a:r>
            <a:r>
              <a:rPr lang="en-US" sz="2400" dirty="0"/>
              <a:t>, </a:t>
            </a:r>
            <a:r>
              <a:rPr lang="en-US" sz="2400" b="1" i="1" dirty="0"/>
              <a:t>g</a:t>
            </a:r>
            <a:r>
              <a:rPr lang="en-US" sz="2400" i="1" dirty="0"/>
              <a:t>a</a:t>
            </a:r>
            <a:r>
              <a:rPr lang="en-US" sz="2400" b="1" i="1" dirty="0"/>
              <a:t>p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21242"/>
            <a:ext cx="2514600" cy="184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6096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 smtClean="0"/>
              <a:t>2.3 Laterals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	Laterals </a:t>
            </a:r>
            <a:r>
              <a:rPr lang="en-US" sz="2400" dirty="0"/>
              <a:t>obstruct the flow of air </a:t>
            </a:r>
            <a:r>
              <a:rPr lang="en-US" sz="2400" u="sng" dirty="0"/>
              <a:t>only in the center of the mouth</a:t>
            </a:r>
            <a:r>
              <a:rPr lang="en-US" sz="2400" dirty="0"/>
              <a:t>, so obstruction is slight. Here are a few examples </a:t>
            </a:r>
            <a:r>
              <a:rPr lang="en-US" sz="2400" b="1" i="1" dirty="0"/>
              <a:t>l</a:t>
            </a:r>
            <a:r>
              <a:rPr lang="en-US" sz="2400" i="1" dirty="0"/>
              <a:t>ake</a:t>
            </a:r>
            <a:r>
              <a:rPr lang="en-US" sz="2400" dirty="0"/>
              <a:t> and </a:t>
            </a:r>
            <a:r>
              <a:rPr lang="en-US" sz="2400" i="1" dirty="0"/>
              <a:t>be</a:t>
            </a:r>
            <a:r>
              <a:rPr lang="en-US" sz="2400" b="1" i="1" dirty="0"/>
              <a:t>ll</a:t>
            </a:r>
            <a:r>
              <a:rPr lang="en-US" sz="24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/>
              <a:t>2.4 Approximants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	Approximants </a:t>
            </a:r>
            <a:r>
              <a:rPr lang="en-US" sz="2400" dirty="0"/>
              <a:t>can be considered </a:t>
            </a:r>
            <a:r>
              <a:rPr lang="en-US" sz="2400" u="sng" dirty="0"/>
              <a:t>half way between vowels and fricatives.</a:t>
            </a:r>
            <a:r>
              <a:rPr lang="en-US" sz="2400" dirty="0"/>
              <a:t> When pronouncing an approximant, </a:t>
            </a:r>
            <a:r>
              <a:rPr lang="en-US" sz="2400" u="sng" dirty="0"/>
              <a:t>the air flows smoothly through the vocal apparatus so that very little friction is created</a:t>
            </a:r>
            <a:r>
              <a:rPr lang="en-US" sz="2400" dirty="0"/>
              <a:t>. Some examples of words with approximants are /w/, /j/, / r/).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93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7</cp:revision>
  <dcterms:created xsi:type="dcterms:W3CDTF">2017-01-14T18:41:57Z</dcterms:created>
  <dcterms:modified xsi:type="dcterms:W3CDTF">2018-01-07T19:59:19Z</dcterms:modified>
</cp:coreProperties>
</file>