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4365B3-1A14-4478-B697-60B6F1CB19BF}" type="datetimeFigureOut">
              <a:rPr lang="en-US" smtClean="0"/>
              <a:t>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158C9B-A305-4DC4-BD81-5538B4F19409}" type="slidenum">
              <a:rPr lang="en-US" smtClean="0"/>
              <a:t>‹#›</a:t>
            </a:fld>
            <a:endParaRPr lang="en-US"/>
          </a:p>
        </p:txBody>
      </p:sp>
    </p:spTree>
    <p:extLst>
      <p:ext uri="{BB962C8B-B14F-4D97-AF65-F5344CB8AC3E}">
        <p14:creationId xmlns:p14="http://schemas.microsoft.com/office/powerpoint/2010/main" val="1269861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12860AD-62DF-4D8D-9068-8647B72DA9D8}" type="slidenum">
              <a:rPr lang="en-US" smtClean="0"/>
              <a:t>3</a:t>
            </a:fld>
            <a:endParaRPr lang="en-US"/>
          </a:p>
        </p:txBody>
      </p:sp>
    </p:spTree>
    <p:extLst>
      <p:ext uri="{BB962C8B-B14F-4D97-AF65-F5344CB8AC3E}">
        <p14:creationId xmlns:p14="http://schemas.microsoft.com/office/powerpoint/2010/main" val="374004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8675F1-14C6-46FA-ACF7-DEFF9BC8811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2396179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675F1-14C6-46FA-ACF7-DEFF9BC8811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2390156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675F1-14C6-46FA-ACF7-DEFF9BC8811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1306937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675F1-14C6-46FA-ACF7-DEFF9BC8811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247532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8675F1-14C6-46FA-ACF7-DEFF9BC8811E}" type="datetimeFigureOut">
              <a:rPr lang="en-US" smtClean="0"/>
              <a:t>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8695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8675F1-14C6-46FA-ACF7-DEFF9BC8811E}"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3525779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8675F1-14C6-46FA-ACF7-DEFF9BC8811E}" type="datetimeFigureOut">
              <a:rPr lang="en-US" smtClean="0"/>
              <a:t>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3778254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8675F1-14C6-46FA-ACF7-DEFF9BC8811E}" type="datetimeFigureOut">
              <a:rPr lang="en-US" smtClean="0"/>
              <a:t>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1730965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8675F1-14C6-46FA-ACF7-DEFF9BC8811E}" type="datetimeFigureOut">
              <a:rPr lang="en-US" smtClean="0"/>
              <a:t>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377393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675F1-14C6-46FA-ACF7-DEFF9BC8811E}"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2725740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8675F1-14C6-46FA-ACF7-DEFF9BC8811E}" type="datetimeFigureOut">
              <a:rPr lang="en-US" smtClean="0"/>
              <a:t>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57E279-189A-4970-9F97-B0E2EA46E1F6}" type="slidenum">
              <a:rPr lang="en-US" smtClean="0"/>
              <a:t>‹#›</a:t>
            </a:fld>
            <a:endParaRPr lang="en-US"/>
          </a:p>
        </p:txBody>
      </p:sp>
    </p:spTree>
    <p:extLst>
      <p:ext uri="{BB962C8B-B14F-4D97-AF65-F5344CB8AC3E}">
        <p14:creationId xmlns:p14="http://schemas.microsoft.com/office/powerpoint/2010/main" val="1256256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8675F1-14C6-46FA-ACF7-DEFF9BC8811E}" type="datetimeFigureOut">
              <a:rPr lang="en-US" smtClean="0"/>
              <a:t>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7E279-189A-4970-9F97-B0E2EA46E1F6}" type="slidenum">
              <a:rPr lang="en-US" smtClean="0"/>
              <a:t>‹#›</a:t>
            </a:fld>
            <a:endParaRPr lang="en-US"/>
          </a:p>
        </p:txBody>
      </p:sp>
    </p:spTree>
    <p:extLst>
      <p:ext uri="{BB962C8B-B14F-4D97-AF65-F5344CB8AC3E}">
        <p14:creationId xmlns:p14="http://schemas.microsoft.com/office/powerpoint/2010/main" val="368104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505199"/>
          </a:xfrm>
        </p:spPr>
        <p:txBody>
          <a:bodyPr>
            <a:normAutofit/>
          </a:bodyPr>
          <a:lstStyle/>
          <a:p>
            <a:pPr marL="0" indent="0" algn="just">
              <a:lnSpc>
                <a:spcPct val="150000"/>
              </a:lnSpc>
              <a:buNone/>
            </a:pPr>
            <a:r>
              <a:rPr lang="en-US" sz="3000" b="1" dirty="0">
                <a:solidFill>
                  <a:srgbClr val="FFC000"/>
                </a:solidFill>
                <a:latin typeface="Times New Roman" panose="02020603050405020304" pitchFamily="18" charset="0"/>
                <a:cs typeface="Times New Roman" panose="02020603050405020304" pitchFamily="18" charset="0"/>
              </a:rPr>
              <a:t>What are the differences between speaking and writing? </a:t>
            </a:r>
            <a:endParaRPr lang="en-US" sz="2600" b="1" dirty="0" smtClean="0">
              <a:solidFill>
                <a:srgbClr val="FFC000"/>
              </a:solidFill>
              <a:latin typeface="Times New Roman" panose="02020603050405020304" pitchFamily="18" charset="0"/>
              <a:cs typeface="Times New Roman" panose="02020603050405020304" pitchFamily="18" charset="0"/>
            </a:endParaRPr>
          </a:p>
          <a:p>
            <a:pPr marL="0" indent="0" algn="just">
              <a:lnSpc>
                <a:spcPct val="170000"/>
              </a:lnSpc>
              <a:buNone/>
            </a:pPr>
            <a:r>
              <a:rPr lang="en-US" sz="2400" dirty="0" smtClean="0">
                <a:latin typeface="Times New Roman" panose="02020603050405020304" pitchFamily="18" charset="0"/>
                <a:cs typeface="Times New Roman" panose="02020603050405020304" pitchFamily="18" charset="0"/>
              </a:rPr>
              <a:t>	Writing consists of marks on paper which make no noise and are taken in by the eye, while speaking is organized sound and taken in by the ear.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68009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229600" cy="3505200"/>
          </a:xfrm>
        </p:spPr>
        <p:txBody>
          <a:bodyPr>
            <a:normAutofit/>
          </a:bodyPr>
          <a:lstStyle/>
          <a:p>
            <a:pPr marL="0" indent="0" algn="just">
              <a:lnSpc>
                <a:spcPct val="150000"/>
              </a:lnSpc>
              <a:buNone/>
            </a:pPr>
            <a:r>
              <a:rPr lang="en-US" sz="2400" b="1" dirty="0">
                <a:solidFill>
                  <a:srgbClr val="00B0F0"/>
                </a:solidFill>
                <a:latin typeface="Times New Roman" panose="02020603050405020304" pitchFamily="18" charset="0"/>
                <a:cs typeface="Times New Roman" panose="02020603050405020304" pitchFamily="18" charset="0"/>
              </a:rPr>
              <a:t>Why can’t grown up people pick up the characteristics of a foreign language as child can? </a:t>
            </a:r>
          </a:p>
          <a:p>
            <a:pPr marL="0" indent="0" algn="just">
              <a:lnSpc>
                <a:spcPct val="150000"/>
              </a:lnSpc>
              <a:buNone/>
            </a:pPr>
            <a:r>
              <a:rPr lang="en-US" sz="2400" dirty="0" smtClean="0">
                <a:latin typeface="Times New Roman" panose="02020603050405020304" pitchFamily="18" charset="0"/>
                <a:cs typeface="Times New Roman" panose="02020603050405020304" pitchFamily="18" charset="0"/>
              </a:rPr>
              <a:t>	The answer to this question is that our native language will not let us to do so. By the time we are grown up the habits of our native language are so strong that are very difficult to break.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8479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324600"/>
          </a:xfrm>
        </p:spPr>
        <p:txBody>
          <a:bodyPr>
            <a:normAutofit fontScale="92500" lnSpcReduction="20000"/>
          </a:bodyPr>
          <a:lstStyle/>
          <a:p>
            <a:pPr marL="514350" indent="-514350" algn="just">
              <a:lnSpc>
                <a:spcPct val="150000"/>
              </a:lnSpc>
              <a:buFont typeface="+mj-lt"/>
              <a:buAutoNum type="arabicPeriod"/>
            </a:pPr>
            <a:r>
              <a:rPr lang="en-US" dirty="0" smtClean="0"/>
              <a:t>How do we improve our pronunciation?  </a:t>
            </a:r>
          </a:p>
          <a:p>
            <a:pPr algn="just">
              <a:lnSpc>
                <a:spcPct val="150000"/>
              </a:lnSpc>
            </a:pPr>
            <a:r>
              <a:rPr lang="en-US" dirty="0" smtClean="0"/>
              <a:t>A native speaker</a:t>
            </a:r>
          </a:p>
          <a:p>
            <a:pPr algn="just">
              <a:lnSpc>
                <a:spcPct val="150000"/>
              </a:lnSpc>
            </a:pPr>
            <a:r>
              <a:rPr lang="en-US" dirty="0" smtClean="0"/>
              <a:t>An IPA  (International Phonetic Alphabet) </a:t>
            </a:r>
          </a:p>
          <a:p>
            <a:pPr marL="0" indent="0" algn="just">
              <a:lnSpc>
                <a:spcPct val="150000"/>
              </a:lnSpc>
              <a:buNone/>
            </a:pPr>
            <a:r>
              <a:rPr lang="en-US" dirty="0" smtClean="0"/>
              <a:t>2. Is it easy to pronounce words just by looking at the words?</a:t>
            </a:r>
          </a:p>
          <a:p>
            <a:pPr algn="just">
              <a:lnSpc>
                <a:spcPct val="120000"/>
              </a:lnSpc>
            </a:pPr>
            <a:r>
              <a:rPr lang="en-US" sz="4000" b="1" u="sng" dirty="0" smtClean="0">
                <a:solidFill>
                  <a:srgbClr val="FF0000"/>
                </a:solidFill>
              </a:rPr>
              <a:t>C</a:t>
            </a:r>
            <a:r>
              <a:rPr lang="en-US" dirty="0" smtClean="0"/>
              <a:t>up</a:t>
            </a:r>
          </a:p>
          <a:p>
            <a:pPr algn="just">
              <a:lnSpc>
                <a:spcPct val="120000"/>
              </a:lnSpc>
            </a:pPr>
            <a:r>
              <a:rPr lang="en-US" dirty="0" smtClean="0"/>
              <a:t>Pla</a:t>
            </a:r>
            <a:r>
              <a:rPr lang="en-US" sz="4400" b="1" dirty="0" smtClean="0">
                <a:solidFill>
                  <a:srgbClr val="FF0000"/>
                </a:solidFill>
              </a:rPr>
              <a:t>c</a:t>
            </a:r>
            <a:r>
              <a:rPr lang="en-US" dirty="0" smtClean="0"/>
              <a:t>e </a:t>
            </a:r>
          </a:p>
          <a:p>
            <a:pPr algn="just">
              <a:lnSpc>
                <a:spcPct val="120000"/>
              </a:lnSpc>
            </a:pPr>
            <a:r>
              <a:rPr lang="en-US" sz="4000" b="1" u="sng" dirty="0" smtClean="0">
                <a:solidFill>
                  <a:srgbClr val="FF0000"/>
                </a:solidFill>
              </a:rPr>
              <a:t>C</a:t>
            </a:r>
            <a:r>
              <a:rPr lang="en-US" dirty="0" smtClean="0"/>
              <a:t>hocolate </a:t>
            </a:r>
          </a:p>
          <a:p>
            <a:pPr algn="just">
              <a:lnSpc>
                <a:spcPct val="120000"/>
              </a:lnSpc>
            </a:pPr>
            <a:r>
              <a:rPr lang="en-US" dirty="0" smtClean="0"/>
              <a:t>A</a:t>
            </a:r>
            <a:r>
              <a:rPr lang="en-US" sz="4700" b="1" u="sng" dirty="0" smtClean="0">
                <a:solidFill>
                  <a:srgbClr val="FF0000"/>
                </a:solidFill>
              </a:rPr>
              <a:t>c</a:t>
            </a:r>
            <a:r>
              <a:rPr lang="en-US" dirty="0" smtClean="0"/>
              <a:t>he </a:t>
            </a:r>
            <a:endParaRPr lang="en-US" dirty="0"/>
          </a:p>
        </p:txBody>
      </p:sp>
    </p:spTree>
    <p:extLst>
      <p:ext uri="{BB962C8B-B14F-4D97-AF65-F5344CB8AC3E}">
        <p14:creationId xmlns:p14="http://schemas.microsoft.com/office/powerpoint/2010/main" val="3021618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000"/>
                                        <p:tgtEl>
                                          <p:spTgt spid="3">
                                            <p:txEl>
                                              <p:pRg st="5" end="5"/>
                                            </p:txEl>
                                          </p:spTgt>
                                        </p:tgtEl>
                                      </p:cBhvr>
                                    </p:animEffect>
                                    <p:anim calcmode="lin" valueType="num">
                                      <p:cBhvr>
                                        <p:cTn id="3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b="1" dirty="0" smtClean="0">
                <a:solidFill>
                  <a:srgbClr val="00B050"/>
                </a:solidFill>
                <a:effectLst>
                  <a:outerShdw blurRad="38100" dist="38100" dir="2700000" algn="tl">
                    <a:srgbClr val="000000">
                      <a:alpha val="43137"/>
                    </a:srgbClr>
                  </a:outerShdw>
                </a:effectLst>
              </a:rPr>
              <a:t>Sounds and letters</a:t>
            </a:r>
            <a:endParaRPr lang="en-US" sz="8000" b="1" dirty="0">
              <a:solidFill>
                <a:srgbClr val="00B050"/>
              </a:solidFill>
              <a:effectLst>
                <a:outerShdw blurRad="38100" dist="38100" dir="2700000" algn="tl">
                  <a:srgbClr val="000000">
                    <a:alpha val="43137"/>
                  </a:srgbClr>
                </a:outerShdw>
              </a:effectLst>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1669473"/>
            <a:ext cx="9144000" cy="3248891"/>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953000"/>
            <a:ext cx="9144000" cy="1905000"/>
          </a:xfrm>
          <a:prstGeom prst="rect">
            <a:avLst/>
          </a:prstGeom>
        </p:spPr>
      </p:pic>
    </p:spTree>
    <p:extLst>
      <p:ext uri="{BB962C8B-B14F-4D97-AF65-F5344CB8AC3E}">
        <p14:creationId xmlns:p14="http://schemas.microsoft.com/office/powerpoint/2010/main" val="3095219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14455277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334" y="0"/>
            <a:ext cx="9161334" cy="68580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55445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66</Words>
  <Application>Microsoft Office PowerPoint</Application>
  <PresentationFormat>On-screen Show (4:3)</PresentationFormat>
  <Paragraphs>14</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Sounds and letters</vt:lpstr>
      <vt:lpstr>PowerPoint Presentation</vt:lpstr>
      <vt:lpstr>PowerPoint Presentation</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MHM</dc:creator>
  <cp:lastModifiedBy>MHM</cp:lastModifiedBy>
  <cp:revision>1</cp:revision>
  <dcterms:created xsi:type="dcterms:W3CDTF">2018-01-07T20:01:29Z</dcterms:created>
  <dcterms:modified xsi:type="dcterms:W3CDTF">2018-01-07T20:02:03Z</dcterms:modified>
</cp:coreProperties>
</file>