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C0A333-33E8-4629-9649-9761355C72D9}" type="datetimeFigureOut">
              <a:rPr lang="en-US" smtClean="0"/>
              <a:t>1/7/2018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2860AD-62DF-4D8D-9068-8647B72DA9D8}" type="slidenum">
              <a:rPr lang="en-US" smtClean="0"/>
              <a:t>‹#›</a:t>
            </a:fld>
            <a:endParaRPr lang="en-US"/>
          </a:p>
        </p:txBody>
      </p:sp>
    </p:spTree>
    <p:extLst>
      <p:ext uri="{BB962C8B-B14F-4D97-AF65-F5344CB8AC3E}">
        <p14:creationId xmlns:p14="http://schemas.microsoft.com/office/powerpoint/2010/main" val="3250966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4BC6D1-8376-4945-A210-0634FB1F78CD}"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E8F948-6DFF-4385-90A5-FC4561061BF8}" type="slidenum">
              <a:rPr lang="en-US" smtClean="0"/>
              <a:t>‹#›</a:t>
            </a:fld>
            <a:endParaRPr lang="en-US"/>
          </a:p>
        </p:txBody>
      </p:sp>
    </p:spTree>
    <p:extLst>
      <p:ext uri="{BB962C8B-B14F-4D97-AF65-F5344CB8AC3E}">
        <p14:creationId xmlns:p14="http://schemas.microsoft.com/office/powerpoint/2010/main" val="187911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4BC6D1-8376-4945-A210-0634FB1F78CD}"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E8F948-6DFF-4385-90A5-FC4561061BF8}" type="slidenum">
              <a:rPr lang="en-US" smtClean="0"/>
              <a:t>‹#›</a:t>
            </a:fld>
            <a:endParaRPr lang="en-US"/>
          </a:p>
        </p:txBody>
      </p:sp>
    </p:spTree>
    <p:extLst>
      <p:ext uri="{BB962C8B-B14F-4D97-AF65-F5344CB8AC3E}">
        <p14:creationId xmlns:p14="http://schemas.microsoft.com/office/powerpoint/2010/main" val="3583304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4BC6D1-8376-4945-A210-0634FB1F78CD}"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E8F948-6DFF-4385-90A5-FC4561061BF8}" type="slidenum">
              <a:rPr lang="en-US" smtClean="0"/>
              <a:t>‹#›</a:t>
            </a:fld>
            <a:endParaRPr lang="en-US"/>
          </a:p>
        </p:txBody>
      </p:sp>
    </p:spTree>
    <p:extLst>
      <p:ext uri="{BB962C8B-B14F-4D97-AF65-F5344CB8AC3E}">
        <p14:creationId xmlns:p14="http://schemas.microsoft.com/office/powerpoint/2010/main" val="3273525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4BC6D1-8376-4945-A210-0634FB1F78CD}"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E8F948-6DFF-4385-90A5-FC4561061BF8}" type="slidenum">
              <a:rPr lang="en-US" smtClean="0"/>
              <a:t>‹#›</a:t>
            </a:fld>
            <a:endParaRPr lang="en-US"/>
          </a:p>
        </p:txBody>
      </p:sp>
    </p:spTree>
    <p:extLst>
      <p:ext uri="{BB962C8B-B14F-4D97-AF65-F5344CB8AC3E}">
        <p14:creationId xmlns:p14="http://schemas.microsoft.com/office/powerpoint/2010/main" val="226267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4BC6D1-8376-4945-A210-0634FB1F78CD}"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E8F948-6DFF-4385-90A5-FC4561061BF8}" type="slidenum">
              <a:rPr lang="en-US" smtClean="0"/>
              <a:t>‹#›</a:t>
            </a:fld>
            <a:endParaRPr lang="en-US"/>
          </a:p>
        </p:txBody>
      </p:sp>
    </p:spTree>
    <p:extLst>
      <p:ext uri="{BB962C8B-B14F-4D97-AF65-F5344CB8AC3E}">
        <p14:creationId xmlns:p14="http://schemas.microsoft.com/office/powerpoint/2010/main" val="2003724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4BC6D1-8376-4945-A210-0634FB1F78CD}" type="datetimeFigureOut">
              <a:rPr lang="en-US" smtClean="0"/>
              <a:t>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E8F948-6DFF-4385-90A5-FC4561061BF8}" type="slidenum">
              <a:rPr lang="en-US" smtClean="0"/>
              <a:t>‹#›</a:t>
            </a:fld>
            <a:endParaRPr lang="en-US"/>
          </a:p>
        </p:txBody>
      </p:sp>
    </p:spTree>
    <p:extLst>
      <p:ext uri="{BB962C8B-B14F-4D97-AF65-F5344CB8AC3E}">
        <p14:creationId xmlns:p14="http://schemas.microsoft.com/office/powerpoint/2010/main" val="2119284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4BC6D1-8376-4945-A210-0634FB1F78CD}" type="datetimeFigureOut">
              <a:rPr lang="en-US" smtClean="0"/>
              <a:t>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E8F948-6DFF-4385-90A5-FC4561061BF8}" type="slidenum">
              <a:rPr lang="en-US" smtClean="0"/>
              <a:t>‹#›</a:t>
            </a:fld>
            <a:endParaRPr lang="en-US"/>
          </a:p>
        </p:txBody>
      </p:sp>
    </p:spTree>
    <p:extLst>
      <p:ext uri="{BB962C8B-B14F-4D97-AF65-F5344CB8AC3E}">
        <p14:creationId xmlns:p14="http://schemas.microsoft.com/office/powerpoint/2010/main" val="373856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4BC6D1-8376-4945-A210-0634FB1F78CD}" type="datetimeFigureOut">
              <a:rPr lang="en-US" smtClean="0"/>
              <a:t>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E8F948-6DFF-4385-90A5-FC4561061BF8}" type="slidenum">
              <a:rPr lang="en-US" smtClean="0"/>
              <a:t>‹#›</a:t>
            </a:fld>
            <a:endParaRPr lang="en-US"/>
          </a:p>
        </p:txBody>
      </p:sp>
    </p:spTree>
    <p:extLst>
      <p:ext uri="{BB962C8B-B14F-4D97-AF65-F5344CB8AC3E}">
        <p14:creationId xmlns:p14="http://schemas.microsoft.com/office/powerpoint/2010/main" val="2202786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4BC6D1-8376-4945-A210-0634FB1F78CD}" type="datetimeFigureOut">
              <a:rPr lang="en-US" smtClean="0"/>
              <a:t>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E8F948-6DFF-4385-90A5-FC4561061BF8}" type="slidenum">
              <a:rPr lang="en-US" smtClean="0"/>
              <a:t>‹#›</a:t>
            </a:fld>
            <a:endParaRPr lang="en-US"/>
          </a:p>
        </p:txBody>
      </p:sp>
    </p:spTree>
    <p:extLst>
      <p:ext uri="{BB962C8B-B14F-4D97-AF65-F5344CB8AC3E}">
        <p14:creationId xmlns:p14="http://schemas.microsoft.com/office/powerpoint/2010/main" val="827786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4BC6D1-8376-4945-A210-0634FB1F78CD}" type="datetimeFigureOut">
              <a:rPr lang="en-US" smtClean="0"/>
              <a:t>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E8F948-6DFF-4385-90A5-FC4561061BF8}" type="slidenum">
              <a:rPr lang="en-US" smtClean="0"/>
              <a:t>‹#›</a:t>
            </a:fld>
            <a:endParaRPr lang="en-US"/>
          </a:p>
        </p:txBody>
      </p:sp>
    </p:spTree>
    <p:extLst>
      <p:ext uri="{BB962C8B-B14F-4D97-AF65-F5344CB8AC3E}">
        <p14:creationId xmlns:p14="http://schemas.microsoft.com/office/powerpoint/2010/main" val="2969916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4BC6D1-8376-4945-A210-0634FB1F78CD}" type="datetimeFigureOut">
              <a:rPr lang="en-US" smtClean="0"/>
              <a:t>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E8F948-6DFF-4385-90A5-FC4561061BF8}" type="slidenum">
              <a:rPr lang="en-US" smtClean="0"/>
              <a:t>‹#›</a:t>
            </a:fld>
            <a:endParaRPr lang="en-US"/>
          </a:p>
        </p:txBody>
      </p:sp>
    </p:spTree>
    <p:extLst>
      <p:ext uri="{BB962C8B-B14F-4D97-AF65-F5344CB8AC3E}">
        <p14:creationId xmlns:p14="http://schemas.microsoft.com/office/powerpoint/2010/main" val="592632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BC6D1-8376-4945-A210-0634FB1F78CD}" type="datetimeFigureOut">
              <a:rPr lang="en-US" smtClean="0"/>
              <a:t>1/7/2018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E8F948-6DFF-4385-90A5-FC4561061BF8}" type="slidenum">
              <a:rPr lang="en-US" smtClean="0"/>
              <a:t>‹#›</a:t>
            </a:fld>
            <a:endParaRPr lang="en-US"/>
          </a:p>
        </p:txBody>
      </p:sp>
    </p:spTree>
    <p:extLst>
      <p:ext uri="{BB962C8B-B14F-4D97-AF65-F5344CB8AC3E}">
        <p14:creationId xmlns:p14="http://schemas.microsoft.com/office/powerpoint/2010/main" val="2289931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114800"/>
          </a:xfrm>
        </p:spPr>
        <p:txBody>
          <a:bodyPr>
            <a:normAutofit lnSpcReduction="10000"/>
          </a:bodyPr>
          <a:lstStyle/>
          <a:p>
            <a:pPr marL="0" indent="0" algn="ctr">
              <a:lnSpc>
                <a:spcPct val="150000"/>
              </a:lnSpc>
              <a:buNone/>
            </a:pPr>
            <a:r>
              <a:rPr lang="en-US" sz="8800" b="1" strike="sngStrike" dirty="0" smtClean="0">
                <a:effectLst>
                  <a:outerShdw blurRad="38100" dist="38100" dir="2700000" algn="tl">
                    <a:srgbClr val="000000">
                      <a:alpha val="43137"/>
                    </a:srgbClr>
                  </a:outerShdw>
                </a:effectLst>
              </a:rPr>
              <a:t>Unit One </a:t>
            </a:r>
          </a:p>
          <a:p>
            <a:pPr marL="0" indent="0" algn="ctr">
              <a:lnSpc>
                <a:spcPct val="150000"/>
              </a:lnSpc>
              <a:buNone/>
            </a:pPr>
            <a:r>
              <a:rPr lang="en-US" sz="8000" b="1" i="1" dirty="0" smtClean="0">
                <a:solidFill>
                  <a:srgbClr val="FF0000"/>
                </a:solidFill>
                <a:effectLst>
                  <a:outerShdw blurRad="38100" dist="38100" dir="2700000" algn="tl">
                    <a:srgbClr val="000000">
                      <a:alpha val="43137"/>
                    </a:srgbClr>
                  </a:outerShdw>
                </a:effectLst>
              </a:rPr>
              <a:t>Introduction </a:t>
            </a:r>
            <a:endParaRPr lang="en-US" sz="8000" b="1" i="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143603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lnSpcReduction="10000"/>
          </a:bodyPr>
          <a:lstStyle/>
          <a:p>
            <a:pPr marL="0" indent="0" algn="just">
              <a:lnSpc>
                <a:spcPct val="170000"/>
              </a:lnSpc>
              <a:buNone/>
            </a:pPr>
            <a:r>
              <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What are the stages that a baby </a:t>
            </a:r>
            <a:r>
              <a:rPr lang="en-US" sz="28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passes </a:t>
            </a:r>
            <a:r>
              <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through in learning a language? </a:t>
            </a:r>
            <a:endParaRPr lang="en-US" b="1" dirty="0" smtClean="0">
              <a:solidFill>
                <a:srgbClr val="FF0000"/>
              </a:solidFill>
              <a:effectLst>
                <a:outerShdw blurRad="38100" dist="38100" dir="2700000" algn="tl">
                  <a:srgbClr val="000000">
                    <a:alpha val="43137"/>
                  </a:srgbClr>
                </a:outerShdw>
              </a:effectLst>
            </a:endParaRPr>
          </a:p>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	There </a:t>
            </a:r>
            <a:r>
              <a:rPr lang="en-US" sz="2400" dirty="0">
                <a:latin typeface="Times New Roman" panose="02020603050405020304" pitchFamily="18" charset="0"/>
                <a:cs typeface="Times New Roman" panose="02020603050405020304" pitchFamily="18" charset="0"/>
              </a:rPr>
              <a:t>are three basic stages in which children develop their language skills.</a:t>
            </a:r>
          </a:p>
          <a:p>
            <a:pPr marL="0" indent="0">
              <a:buNone/>
            </a:pPr>
            <a:endParaRPr lang="en-US" b="1" dirty="0" smtClean="0"/>
          </a:p>
          <a:p>
            <a:pPr marL="514350" indent="-514350">
              <a:buFont typeface="+mj-lt"/>
              <a:buAutoNum type="arabicPeriod"/>
            </a:pPr>
            <a:r>
              <a:rPr lang="en-US" b="1" dirty="0" smtClean="0">
                <a:solidFill>
                  <a:srgbClr val="7030A0"/>
                </a:solidFill>
              </a:rPr>
              <a:t>Stage </a:t>
            </a:r>
            <a:r>
              <a:rPr lang="en-US" b="1" dirty="0">
                <a:solidFill>
                  <a:srgbClr val="7030A0"/>
                </a:solidFill>
              </a:rPr>
              <a:t>One: Learning Sounds</a:t>
            </a:r>
            <a:endParaRPr lang="en-US" dirty="0">
              <a:solidFill>
                <a:srgbClr val="7030A0"/>
              </a:solidFill>
            </a:endParaRPr>
          </a:p>
          <a:p>
            <a:pPr marL="0" indent="0" algn="just">
              <a:lnSpc>
                <a:spcPct val="170000"/>
              </a:lnSpc>
              <a:buNone/>
            </a:pPr>
            <a:r>
              <a:rPr lang="en-US" sz="2400" dirty="0" smtClean="0">
                <a:latin typeface="Times New Roman" panose="02020603050405020304" pitchFamily="18" charset="0"/>
                <a:cs typeface="Times New Roman" panose="02020603050405020304" pitchFamily="18" charset="0"/>
              </a:rPr>
              <a:t>	When </a:t>
            </a:r>
            <a:r>
              <a:rPr lang="en-US" sz="2400" dirty="0">
                <a:latin typeface="Times New Roman" panose="02020603050405020304" pitchFamily="18" charset="0"/>
                <a:cs typeface="Times New Roman" panose="02020603050405020304" pitchFamily="18" charset="0"/>
              </a:rPr>
              <a:t>babies are born, they can make and hear all the sounds in all the languages in the world. The ability to recognize and produce those sounds is called “phonemic awareness,” which is important for children learning to read</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41870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495800"/>
          </a:xfrm>
        </p:spPr>
        <p:txBody>
          <a:bodyPr>
            <a:noAutofit/>
          </a:bodyPr>
          <a:lstStyle/>
          <a:p>
            <a:pPr marL="0" indent="0" algn="just">
              <a:lnSpc>
                <a:spcPct val="150000"/>
              </a:lnSpc>
              <a:buNone/>
            </a:pPr>
            <a:r>
              <a:rPr lang="en-US" sz="2400" b="1" dirty="0">
                <a:solidFill>
                  <a:srgbClr val="C00000"/>
                </a:solidFill>
              </a:rPr>
              <a:t>Stage Two: Learning Words</a:t>
            </a:r>
          </a:p>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	At </a:t>
            </a:r>
            <a:r>
              <a:rPr lang="en-US" sz="2400" dirty="0">
                <a:latin typeface="Times New Roman" panose="02020603050405020304" pitchFamily="18" charset="0"/>
                <a:cs typeface="Times New Roman" panose="02020603050405020304" pitchFamily="18" charset="0"/>
              </a:rPr>
              <a:t>this stage, children essentially learn how the sounds in a language go together to make meaning. This is a significant step because everything we say is really just a stream of sounds. To make sense of those sounds, a child must be able to recognize where one word ends and another one begins. These are called “word boundaries.”</a:t>
            </a:r>
          </a:p>
          <a:p>
            <a:pPr algn="just">
              <a:lnSpc>
                <a:spcPct val="150000"/>
              </a:lnSpc>
            </a:pPr>
            <a:endParaRPr lang="en-US" sz="2400" dirty="0"/>
          </a:p>
        </p:txBody>
      </p:sp>
    </p:spTree>
    <p:extLst>
      <p:ext uri="{BB962C8B-B14F-4D97-AF65-F5344CB8AC3E}">
        <p14:creationId xmlns:p14="http://schemas.microsoft.com/office/powerpoint/2010/main" val="23713020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229600" cy="3962400"/>
          </a:xfrm>
        </p:spPr>
        <p:txBody>
          <a:bodyPr>
            <a:normAutofit/>
          </a:bodyPr>
          <a:lstStyle/>
          <a:p>
            <a:pPr marL="0" indent="0" algn="just">
              <a:lnSpc>
                <a:spcPct val="150000"/>
              </a:lnSpc>
              <a:buNone/>
            </a:pPr>
            <a:r>
              <a:rPr lang="en-US" b="1" dirty="0">
                <a:solidFill>
                  <a:srgbClr val="002060"/>
                </a:solidFill>
              </a:rPr>
              <a:t>Stage Three: Learning Sentences</a:t>
            </a:r>
          </a:p>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	During </a:t>
            </a:r>
            <a:r>
              <a:rPr lang="en-US" sz="2400" dirty="0">
                <a:latin typeface="Times New Roman" panose="02020603050405020304" pitchFamily="18" charset="0"/>
                <a:cs typeface="Times New Roman" panose="02020603050405020304" pitchFamily="18" charset="0"/>
              </a:rPr>
              <a:t>this stage, children learn how to create sentences. That means they can put words in the correct order. For example, they learn that in English we say "I want a cookie" and "I want a chocolate cookie," not "Want I a cookie" or "I want cookie chocolate</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97633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442" y="17721"/>
            <a:ext cx="9108558" cy="6840279"/>
          </a:xfrm>
        </p:spPr>
      </p:pic>
    </p:spTree>
    <p:extLst>
      <p:ext uri="{BB962C8B-B14F-4D97-AF65-F5344CB8AC3E}">
        <p14:creationId xmlns:p14="http://schemas.microsoft.com/office/powerpoint/2010/main" val="8437943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7999"/>
          </a:xfrm>
        </p:spPr>
      </p:pic>
    </p:spTree>
    <p:extLst>
      <p:ext uri="{BB962C8B-B14F-4D97-AF65-F5344CB8AC3E}">
        <p14:creationId xmlns:p14="http://schemas.microsoft.com/office/powerpoint/2010/main" val="3006614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629400"/>
          </a:xfrm>
        </p:spPr>
      </p:pic>
    </p:spTree>
    <p:extLst>
      <p:ext uri="{BB962C8B-B14F-4D97-AF65-F5344CB8AC3E}">
        <p14:creationId xmlns:p14="http://schemas.microsoft.com/office/powerpoint/2010/main" val="9800629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Tree>
    <p:extLst>
      <p:ext uri="{BB962C8B-B14F-4D97-AF65-F5344CB8AC3E}">
        <p14:creationId xmlns:p14="http://schemas.microsoft.com/office/powerpoint/2010/main" val="9025356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3999" cy="6858000"/>
          </a:xfrm>
          <a:prstGeom prst="rect">
            <a:avLst/>
          </a:prstGeom>
        </p:spPr>
      </p:pic>
    </p:spTree>
    <p:extLst>
      <p:ext uri="{BB962C8B-B14F-4D97-AF65-F5344CB8AC3E}">
        <p14:creationId xmlns:p14="http://schemas.microsoft.com/office/powerpoint/2010/main" val="33995313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52400"/>
            <a:ext cx="9144000" cy="6705600"/>
          </a:xfrm>
        </p:spPr>
      </p:pic>
    </p:spTree>
    <p:extLst>
      <p:ext uri="{BB962C8B-B14F-4D97-AF65-F5344CB8AC3E}">
        <p14:creationId xmlns:p14="http://schemas.microsoft.com/office/powerpoint/2010/main" val="10601209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638800"/>
          </a:xfrm>
        </p:spPr>
        <p:txBody>
          <a:bodyPr>
            <a:normAutofit/>
          </a:bodyPr>
          <a:lstStyle/>
          <a:p>
            <a:pPr marL="457200" indent="-457200" algn="just">
              <a:lnSpc>
                <a:spcPct val="150000"/>
              </a:lnSpc>
              <a:buFont typeface="+mj-lt"/>
              <a:buAutoNum type="arabicPeriod"/>
            </a:pPr>
            <a:r>
              <a:rPr lang="en-US" sz="2400" b="1" dirty="0" smtClean="0">
                <a:solidFill>
                  <a:srgbClr val="00B0F0"/>
                </a:solidFill>
                <a:latin typeface="Times New Roman" panose="02020603050405020304" pitchFamily="18" charset="0"/>
                <a:cs typeface="Times New Roman" panose="02020603050405020304" pitchFamily="18" charset="0"/>
              </a:rPr>
              <a:t>How does a baby acquire a language? </a:t>
            </a:r>
          </a:p>
          <a:p>
            <a:pPr marL="457200" indent="-457200" algn="just">
              <a:lnSpc>
                <a:spcPct val="150000"/>
              </a:lnSpc>
              <a:buFont typeface="+mj-lt"/>
              <a:buAutoNum type="arabicPeriod"/>
            </a:pPr>
            <a:r>
              <a:rPr lang="en-US" sz="2400" b="1" dirty="0" smtClean="0">
                <a:solidFill>
                  <a:srgbClr val="FF0000"/>
                </a:solidFill>
                <a:latin typeface="Times New Roman" panose="02020603050405020304" pitchFamily="18" charset="0"/>
                <a:cs typeface="Times New Roman" panose="02020603050405020304" pitchFamily="18" charset="0"/>
              </a:rPr>
              <a:t>If a baby is born deaf, how does it acquire a language? </a:t>
            </a:r>
          </a:p>
          <a:p>
            <a:pPr marL="457200" indent="-457200" algn="just">
              <a:lnSpc>
                <a:spcPct val="150000"/>
              </a:lnSpc>
              <a:buFont typeface="+mj-lt"/>
              <a:buAutoNum type="arabicPeriod"/>
            </a:pPr>
            <a:r>
              <a:rPr lang="en-US" sz="2400" b="1" dirty="0" smtClean="0">
                <a:solidFill>
                  <a:srgbClr val="00B050"/>
                </a:solidFill>
                <a:latin typeface="Times New Roman" panose="02020603050405020304" pitchFamily="18" charset="0"/>
                <a:cs typeface="Times New Roman" panose="02020603050405020304" pitchFamily="18" charset="0"/>
              </a:rPr>
              <a:t> What are the stages that a baby passes through in learning a language? </a:t>
            </a:r>
          </a:p>
          <a:p>
            <a:pPr marL="457200" indent="-457200" algn="just">
              <a:lnSpc>
                <a:spcPct val="150000"/>
              </a:lnSpc>
              <a:buFont typeface="+mj-lt"/>
              <a:buAutoNum type="arabicPeriod"/>
            </a:pPr>
            <a:r>
              <a:rPr lang="en-US" sz="2400" b="1" dirty="0" smtClean="0">
                <a:solidFill>
                  <a:srgbClr val="0070C0"/>
                </a:solidFill>
                <a:latin typeface="Times New Roman" panose="02020603050405020304" pitchFamily="18" charset="0"/>
                <a:cs typeface="Times New Roman" panose="02020603050405020304" pitchFamily="18" charset="0"/>
              </a:rPr>
              <a:t>Why can’t grown up people pick up the characteristics of a foreign language as child can? </a:t>
            </a:r>
          </a:p>
          <a:p>
            <a:pPr marL="457200" indent="-457200" algn="just">
              <a:lnSpc>
                <a:spcPct val="150000"/>
              </a:lnSpc>
              <a:buFont typeface="+mj-lt"/>
              <a:buAutoNum type="arabicPeriod"/>
            </a:pPr>
            <a:r>
              <a:rPr lang="en-US" sz="2400" b="1" dirty="0" smtClean="0">
                <a:solidFill>
                  <a:srgbClr val="7030A0"/>
                </a:solidFill>
                <a:latin typeface="Times New Roman" panose="02020603050405020304" pitchFamily="18" charset="0"/>
                <a:cs typeface="Times New Roman" panose="02020603050405020304" pitchFamily="18" charset="0"/>
              </a:rPr>
              <a:t>What are the differences between speaking and writing? </a:t>
            </a:r>
          </a:p>
          <a:p>
            <a:pPr marL="514350" indent="-514350" algn="just">
              <a:lnSpc>
                <a:spcPct val="150000"/>
              </a:lnSpc>
              <a:buFont typeface="+mj-lt"/>
              <a:buAutoNum type="arabicPeriod"/>
            </a:pPr>
            <a:endParaRPr lang="en-US" b="1" dirty="0"/>
          </a:p>
        </p:txBody>
      </p:sp>
    </p:spTree>
    <p:extLst>
      <p:ext uri="{BB962C8B-B14F-4D97-AF65-F5344CB8AC3E}">
        <p14:creationId xmlns:p14="http://schemas.microsoft.com/office/powerpoint/2010/main" val="3754493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wipe(down)">
                                      <p:cBhvr>
                                        <p:cTn id="24" dur="5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circle(in)">
                                      <p:cBhvr>
                                        <p:cTn id="2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lnSpcReduction="10000"/>
          </a:bodyPr>
          <a:lstStyle/>
          <a:p>
            <a:pPr marL="0" indent="0" algn="just">
              <a:lnSpc>
                <a:spcPct val="150000"/>
              </a:lnSpc>
              <a:buNone/>
            </a:pPr>
            <a:r>
              <a:rPr lang="en-US" sz="2600" b="1" dirty="0">
                <a:solidFill>
                  <a:srgbClr val="FF0000"/>
                </a:solidFill>
                <a:latin typeface="Times New Roman" panose="02020603050405020304" pitchFamily="18" charset="0"/>
                <a:cs typeface="Times New Roman" panose="02020603050405020304" pitchFamily="18" charset="0"/>
              </a:rPr>
              <a:t>How does a baby acquire a language? </a:t>
            </a:r>
            <a:r>
              <a:rPr lang="en-US" sz="2600" b="1" dirty="0" smtClean="0">
                <a:solidFill>
                  <a:srgbClr val="FF0000"/>
                </a:solidFill>
                <a:latin typeface="Times New Roman" panose="02020603050405020304" pitchFamily="18" charset="0"/>
                <a:cs typeface="Times New Roman" panose="02020603050405020304" pitchFamily="18" charset="0"/>
              </a:rPr>
              <a:t>	</a:t>
            </a:r>
          </a:p>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	When a baby starts to talk he does it hearing the sounds his mother makes and imitating them. If a baby is born deaf he cannot hear these sounds and therefore cannot imitate them and will not speak.  </a:t>
            </a:r>
          </a:p>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	It is normal that a child of ten years old or less can learn language perfectly. But after this ages the ability to imitate perfectly becomes less. It is known that adults have great difficulties in mastering the pronunciation of foreign languages. Some adults are more talented and find pronunciation less difficult.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39967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1293</TotalTime>
  <Words>99</Words>
  <Application>Microsoft Office PowerPoint</Application>
  <PresentationFormat>On-screen Show (4:3)</PresentationFormat>
  <Paragraphs>19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MHM</dc:creator>
  <cp:lastModifiedBy>MHM</cp:lastModifiedBy>
  <cp:revision>13</cp:revision>
  <dcterms:created xsi:type="dcterms:W3CDTF">2017-12-05T10:49:57Z</dcterms:created>
  <dcterms:modified xsi:type="dcterms:W3CDTF">2018-01-07T20:01:40Z</dcterms:modified>
</cp:coreProperties>
</file>