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35" r:id="rId2"/>
    <p:sldId id="321" r:id="rId3"/>
    <p:sldId id="322" r:id="rId4"/>
    <p:sldId id="323" r:id="rId5"/>
    <p:sldId id="324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259" r:id="rId15"/>
    <p:sldId id="304" r:id="rId16"/>
    <p:sldId id="305" r:id="rId17"/>
    <p:sldId id="306" r:id="rId18"/>
    <p:sldId id="34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FD90B-6B59-4406-A63E-0E32E1E9F838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862AE3-4507-498C-AB82-7987A4498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73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862AE3-4507-498C-AB82-7987A44985B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206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3656-5DAD-4D19-B3C4-90CD8375C61F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9B94-F0B1-4DDA-98A7-D87B54C7C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711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3656-5DAD-4D19-B3C4-90CD8375C61F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9B94-F0B1-4DDA-98A7-D87B54C7C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95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3656-5DAD-4D19-B3C4-90CD8375C61F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9B94-F0B1-4DDA-98A7-D87B54C7C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51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3656-5DAD-4D19-B3C4-90CD8375C61F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9B94-F0B1-4DDA-98A7-D87B54C7C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533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3656-5DAD-4D19-B3C4-90CD8375C61F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9B94-F0B1-4DDA-98A7-D87B54C7C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79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3656-5DAD-4D19-B3C4-90CD8375C61F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9B94-F0B1-4DDA-98A7-D87B54C7C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47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3656-5DAD-4D19-B3C4-90CD8375C61F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9B94-F0B1-4DDA-98A7-D87B54C7C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734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3656-5DAD-4D19-B3C4-90CD8375C61F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9B94-F0B1-4DDA-98A7-D87B54C7C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006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3656-5DAD-4D19-B3C4-90CD8375C61F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9B94-F0B1-4DDA-98A7-D87B54C7C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804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3656-5DAD-4D19-B3C4-90CD8375C61F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9B94-F0B1-4DDA-98A7-D87B54C7C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45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73656-5DAD-4D19-B3C4-90CD8375C61F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D9B94-F0B1-4DDA-98A7-D87B54C7C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338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73656-5DAD-4D19-B3C4-90CD8375C61F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D9B94-F0B1-4DDA-98A7-D87B54C7C0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964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90800"/>
            <a:ext cx="9144000" cy="114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to the Teacher </a:t>
            </a:r>
            <a:endParaRPr lang="en-US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9470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28" y="4077073"/>
            <a:ext cx="4793152" cy="278092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716016" cy="406871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626" y="0"/>
            <a:ext cx="44043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34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40968"/>
            <a:ext cx="9144000" cy="372909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43" y="804381"/>
            <a:ext cx="3833877" cy="2619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804382"/>
            <a:ext cx="5292080" cy="2619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59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4077071"/>
            <a:ext cx="4326498" cy="276776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8" y="0"/>
            <a:ext cx="9119212" cy="40770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36" y="4077071"/>
            <a:ext cx="4572658" cy="2767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725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21039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0"/>
            <a:ext cx="9144000" cy="144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to the Book </a:t>
            </a:r>
            <a:endParaRPr lang="en-US" sz="6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688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  <p:extLst>
      <p:ext uri="{BB962C8B-B14F-4D97-AF65-F5344CB8AC3E}">
        <p14:creationId xmlns:p14="http://schemas.microsoft.com/office/powerpoint/2010/main" val="145615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86800" cy="61722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/>
              <a:t>	“Better English Pronunciation is a highly successful and widely used textbook on pronunciation.</a:t>
            </a:r>
          </a:p>
          <a:p>
            <a:pPr marL="0" indent="0" algn="just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/>
              <a:t>	</a:t>
            </a:r>
            <a:r>
              <a:rPr lang="en-US" dirty="0" smtClean="0"/>
              <a:t>It provides a systematic and careful introduction to the pronunciation of English to help intermediate and more advanced students to improve their spoken language. </a:t>
            </a:r>
          </a:p>
        </p:txBody>
      </p:sp>
    </p:spTree>
    <p:extLst>
      <p:ext uri="{BB962C8B-B14F-4D97-AF65-F5344CB8AC3E}">
        <p14:creationId xmlns:p14="http://schemas.microsoft.com/office/powerpoint/2010/main" val="68225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763000" cy="61722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/>
              <a:t>	The kind of an accent adopted in this book is RP (Received Pronunciation): the kind of pronunciation widely used by many educated speakers, particularly in south-east England; also called BBC English.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	</a:t>
            </a:r>
            <a:r>
              <a:rPr lang="en-US" dirty="0" smtClean="0"/>
              <a:t>The author is J. D. O’Connor. It is published in 1988 by Cambridge University Press.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43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27" y="3559752"/>
            <a:ext cx="3740727" cy="3298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6927"/>
            <a:ext cx="5648325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7"/>
            <a:ext cx="3581400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559752"/>
            <a:ext cx="5495925" cy="3298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285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496944" cy="5472608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sz="3600" b="1" dirty="0"/>
              <a:t>Introduction to the Teacher</a:t>
            </a:r>
          </a:p>
          <a:p>
            <a:pPr marL="0" indent="0" algn="just" rtl="0">
              <a:lnSpc>
                <a:spcPct val="200000"/>
              </a:lnSpc>
              <a:buNone/>
            </a:pPr>
            <a:r>
              <a:rPr lang="en-US" sz="3200" dirty="0" smtClean="0">
                <a:solidFill>
                  <a:srgbClr val="C00000"/>
                </a:solidFill>
              </a:rPr>
              <a:t>	My </a:t>
            </a:r>
            <a:r>
              <a:rPr lang="en-US" sz="3200" dirty="0">
                <a:solidFill>
                  <a:srgbClr val="C00000"/>
                </a:solidFill>
              </a:rPr>
              <a:t>name is </a:t>
            </a:r>
            <a:r>
              <a:rPr lang="en-US" sz="3200" dirty="0" err="1">
                <a:solidFill>
                  <a:srgbClr val="C00000"/>
                </a:solidFill>
              </a:rPr>
              <a:t>Sinan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Ameer</a:t>
            </a:r>
            <a:r>
              <a:rPr lang="en-US" sz="3200" dirty="0">
                <a:solidFill>
                  <a:srgbClr val="C00000"/>
                </a:solidFill>
              </a:rPr>
              <a:t>. I am </a:t>
            </a:r>
            <a:r>
              <a:rPr lang="en-US" sz="3200" dirty="0" smtClean="0">
                <a:solidFill>
                  <a:srgbClr val="C00000"/>
                </a:solidFill>
              </a:rPr>
              <a:t>28 years </a:t>
            </a:r>
            <a:r>
              <a:rPr lang="en-US" sz="3200" dirty="0">
                <a:solidFill>
                  <a:srgbClr val="C00000"/>
                </a:solidFill>
              </a:rPr>
              <a:t>old. I have an MA degree in English Language and Linguistics. I have participated in a special program that deals with methods of teaching at Arizona State University (ASU), Arizona, </a:t>
            </a:r>
            <a:r>
              <a:rPr lang="en-US" sz="3200" dirty="0" smtClean="0">
                <a:solidFill>
                  <a:srgbClr val="C00000"/>
                </a:solidFill>
              </a:rPr>
              <a:t>USA.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89878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692696"/>
            <a:ext cx="8640960" cy="5760640"/>
          </a:xfrm>
        </p:spPr>
        <p:txBody>
          <a:bodyPr>
            <a:noAutofit/>
          </a:bodyPr>
          <a:lstStyle/>
          <a:p>
            <a:pPr marL="0" indent="0" algn="just" rtl="0">
              <a:lnSpc>
                <a:spcPct val="150000"/>
              </a:lnSpc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	I </a:t>
            </a:r>
            <a:r>
              <a:rPr lang="en-US" sz="3600" dirty="0">
                <a:solidFill>
                  <a:srgbClr val="C00000"/>
                </a:solidFill>
              </a:rPr>
              <a:t>also obtained three online certificates on "The Principles of Written English", California University, USA. </a:t>
            </a:r>
            <a:endParaRPr lang="en-US" sz="3600" dirty="0" smtClean="0">
              <a:solidFill>
                <a:srgbClr val="C00000"/>
              </a:solidFill>
            </a:endParaRPr>
          </a:p>
          <a:p>
            <a:pPr marL="0" indent="0" algn="just" rtl="0">
              <a:buNone/>
            </a:pPr>
            <a:endParaRPr lang="en-US" sz="3600" dirty="0" smtClean="0">
              <a:solidFill>
                <a:srgbClr val="C00000"/>
              </a:solidFill>
            </a:endParaRPr>
          </a:p>
          <a:p>
            <a:pPr marL="0" indent="0" algn="just" rtl="0">
              <a:lnSpc>
                <a:spcPct val="150000"/>
              </a:lnSpc>
              <a:buNone/>
            </a:pPr>
            <a:r>
              <a:rPr lang="en-US" sz="3600" dirty="0" smtClean="0">
                <a:solidFill>
                  <a:srgbClr val="C00000"/>
                </a:solidFill>
              </a:rPr>
              <a:t>	I took part in a course entitled “Motivating Students in the English Lesson” sponsored by the British Council in Erbil. </a:t>
            </a:r>
          </a:p>
          <a:p>
            <a:pPr marL="0" indent="0" algn="just" rtl="0">
              <a:lnSpc>
                <a:spcPct val="150000"/>
              </a:lnSpc>
              <a:buNone/>
            </a:pPr>
            <a:endParaRPr lang="en-US" sz="3600" dirty="0" smtClean="0">
              <a:solidFill>
                <a:srgbClr val="C00000"/>
              </a:solidFill>
            </a:endParaRPr>
          </a:p>
          <a:p>
            <a:pPr marL="0" indent="0" algn="just" rtl="0">
              <a:lnSpc>
                <a:spcPct val="150000"/>
              </a:lnSpc>
              <a:buNone/>
            </a:pPr>
            <a:r>
              <a:rPr lang="en-US" sz="3600" dirty="0">
                <a:solidFill>
                  <a:srgbClr val="C0000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4863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92696"/>
            <a:ext cx="8568952" cy="5832648"/>
          </a:xfrm>
        </p:spPr>
        <p:txBody>
          <a:bodyPr>
            <a:noAutofit/>
          </a:bodyPr>
          <a:lstStyle/>
          <a:p>
            <a:pPr marL="0" indent="0" algn="just" rtl="0">
              <a:lnSpc>
                <a:spcPct val="150000"/>
              </a:lnSpc>
              <a:buNone/>
            </a:pPr>
            <a:r>
              <a:rPr lang="en-US" sz="3600" dirty="0">
                <a:solidFill>
                  <a:srgbClr val="C00000"/>
                </a:solidFill>
              </a:rPr>
              <a:t>I also obtained two online certificates on “Teach English Now", ASU, USA. 	</a:t>
            </a:r>
          </a:p>
          <a:p>
            <a:pPr marL="0" indent="0" algn="just" rtl="0">
              <a:lnSpc>
                <a:spcPct val="110000"/>
              </a:lnSpc>
              <a:buNone/>
            </a:pPr>
            <a:endParaRPr lang="en-US" sz="3600" dirty="0">
              <a:solidFill>
                <a:srgbClr val="C00000"/>
              </a:solidFill>
            </a:endParaRPr>
          </a:p>
          <a:p>
            <a:pPr marL="0" indent="0" algn="just" rtl="0">
              <a:lnSpc>
                <a:spcPct val="150000"/>
              </a:lnSpc>
              <a:buNone/>
            </a:pPr>
            <a:r>
              <a:rPr lang="en-US" sz="3600" dirty="0">
                <a:solidFill>
                  <a:srgbClr val="C00000"/>
                </a:solidFill>
              </a:rPr>
              <a:t>	Finally I received an honor code certificate on "Methods of Teaching" sponsored by Iraqi Ministry of Higher Education and Scientific Research. 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43965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112568"/>
          </a:xfrm>
        </p:spPr>
        <p:txBody>
          <a:bodyPr>
            <a:noAutofit/>
          </a:bodyPr>
          <a:lstStyle/>
          <a:p>
            <a:pPr marL="114300" indent="0" algn="l" rtl="0">
              <a:buNone/>
            </a:pPr>
            <a:r>
              <a:rPr lang="en-US" sz="3200" b="1" dirty="0" smtClean="0"/>
              <a:t>I teach at the following institutions: </a:t>
            </a:r>
          </a:p>
          <a:p>
            <a:pPr marL="571500" indent="-457200" algn="l" rtl="0">
              <a:lnSpc>
                <a:spcPct val="20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rgbClr val="0000CC"/>
                </a:solidFill>
              </a:rPr>
              <a:t>Al-</a:t>
            </a:r>
            <a:r>
              <a:rPr lang="en-US" sz="2800" b="1" dirty="0" err="1" smtClean="0">
                <a:solidFill>
                  <a:srgbClr val="0000CC"/>
                </a:solidFill>
              </a:rPr>
              <a:t>Mustansiriya</a:t>
            </a:r>
            <a:r>
              <a:rPr lang="en-US" sz="2800" b="1" dirty="0" smtClean="0">
                <a:solidFill>
                  <a:srgbClr val="0000CC"/>
                </a:solidFill>
              </a:rPr>
              <a:t> University.</a:t>
            </a:r>
          </a:p>
          <a:p>
            <a:pPr marL="571500" indent="-457200" algn="l" rtl="0">
              <a:lnSpc>
                <a:spcPct val="200000"/>
              </a:lnSpc>
              <a:buFont typeface="+mj-lt"/>
              <a:buAutoNum type="arabicPeriod"/>
            </a:pPr>
            <a:r>
              <a:rPr lang="en-US" sz="2800" b="1" dirty="0" smtClean="0">
                <a:solidFill>
                  <a:srgbClr val="7030A0"/>
                </a:solidFill>
              </a:rPr>
              <a:t>Consultation Bureau for Translation and Foreign Languages.</a:t>
            </a:r>
          </a:p>
        </p:txBody>
      </p:sp>
    </p:spTree>
    <p:extLst>
      <p:ext uri="{BB962C8B-B14F-4D97-AF65-F5344CB8AC3E}">
        <p14:creationId xmlns:p14="http://schemas.microsoft.com/office/powerpoint/2010/main" val="2329126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9144000" cy="6018392"/>
          </a:xfrm>
        </p:spPr>
      </p:pic>
    </p:spTree>
    <p:extLst>
      <p:ext uri="{BB962C8B-B14F-4D97-AF65-F5344CB8AC3E}">
        <p14:creationId xmlns:p14="http://schemas.microsoft.com/office/powerpoint/2010/main" val="2482322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2696"/>
            <a:ext cx="9144000" cy="6165305"/>
          </a:xfrm>
        </p:spPr>
      </p:pic>
    </p:spTree>
    <p:extLst>
      <p:ext uri="{BB962C8B-B14F-4D97-AF65-F5344CB8AC3E}">
        <p14:creationId xmlns:p14="http://schemas.microsoft.com/office/powerpoint/2010/main" val="3481723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8" y="3573016"/>
            <a:ext cx="5478476" cy="328106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36712"/>
            <a:ext cx="5580112" cy="29523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836712"/>
            <a:ext cx="3563888" cy="5818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66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45024"/>
            <a:ext cx="9144000" cy="3212976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6632"/>
            <a:ext cx="9144000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15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1275</TotalTime>
  <Words>47</Words>
  <Application>Microsoft Office PowerPoint</Application>
  <PresentationFormat>On-screen Show (4:3)</PresentationFormat>
  <Paragraphs>22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MHM</dc:creator>
  <cp:lastModifiedBy>MHM</cp:lastModifiedBy>
  <cp:revision>18</cp:revision>
  <dcterms:created xsi:type="dcterms:W3CDTF">2017-02-05T12:07:49Z</dcterms:created>
  <dcterms:modified xsi:type="dcterms:W3CDTF">2018-01-07T19:52:11Z</dcterms:modified>
</cp:coreProperties>
</file>