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sldIdLst>
    <p:sldId id="256" r:id="rId2"/>
    <p:sldId id="257" r:id="rId3"/>
    <p:sldId id="258" r:id="rId4"/>
    <p:sldId id="259" r:id="rId5"/>
    <p:sldId id="260" r:id="rId6"/>
    <p:sldId id="261" r:id="rId7"/>
    <p:sldId id="275" r:id="rId8"/>
    <p:sldId id="262" r:id="rId9"/>
    <p:sldId id="27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ACC81CAC-557F-4321-A8B3-DEFA7F130EAA}" type="datetimeFigureOut">
              <a:rPr lang="ar-SA" smtClean="0"/>
              <a:pPr/>
              <a:t>17/04/39</a:t>
            </a:fld>
            <a:endParaRPr lang="ar-SA"/>
          </a:p>
        </p:txBody>
      </p:sp>
      <p:sp>
        <p:nvSpPr>
          <p:cNvPr id="2" name="عنصر نائب للتذييل 1"/>
          <p:cNvSpPr>
            <a:spLocks noGrp="1"/>
          </p:cNvSpPr>
          <p:nvPr>
            <p:ph type="ftr" sz="quarter" idx="11"/>
          </p:nvPr>
        </p:nvSpPr>
        <p:spPr/>
        <p:txBody>
          <a:bodyPr/>
          <a:lstStyle/>
          <a:p>
            <a:endParaRPr lang="ar-SA"/>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65A4A519-C069-45CD-8133-D25D6EC5F4E1}"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ACC81CAC-557F-4321-A8B3-DEFA7F130EAA}" type="datetimeFigureOut">
              <a:rPr lang="ar-SA" smtClean="0"/>
              <a:pPr/>
              <a:t>17/04/39</a:t>
            </a:fld>
            <a:endParaRPr lang="ar-SA"/>
          </a:p>
        </p:txBody>
      </p:sp>
      <p:sp>
        <p:nvSpPr>
          <p:cNvPr id="19" name="عنصر نائب للتذييل 18"/>
          <p:cNvSpPr>
            <a:spLocks noGrp="1"/>
          </p:cNvSpPr>
          <p:nvPr>
            <p:ph type="ftr" sz="quarter" idx="11"/>
          </p:nvPr>
        </p:nvSpPr>
        <p:spPr>
          <a:xfrm>
            <a:off x="3581400" y="76200"/>
            <a:ext cx="2895600" cy="288925"/>
          </a:xfrm>
        </p:spPr>
        <p:txBody>
          <a:bodyPr/>
          <a:lstStyle/>
          <a:p>
            <a:endParaRPr lang="ar-SA"/>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65A4A519-C069-45CD-8133-D25D6EC5F4E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ACC81CAC-557F-4321-A8B3-DEFA7F130EAA}" type="datetimeFigureOut">
              <a:rPr lang="ar-SA" smtClean="0"/>
              <a:pPr/>
              <a:t>17/04/39</a:t>
            </a:fld>
            <a:endParaRPr lang="ar-SA"/>
          </a:p>
        </p:txBody>
      </p:sp>
      <p:sp>
        <p:nvSpPr>
          <p:cNvPr id="11" name="عنصر نائب للتذييل 10"/>
          <p:cNvSpPr>
            <a:spLocks noGrp="1"/>
          </p:cNvSpPr>
          <p:nvPr>
            <p:ph type="ftr" sz="quarter" idx="11"/>
          </p:nvPr>
        </p:nvSpPr>
        <p:spPr/>
        <p:txBody>
          <a:bodyPr/>
          <a:lstStyle/>
          <a:p>
            <a:endParaRPr lang="ar-SA"/>
          </a:p>
        </p:txBody>
      </p:sp>
      <p:sp>
        <p:nvSpPr>
          <p:cNvPr id="16" name="عنصر نائب لرقم الشريحة 15"/>
          <p:cNvSpPr>
            <a:spLocks noGrp="1"/>
          </p:cNvSpPr>
          <p:nvPr>
            <p:ph type="sldNum" sz="quarter" idx="12"/>
          </p:nvPr>
        </p:nvSpPr>
        <p:spPr/>
        <p:txBody>
          <a:bodyPr/>
          <a:lstStyle/>
          <a:p>
            <a:fld id="{65A4A519-C069-45CD-8133-D25D6EC5F4E1}" type="slidenum">
              <a:rPr lang="ar-SA" smtClean="0"/>
              <a:pPr/>
              <a:t>‹#›</a:t>
            </a:fld>
            <a:endParaRPr lang="ar-SA"/>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ACC81CAC-557F-4321-A8B3-DEFA7F130EAA}" type="datetimeFigureOut">
              <a:rPr lang="ar-SA" smtClean="0"/>
              <a:pPr/>
              <a:t>17/04/39</a:t>
            </a:fld>
            <a:endParaRPr lang="ar-SA"/>
          </a:p>
        </p:txBody>
      </p:sp>
      <p:sp>
        <p:nvSpPr>
          <p:cNvPr id="10" name="عنصر نائب للتذييل 9"/>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ACC81CAC-557F-4321-A8B3-DEFA7F130EAA}" type="datetimeFigureOut">
              <a:rPr lang="ar-SA" smtClean="0"/>
              <a:pPr/>
              <a:t>17/04/39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229600" y="6477000"/>
            <a:ext cx="762000" cy="246888"/>
          </a:xfrm>
        </p:spPr>
        <p:txBody>
          <a:bodyPr/>
          <a:lstStyle/>
          <a:p>
            <a:fld id="{65A4A519-C069-45CD-8133-D25D6EC5F4E1}" type="slidenum">
              <a:rPr lang="ar-SA" smtClean="0"/>
              <a:pPr/>
              <a:t>‹#›</a:t>
            </a:fld>
            <a:endParaRPr lang="ar-SA"/>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ACC81CAC-557F-4321-A8B3-DEFA7F130EAA}" type="datetimeFigureOut">
              <a:rPr lang="ar-SA" smtClean="0"/>
              <a:pPr/>
              <a:t>17/04/39</a:t>
            </a:fld>
            <a:endParaRPr lang="ar-SA"/>
          </a:p>
        </p:txBody>
      </p:sp>
      <p:sp>
        <p:nvSpPr>
          <p:cNvPr id="21" name="عنصر نائب للتذييل 20"/>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ACC81CAC-557F-4321-A8B3-DEFA7F130EAA}" type="datetimeFigureOut">
              <a:rPr lang="ar-SA" smtClean="0"/>
              <a:pPr/>
              <a:t>17/04/39</a:t>
            </a:fld>
            <a:endParaRPr lang="ar-SA"/>
          </a:p>
        </p:txBody>
      </p:sp>
      <p:sp>
        <p:nvSpPr>
          <p:cNvPr id="24" name="عنصر نائب للتذييل 23"/>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ACC81CAC-557F-4321-A8B3-DEFA7F130EAA}" type="datetimeFigureOut">
              <a:rPr lang="ar-SA" smtClean="0"/>
              <a:pPr/>
              <a:t>17/04/39</a:t>
            </a:fld>
            <a:endParaRPr lang="ar-SA"/>
          </a:p>
        </p:txBody>
      </p:sp>
      <p:sp>
        <p:nvSpPr>
          <p:cNvPr id="29" name="عنصر نائب للتذييل 28"/>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ACC81CAC-557F-4321-A8B3-DEFA7F130EAA}"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65A4A519-C069-45CD-8133-D25D6EC5F4E1}" type="slidenum">
              <a:rPr lang="ar-SA" smtClean="0"/>
              <a:pPr/>
              <a:t>‹#›</a:t>
            </a:fld>
            <a:endParaRPr lang="ar-SA"/>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CC81CAC-557F-4321-A8B3-DEFA7F130EAA}" type="datetimeFigureOut">
              <a:rPr lang="ar-SA" smtClean="0"/>
              <a:pPr/>
              <a:t>17/04/39</a:t>
            </a:fld>
            <a:endParaRPr lang="ar-SA"/>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5A4A519-C069-45CD-8133-D25D6EC5F4E1}" type="slidenum">
              <a:rPr lang="ar-SA" smtClean="0"/>
              <a:pPr/>
              <a:t>‹#›</a:t>
            </a:fld>
            <a:endParaRPr lang="ar-SA"/>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ctrTitle"/>
          </p:nvPr>
        </p:nvSpPr>
        <p:spPr bwMode="auto">
          <a:xfrm>
            <a:off x="1292225" y="1428750"/>
            <a:ext cx="7005443"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425575" algn="l"/>
              </a:tabLst>
            </a:pPr>
            <a:r>
              <a:rPr kumimoji="0" lang="ar-SA"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علاقة علم الجريمة ببعض العلوم الجنائية والإنسانية</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عنوان فرعي 2"/>
          <p:cNvSpPr>
            <a:spLocks noGrp="1"/>
          </p:cNvSpPr>
          <p:nvPr>
            <p:ph type="subTitle" idx="1"/>
          </p:nvPr>
        </p:nvSpPr>
        <p:spPr>
          <a:xfrm>
            <a:off x="1428728" y="3214686"/>
            <a:ext cx="6858000" cy="2462226"/>
          </a:xfrm>
        </p:spPr>
        <p:txBody>
          <a:bodyPr>
            <a:normAutofit/>
          </a:bodyPr>
          <a:lstStyle/>
          <a:p>
            <a:r>
              <a:rPr lang="ar-SA" sz="2800" dirty="0" smtClean="0">
                <a:solidFill>
                  <a:srgbClr val="FF0000"/>
                </a:solidFill>
              </a:rPr>
              <a:t>الأستاذ المساعد الدكتور</a:t>
            </a:r>
          </a:p>
          <a:p>
            <a:r>
              <a:rPr lang="ar-SA" sz="2800" dirty="0" smtClean="0">
                <a:solidFill>
                  <a:srgbClr val="FF0000"/>
                </a:solidFill>
              </a:rPr>
              <a:t>غني ناصر حسين</a:t>
            </a:r>
          </a:p>
          <a:p>
            <a:r>
              <a:rPr lang="ar-SA" sz="2800" dirty="0" smtClean="0">
                <a:solidFill>
                  <a:srgbClr val="FF0000"/>
                </a:solidFill>
              </a:rPr>
              <a:t>الجامعة </a:t>
            </a:r>
            <a:r>
              <a:rPr lang="ar-SA" sz="2800" dirty="0" err="1" smtClean="0">
                <a:solidFill>
                  <a:srgbClr val="FF0000"/>
                </a:solidFill>
              </a:rPr>
              <a:t>المستنصرية</a:t>
            </a:r>
            <a:r>
              <a:rPr lang="ar-SA" sz="2800" dirty="0" smtClean="0">
                <a:solidFill>
                  <a:srgbClr val="FF0000"/>
                </a:solidFill>
              </a:rPr>
              <a:t>- كلية الآداب</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5400" dirty="0" smtClean="0"/>
              <a:t>1- علم الجريمة وعلم العقاب:</a:t>
            </a:r>
            <a:endParaRPr lang="en-US" sz="5400" dirty="0" smtClean="0"/>
          </a:p>
        </p:txBody>
      </p:sp>
      <p:sp>
        <p:nvSpPr>
          <p:cNvPr id="3" name="عنصر نائب للمحتوى 2"/>
          <p:cNvSpPr>
            <a:spLocks noGrp="1"/>
          </p:cNvSpPr>
          <p:nvPr>
            <p:ph idx="1"/>
          </p:nvPr>
        </p:nvSpPr>
        <p:spPr/>
        <p:txBody>
          <a:bodyPr>
            <a:normAutofit fontScale="85000" lnSpcReduction="10000"/>
          </a:bodyPr>
          <a:lstStyle/>
          <a:p>
            <a:pPr>
              <a:buNone/>
            </a:pPr>
            <a:endParaRPr lang="ar-SA" dirty="0" smtClean="0"/>
          </a:p>
          <a:p>
            <a:pPr>
              <a:buNone/>
            </a:pPr>
            <a:r>
              <a:rPr lang="ar-SA" dirty="0" smtClean="0"/>
              <a:t> </a:t>
            </a:r>
          </a:p>
          <a:p>
            <a:r>
              <a:rPr lang="ar-SA" sz="3200" dirty="0" smtClean="0"/>
              <a:t>حاول </a:t>
            </a:r>
            <a:r>
              <a:rPr lang="ar-SA" sz="3200" dirty="0" smtClean="0"/>
              <a:t>كثير من العلماء اعتبار علم العقاب جزءاً من علم الجريمة. وقد ساد هذا الاتجاه في الولايات المتحدة الأمريكية وأوربا حتى نهاية القرن التاسع عشر، وبذلك أنكر هؤلاء كل استقلال لعلم العقاب.</a:t>
            </a:r>
            <a:endParaRPr lang="en-US" sz="3200" dirty="0" smtClean="0"/>
          </a:p>
          <a:p>
            <a:r>
              <a:rPr lang="ar-SA" sz="3200" dirty="0" smtClean="0"/>
              <a:t>  والواقع أن علم العقاب مستقل تماماً عن علم الجريمة، فموضوعات أبحاثهما مختلِفة، فبينما يهتم علم الجريمة بدراسة الجريمة وتحديد أسبابها، فإن علم العقاب يهتم بدراسة الجزاءات والتدابير الاحترازية التي من شأنها أن تمنع المجرم من العودة مرة أخرى للجريمة.</a:t>
            </a:r>
            <a:endParaRPr lang="en-US"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fontScale="92500" lnSpcReduction="10000"/>
          </a:bodyPr>
          <a:lstStyle/>
          <a:p>
            <a:pPr algn="just"/>
            <a:r>
              <a:rPr lang="ar-SA" sz="3200" dirty="0" smtClean="0"/>
              <a:t>وبالرغم من استقلال علم الجريمة عن علم العقاب إلاًّ أنه لا يمكن إنكار الرابطة القوية بينهما، فهدف الجزاء الجنائي الذي يعنى </a:t>
            </a:r>
            <a:r>
              <a:rPr lang="ar-SA" sz="3200" dirty="0" err="1" smtClean="0"/>
              <a:t>به</a:t>
            </a:r>
            <a:r>
              <a:rPr lang="ar-SA" sz="3200" dirty="0" smtClean="0"/>
              <a:t> علم العقاب لا يمكنه تحقيقه دون الاستعانة بأبحاث علم الجريمة الذي يهتم بدراسة أسباب الجريمة حتى يتسنى تنظيم الجهود بعد ذلك لمكافحتها. ومن جهة أخرى يقدم علم العقاب خدمة مهمة للباحثين في علم الجريمة تتجسد في تقديمه النماذج البشرية الإجرامية من داخل المؤسسات العقابية لإجراء دراساتهم وأبحاثهم عليها وصولاً إلى تحقيق أفضل النتائج العلمية.</a:t>
            </a:r>
            <a:endParaRPr lang="ar-SA"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714356"/>
            <a:ext cx="8229600" cy="1143000"/>
          </a:xfrm>
        </p:spPr>
        <p:txBody>
          <a:bodyPr/>
          <a:lstStyle/>
          <a:p>
            <a:r>
              <a:rPr lang="ar-SA" dirty="0" smtClean="0"/>
              <a:t>2- علم الجريمة وقانون العقوبات:</a:t>
            </a:r>
            <a:endParaRPr lang="en-US" dirty="0"/>
          </a:p>
        </p:txBody>
      </p:sp>
      <p:sp>
        <p:nvSpPr>
          <p:cNvPr id="3" name="عنصر نائب للمحتوى 2"/>
          <p:cNvSpPr>
            <a:spLocks noGrp="1"/>
          </p:cNvSpPr>
          <p:nvPr>
            <p:ph idx="1"/>
          </p:nvPr>
        </p:nvSpPr>
        <p:spPr/>
        <p:txBody>
          <a:bodyPr>
            <a:normAutofit fontScale="92500" lnSpcReduction="10000"/>
          </a:bodyPr>
          <a:lstStyle/>
          <a:p>
            <a:r>
              <a:rPr lang="ar-SA" dirty="0"/>
              <a:t> </a:t>
            </a:r>
            <a:r>
              <a:rPr lang="ar-SA" dirty="0" smtClean="0"/>
              <a:t> </a:t>
            </a:r>
            <a:r>
              <a:rPr lang="ar-SA" dirty="0" smtClean="0"/>
              <a:t>ويعنى قانون العقوبات بوضع النصوص الجنائية في دولة معينة ويحدد في هذه النصوص أنواع الجرائم وأركانها وقواعد المسؤولية عنها، والعقوبات المقابلة لها، وإجراء توقيعها.</a:t>
            </a:r>
            <a:endParaRPr lang="en-US" dirty="0" smtClean="0"/>
          </a:p>
          <a:p>
            <a:r>
              <a:rPr lang="ar-SA" dirty="0" smtClean="0"/>
              <a:t>  أمّا علم الجريمة فيدرس الظاهرة الإجرامية ليحدد أسبابها كما يقوم بدراسة المجرم. كذلك فإن القانون الجنائي يبدأ حيث توجد القاعدة القانونية، على حين أن علم الجريمة يتناول عدة دراسات وينتهي دوره حينما ينقل النتائج المستخلصة عنها إلى المشرعين بغية تضمينها النصوص التشريعية.</a:t>
            </a:r>
            <a:endParaRPr lang="en-US" dirty="0" smtClean="0"/>
          </a:p>
          <a:p>
            <a:pPr algn="just"/>
            <a:endParaRPr lang="ar-SA"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dirty="0"/>
          </a:p>
        </p:txBody>
      </p:sp>
      <p:sp>
        <p:nvSpPr>
          <p:cNvPr id="3" name="عنصر نائب للمحتوى 2"/>
          <p:cNvSpPr>
            <a:spLocks noGrp="1"/>
          </p:cNvSpPr>
          <p:nvPr>
            <p:ph idx="1"/>
          </p:nvPr>
        </p:nvSpPr>
        <p:spPr/>
        <p:txBody>
          <a:bodyPr>
            <a:normAutofit fontScale="85000" lnSpcReduction="20000"/>
          </a:bodyPr>
          <a:lstStyle/>
          <a:p>
            <a:pPr algn="just">
              <a:buNone/>
            </a:pPr>
            <a:r>
              <a:rPr lang="ar-SA" dirty="0"/>
              <a:t> </a:t>
            </a:r>
            <a:r>
              <a:rPr lang="ar-SA" dirty="0" smtClean="0"/>
              <a:t>  </a:t>
            </a:r>
            <a:r>
              <a:rPr lang="ar-SA" dirty="0" smtClean="0"/>
              <a:t>  </a:t>
            </a:r>
            <a:r>
              <a:rPr lang="ar-SA" dirty="0" smtClean="0"/>
              <a:t>وبالرغم </a:t>
            </a:r>
            <a:r>
              <a:rPr lang="ar-SA" dirty="0" smtClean="0"/>
              <a:t>من الاختلاف بين قانون العقوبات وعلم الجريمة؛ فإن بينهما صلة وثيقة إذ يؤثر كل منهما في الآخر ويتأثر </a:t>
            </a:r>
            <a:r>
              <a:rPr lang="ar-SA" dirty="0" err="1" smtClean="0"/>
              <a:t>به</a:t>
            </a:r>
            <a:r>
              <a:rPr lang="ar-SA" dirty="0" smtClean="0"/>
              <a:t>. فقانون العقوبات يستعين بأبحاث علم الجريمة ليطور نصوصه القانونية ومؤسساته العقابية. وكذلك يزود علم الجريمة بالإطار الذي تدور حوله أبحاثه ودراساته، فيحدد معنى الجريمة التي تعد المحور الأساس لتلك الأبحاث والدراسات، وفي المقابل فإن النتائج التي يستخلصها الباحثون في علم الجريمة يكون لها تأثير على قانون العقوبات، وقد تدفع هذه النتائج المشرع إلى تعديل الجرائم والعقوبات سواء عن طريق الحذف أو الإضافة. فضلاً عن ذلك فإن السلطات القضائية والتنفيذية المنوط </a:t>
            </a:r>
            <a:r>
              <a:rPr lang="ar-SA" dirty="0" err="1" smtClean="0"/>
              <a:t>بها</a:t>
            </a:r>
            <a:r>
              <a:rPr lang="ar-SA" dirty="0" smtClean="0"/>
              <a:t> تطبيق القانون الجنائي هي التي تزود علماء الجريمة بالنماذج الإجرامية.</a:t>
            </a:r>
            <a:endParaRPr lang="ar-SA"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7758138" cy="1285860"/>
          </a:xfrm>
        </p:spPr>
        <p:txBody>
          <a:bodyPr>
            <a:normAutofit fontScale="90000"/>
          </a:bodyPr>
          <a:lstStyle/>
          <a:p>
            <a:r>
              <a:rPr lang="ar-SA" b="1" dirty="0" smtClean="0"/>
              <a:t/>
            </a:r>
            <a:br>
              <a:rPr lang="ar-SA" b="1" dirty="0" smtClean="0"/>
            </a:br>
            <a:r>
              <a:rPr lang="ar-SA" b="1" dirty="0" smtClean="0"/>
              <a:t/>
            </a:r>
            <a:br>
              <a:rPr lang="ar-SA" b="1" dirty="0" smtClean="0"/>
            </a:br>
            <a:r>
              <a:rPr lang="ar-SA" b="1" dirty="0" smtClean="0"/>
              <a:t>علاقة </a:t>
            </a:r>
            <a:r>
              <a:rPr lang="ar-SA" b="1" dirty="0" smtClean="0"/>
              <a:t>علم الجريمة ببعض العلوم الإنسانية </a:t>
            </a:r>
            <a:r>
              <a:rPr lang="ar-SA" b="1" dirty="0" smtClean="0"/>
              <a:t>الأخرى</a:t>
            </a:r>
            <a:br>
              <a:rPr lang="ar-SA" b="1" dirty="0" smtClean="0"/>
            </a:br>
            <a:r>
              <a:rPr lang="en-US" sz="5400" dirty="0" smtClean="0"/>
              <a:t/>
            </a:r>
            <a:br>
              <a:rPr lang="en-US" sz="5400" dirty="0" smtClean="0"/>
            </a:br>
            <a:r>
              <a:rPr lang="ar-SA" b="1" dirty="0" smtClean="0"/>
              <a:t>:</a:t>
            </a:r>
            <a:endParaRPr lang="en-US" dirty="0"/>
          </a:p>
        </p:txBody>
      </p:sp>
      <p:sp>
        <p:nvSpPr>
          <p:cNvPr id="3" name="عنصر نائب للمحتوى 2"/>
          <p:cNvSpPr>
            <a:spLocks noGrp="1"/>
          </p:cNvSpPr>
          <p:nvPr>
            <p:ph idx="1"/>
          </p:nvPr>
        </p:nvSpPr>
        <p:spPr>
          <a:xfrm>
            <a:off x="500034" y="1500174"/>
            <a:ext cx="8358246" cy="5357826"/>
          </a:xfrm>
        </p:spPr>
        <p:txBody>
          <a:bodyPr>
            <a:noAutofit/>
          </a:bodyPr>
          <a:lstStyle/>
          <a:p>
            <a:pPr algn="just"/>
            <a:r>
              <a:rPr lang="ar-SA" sz="3200" dirty="0" smtClean="0"/>
              <a:t>.</a:t>
            </a:r>
            <a:r>
              <a:rPr lang="ar-SA" sz="3200" dirty="0" smtClean="0"/>
              <a:t> </a:t>
            </a:r>
            <a:r>
              <a:rPr lang="ar-SA" dirty="0" smtClean="0"/>
              <a:t>1- علاقة علم الجريمة بعلم </a:t>
            </a:r>
            <a:r>
              <a:rPr lang="ar-SA" dirty="0" smtClean="0"/>
              <a:t>النفس:</a:t>
            </a:r>
            <a:endParaRPr lang="ar-SA" sz="3200" dirty="0" smtClean="0"/>
          </a:p>
          <a:p>
            <a:pPr algn="just"/>
            <a:r>
              <a:rPr lang="ar-SA" sz="3200" dirty="0" smtClean="0"/>
              <a:t>يهتم </a:t>
            </a:r>
            <a:r>
              <a:rPr lang="ar-SA" sz="3200" dirty="0" smtClean="0"/>
              <a:t>علم النفس بدراسة سلوك الإنسان من خلال فروقه الفردية ومن خلال علاقاته بالآخرين ضمن البيئة الفيزيائية والاجتماعية والثقافية التي يعيش فيها. وباعتبار أن الجريمة سلوك يقوم </a:t>
            </a:r>
            <a:r>
              <a:rPr lang="ar-SA" sz="3200" dirty="0" err="1" smtClean="0"/>
              <a:t>به</a:t>
            </a:r>
            <a:r>
              <a:rPr lang="ar-SA" sz="3200" dirty="0" smtClean="0"/>
              <a:t> فرد أو مجموعة من الأفراد ضمن معطيات ثقافية واقتصادية واجتماعية وحالة نفسية معينة، ظهر ذلك على شكل تخصص مشترك بين العلمين هو (علم نفس الجريمة</a:t>
            </a:r>
            <a:r>
              <a:rPr lang="ar-SA" sz="3200" dirty="0" smtClean="0"/>
              <a:t>)..</a:t>
            </a:r>
            <a:endParaRPr lang="en-US"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وبناء على ذلك يمكن تعريف علم نفس الجريمة على أنه علم يهتم بتطبيق المعارف النفسية في المجال الجنائي الإجرامي. كاهتمامه بالكشف عن بعض أنماط الشخصية، (الشخصية </a:t>
            </a:r>
            <a:r>
              <a:rPr lang="ar-SA" dirty="0" err="1" smtClean="0"/>
              <a:t>السايكوباتية</a:t>
            </a:r>
            <a:r>
              <a:rPr lang="ar-SA" dirty="0" smtClean="0"/>
              <a:t>)، ومن هذه العلوم المساعدة علم النفس العلاجي، وعلم نفس الشواذ، والإرشاد النفسي</a:t>
            </a:r>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 2-علاقة علم الجريمة بعلم الاجتماع:</a:t>
            </a:r>
            <a:endParaRPr lang="en-US" dirty="0"/>
          </a:p>
        </p:txBody>
      </p:sp>
      <p:sp>
        <p:nvSpPr>
          <p:cNvPr id="3" name="عنصر نائب للمحتوى 2"/>
          <p:cNvSpPr>
            <a:spLocks noGrp="1"/>
          </p:cNvSpPr>
          <p:nvPr>
            <p:ph idx="1"/>
          </p:nvPr>
        </p:nvSpPr>
        <p:spPr/>
        <p:txBody>
          <a:bodyPr>
            <a:normAutofit fontScale="85000" lnSpcReduction="10000"/>
          </a:bodyPr>
          <a:lstStyle/>
          <a:p>
            <a:pPr algn="just"/>
            <a:r>
              <a:rPr lang="ar-SA" dirty="0" smtClean="0"/>
              <a:t>علم الاجتماع من أكثر العلوم الإنسانية ارتباطاً بعلم الجريمة هو علم الاجتماع الذي هو بصفة عامة يدرس الظواهر الاجتماعية والجريمة تعد أحدى هذه الظواهر، ومن الطبيعي أن يقف علماء الاجتماع إلى جانب علماء الجريمة في صف واحد بل أن كثير من علماء الاجتماع تخصصوا في دراسة الجريمة فصاروا أقرب إلى علم الجريمة من علم الاجتماع. وكان من نتيجة دراسة الجريمة كظاهرة اجتماعية نشأ فرعاً متخصصاً في كل من علم الاجتماع والجريمة عرف باسم علم الاجتماع الجنائي الذي يهتم بدراسة خصائص الجماعة الإنسانية والظروف المحيطة </a:t>
            </a:r>
            <a:r>
              <a:rPr lang="ar-SA" dirty="0" err="1" smtClean="0"/>
              <a:t>بها</a:t>
            </a:r>
            <a:r>
              <a:rPr lang="ar-SA" dirty="0" smtClean="0"/>
              <a:t> سواء كانت ظروف طبيعية أم سياسية أم اقتصادية أم ثقافية أم اجتماعية.</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buNone/>
            </a:pPr>
            <a:r>
              <a:rPr lang="ar-SA" sz="4000" dirty="0" smtClean="0">
                <a:solidFill>
                  <a:srgbClr val="00B050"/>
                </a:solidFill>
              </a:rPr>
              <a:t>شكراً لإصغائكم ..</a:t>
            </a:r>
          </a:p>
          <a:p>
            <a:pPr algn="ctr">
              <a:buNone/>
            </a:pPr>
            <a:r>
              <a:rPr lang="ar-SA" sz="4000" dirty="0" smtClean="0">
                <a:solidFill>
                  <a:srgbClr val="00B050"/>
                </a:solidFill>
              </a:rPr>
              <a:t>      </a:t>
            </a:r>
          </a:p>
          <a:p>
            <a:pPr algn="ctr">
              <a:buNone/>
            </a:pPr>
            <a:r>
              <a:rPr lang="ar-SA" sz="4000" dirty="0" smtClean="0">
                <a:solidFill>
                  <a:srgbClr val="00B050"/>
                </a:solidFill>
              </a:rPr>
              <a:t>والسلام عليكم ورحمة الله وبركاته</a:t>
            </a:r>
            <a:endParaRPr lang="ar-SA" sz="40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65</TotalTime>
  <Words>598</Words>
  <Application>Microsoft Office PowerPoint</Application>
  <PresentationFormat>عرض على الشاشة (3:4)‏</PresentationFormat>
  <Paragraphs>23</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رحلة</vt:lpstr>
      <vt:lpstr>علاقة علم الجريمة ببعض العلوم الجنائية والإنسانية</vt:lpstr>
      <vt:lpstr>1- علم الجريمة وعلم العقاب:</vt:lpstr>
      <vt:lpstr>الشريحة 3</vt:lpstr>
      <vt:lpstr>2- علم الجريمة وقانون العقوبات:</vt:lpstr>
      <vt:lpstr>الشريحة 5</vt:lpstr>
      <vt:lpstr>  علاقة علم الجريمة ببعض العلوم الإنسانية الأخرى  :</vt:lpstr>
      <vt:lpstr>الشريحة 7</vt:lpstr>
      <vt:lpstr> 2-علاقة علم الجريمة بعلم الاجتماع:</vt:lpstr>
      <vt:lpstr>الشريحة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النظرية الاقتصادية (الرأسمالية)في علم الإجرام</dc:title>
  <dc:creator>hp</dc:creator>
  <cp:lastModifiedBy>hp</cp:lastModifiedBy>
  <cp:revision>8</cp:revision>
  <dcterms:created xsi:type="dcterms:W3CDTF">2017-12-11T16:26:37Z</dcterms:created>
  <dcterms:modified xsi:type="dcterms:W3CDTF">2018-01-04T20:32:03Z</dcterms:modified>
</cp:coreProperties>
</file>