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60" r:id="rId5"/>
    <p:sldId id="261" r:id="rId6"/>
    <p:sldId id="262" r:id="rId7"/>
    <p:sldId id="263" r:id="rId8"/>
    <p:sldId id="264" r:id="rId9"/>
    <p:sldId id="265" r:id="rId10"/>
    <p:sldId id="266" r:id="rId11"/>
    <p:sldId id="275" r:id="rId12"/>
    <p:sldId id="276" r:id="rId13"/>
    <p:sldId id="277" r:id="rId14"/>
    <p:sldId id="278" r:id="rId15"/>
    <p:sldId id="279" r:id="rId16"/>
    <p:sldId id="280" r:id="rId17"/>
    <p:sldId id="281" r:id="rId18"/>
    <p:sldId id="282" r:id="rId19"/>
    <p:sldId id="283" r:id="rId20"/>
    <p:sldId id="284" r:id="rId21"/>
    <p:sldId id="274"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عنوان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10" name="عنصر نائب للتاريخ 9"/>
          <p:cNvSpPr>
            <a:spLocks noGrp="1"/>
          </p:cNvSpPr>
          <p:nvPr>
            <p:ph type="dt" sz="half" idx="10"/>
          </p:nvPr>
        </p:nvSpPr>
        <p:spPr>
          <a:xfrm>
            <a:off x="5562600" y="6509004"/>
            <a:ext cx="3002280" cy="274320"/>
          </a:xfrm>
        </p:spPr>
        <p:txBody>
          <a:bodyPr vert="horz" rtlCol="0"/>
          <a:lstStyle>
            <a:extLst/>
          </a:lstStyle>
          <a:p>
            <a:fld id="{ACC81CAC-557F-4321-A8B3-DEFA7F130EAA}" type="datetimeFigureOut">
              <a:rPr lang="ar-SA" smtClean="0"/>
              <a:pPr/>
              <a:t>18/04/39</a:t>
            </a:fld>
            <a:endParaRPr lang="ar-SA"/>
          </a:p>
        </p:txBody>
      </p:sp>
      <p:sp>
        <p:nvSpPr>
          <p:cNvPr id="11" name="عنصر نائب لرقم الشريحة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A4A519-C069-45CD-8133-D25D6EC5F4E1}" type="slidenum">
              <a:rPr lang="ar-SA" smtClean="0"/>
              <a:pPr/>
              <a:t>‹#›</a:t>
            </a:fld>
            <a:endParaRPr lang="ar-SA"/>
          </a:p>
        </p:txBody>
      </p:sp>
      <p:sp>
        <p:nvSpPr>
          <p:cNvPr id="12" name="عنصر نائب للتذييل 11"/>
          <p:cNvSpPr>
            <a:spLocks noGrp="1"/>
          </p:cNvSpPr>
          <p:nvPr>
            <p:ph type="ftr" sz="quarter" idx="12"/>
          </p:nvPr>
        </p:nvSpPr>
        <p:spPr>
          <a:xfrm>
            <a:off x="1600200" y="6509004"/>
            <a:ext cx="3907464" cy="274320"/>
          </a:xfrm>
        </p:spPr>
        <p:txBody>
          <a:bodyPr vert="horz" rtlCol="0"/>
          <a:lstStyle>
            <a:extLst/>
          </a:lstStyle>
          <a:p>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A4A519-C069-45CD-8133-D25D6EC5F4E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lvl1pPr algn="l">
              <a:defRPr/>
            </a:lvl1pPr>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A4A519-C069-45CD-8133-D25D6EC5F4E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A4A519-C069-45CD-8133-D25D6EC5F4E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7" name="مستطيل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a:xfrm>
            <a:off x="5562600" y="6513670"/>
            <a:ext cx="3002280" cy="274320"/>
          </a:xfrm>
        </p:spPr>
        <p:txBody>
          <a:bodyPr vert="horz" rtlCol="0"/>
          <a:lstStyle>
            <a:extLst/>
          </a:lstStyle>
          <a:p>
            <a:fld id="{ACC81CAC-557F-4321-A8B3-DEFA7F130EAA}" type="datetimeFigureOut">
              <a:rPr lang="ar-SA" smtClean="0"/>
              <a:pPr/>
              <a:t>18/04/39</a:t>
            </a:fld>
            <a:endParaRPr lang="ar-SA"/>
          </a:p>
        </p:txBody>
      </p:sp>
      <p:sp>
        <p:nvSpPr>
          <p:cNvPr id="9" name="عنصر نائب لرقم الشريحة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A4A519-C069-45CD-8133-D25D6EC5F4E1}" type="slidenum">
              <a:rPr lang="ar-SA" smtClean="0"/>
              <a:pPr/>
              <a:t>‹#›</a:t>
            </a:fld>
            <a:endParaRPr lang="ar-SA"/>
          </a:p>
        </p:txBody>
      </p:sp>
      <p:sp>
        <p:nvSpPr>
          <p:cNvPr id="10" name="عنصر نائب للتذييل 9"/>
          <p:cNvSpPr>
            <a:spLocks noGrp="1"/>
          </p:cNvSpPr>
          <p:nvPr>
            <p:ph type="ftr" sz="quarter" idx="12"/>
          </p:nvPr>
        </p:nvSpPr>
        <p:spPr>
          <a:xfrm>
            <a:off x="1600200" y="6513670"/>
            <a:ext cx="3907464" cy="274320"/>
          </a:xfrm>
        </p:spPr>
        <p:txBody>
          <a:bodyPr vert="horz" rtlCol="0"/>
          <a:lstStyle>
            <a:extLst/>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a:xfrm>
            <a:off x="8641080" y="6514568"/>
            <a:ext cx="464288" cy="274320"/>
          </a:xfrm>
        </p:spPr>
        <p:txBody>
          <a:bodyPr/>
          <a:lstStyle>
            <a:extLst/>
          </a:lstStyle>
          <a:p>
            <a:fld id="{65A4A519-C069-45CD-8133-D25D6EC5F4E1}" type="slidenum">
              <a:rPr lang="ar-SA" smtClean="0"/>
              <a:pPr/>
              <a:t>‹#›</a:t>
            </a:fld>
            <a:endParaRPr lang="ar-SA"/>
          </a:p>
        </p:txBody>
      </p:sp>
      <p:sp>
        <p:nvSpPr>
          <p:cNvPr id="10" name="مستطيل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مستطيل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مستطيل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عنوان 1"/>
          <p:cNvSpPr>
            <a:spLocks noGrp="1"/>
          </p:cNvSpPr>
          <p:nvPr>
            <p:ph type="title"/>
          </p:nvPr>
        </p:nvSpPr>
        <p:spPr>
          <a:xfrm>
            <a:off x="457200" y="251948"/>
            <a:ext cx="8229600"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a:xfrm>
            <a:off x="8641080" y="6514568"/>
            <a:ext cx="464288" cy="274320"/>
          </a:xfrm>
        </p:spPr>
        <p:txBody>
          <a:bodyPr/>
          <a:lstStyle>
            <a:extLst/>
          </a:lstStyle>
          <a:p>
            <a:fld id="{65A4A519-C069-45CD-8133-D25D6EC5F4E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53218"/>
            <a:ext cx="8229600"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5A4A519-C069-45CD-8133-D25D6EC5F4E1}" type="slidenum">
              <a:rPr lang="ar-SA" smtClean="0"/>
              <a:pPr/>
              <a:t>‹#›</a:t>
            </a:fld>
            <a:endParaRPr lang="ar-SA"/>
          </a:p>
        </p:txBody>
      </p:sp>
      <p:sp>
        <p:nvSpPr>
          <p:cNvPr id="7" name="مستطيل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ACC81CAC-557F-4321-A8B3-DEFA7F130EAA}" type="datetimeFigureOut">
              <a:rPr lang="ar-SA" smtClean="0"/>
              <a:pPr/>
              <a:t>18/04/39</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5A4A519-C069-45CD-8133-D25D6EC5F4E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2"/>
      </p:bgRef>
    </p:bg>
    <p:spTree>
      <p:nvGrpSpPr>
        <p:cNvPr id="1" name=""/>
        <p:cNvGrpSpPr/>
        <p:nvPr/>
      </p:nvGrpSpPr>
      <p:grpSpPr>
        <a:xfrm>
          <a:off x="0" y="0"/>
          <a:ext cx="0" cy="0"/>
          <a:chOff x="0" y="0"/>
          <a:chExt cx="0" cy="0"/>
        </a:xfrm>
      </p:grpSpPr>
      <p:sp>
        <p:nvSpPr>
          <p:cNvPr id="8" name="مستطيل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4963136" y="304800"/>
            <a:ext cx="3931920" cy="762000"/>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9" name="عنصر نائب للتاريخ 8"/>
          <p:cNvSpPr>
            <a:spLocks noGrp="1"/>
          </p:cNvSpPr>
          <p:nvPr>
            <p:ph type="dt" sz="half" idx="10"/>
          </p:nvPr>
        </p:nvSpPr>
        <p:spPr>
          <a:xfrm>
            <a:off x="5562600" y="6513670"/>
            <a:ext cx="3002280" cy="274320"/>
          </a:xfrm>
        </p:spPr>
        <p:txBody>
          <a:bodyPr vert="horz" rtlCol="0"/>
          <a:lstStyle>
            <a:extLst/>
          </a:lstStyle>
          <a:p>
            <a:fld id="{ACC81CAC-557F-4321-A8B3-DEFA7F130EAA}" type="datetimeFigureOut">
              <a:rPr lang="ar-SA" smtClean="0"/>
              <a:pPr/>
              <a:t>18/04/39</a:t>
            </a:fld>
            <a:endParaRPr lang="ar-SA"/>
          </a:p>
        </p:txBody>
      </p:sp>
      <p:sp>
        <p:nvSpPr>
          <p:cNvPr id="10" name="عنصر نائب لرقم الشريحة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65A4A519-C069-45CD-8133-D25D6EC5F4E1}" type="slidenum">
              <a:rPr lang="ar-SA" smtClean="0"/>
              <a:pPr/>
              <a:t>‹#›</a:t>
            </a:fld>
            <a:endParaRPr lang="ar-SA"/>
          </a:p>
        </p:txBody>
      </p:sp>
      <p:sp>
        <p:nvSpPr>
          <p:cNvPr id="11" name="عنصر نائب للتذييل 10"/>
          <p:cNvSpPr>
            <a:spLocks noGrp="1"/>
          </p:cNvSpPr>
          <p:nvPr>
            <p:ph type="ftr" sz="quarter" idx="12"/>
          </p:nvPr>
        </p:nvSpPr>
        <p:spPr>
          <a:xfrm>
            <a:off x="1600200" y="6513670"/>
            <a:ext cx="3907464" cy="274320"/>
          </a:xfrm>
        </p:spPr>
        <p:txBody>
          <a:bodyPr vert="horz" rtlCol="0"/>
          <a:lstStyle>
            <a:extLst/>
          </a:lstStyle>
          <a:p>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040443" y="4724400"/>
            <a:ext cx="5486400" cy="664536"/>
          </a:xfrm>
        </p:spPr>
        <p:txBody>
          <a:bodyPr anchor="b"/>
          <a:lstStyle>
            <a:lvl1pPr marL="0" algn="r">
              <a:buNone/>
              <a:defRPr sz="2000" b="1"/>
            </a:lvl1pPr>
            <a:extLst/>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13" name="عنصر نائب للصورة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ar-SA" smtClean="0">
                <a:solidFill>
                  <a:schemeClr val="lt1"/>
                </a:solidFill>
                <a:latin typeface="+mn-lt"/>
                <a:ea typeface="+mn-ea"/>
                <a:cs typeface="+mn-cs"/>
              </a:rPr>
              <a:t>انقر فوق الرمز لإضافة صورة</a:t>
            </a:r>
            <a:endParaRPr kumimoji="0" lang="en-US" dirty="0">
              <a:solidFill>
                <a:schemeClr val="lt1"/>
              </a:solidFill>
              <a:latin typeface="+mn-lt"/>
              <a:ea typeface="+mn-ea"/>
              <a:cs typeface="+mn-cs"/>
            </a:endParaRPr>
          </a:p>
        </p:txBody>
      </p:sp>
      <p:sp>
        <p:nvSpPr>
          <p:cNvPr id="8" name="عنصر نائب للتاريخ 7"/>
          <p:cNvSpPr>
            <a:spLocks noGrp="1"/>
          </p:cNvSpPr>
          <p:nvPr>
            <p:ph type="dt" sz="half" idx="10"/>
          </p:nvPr>
        </p:nvSpPr>
        <p:spPr>
          <a:xfrm>
            <a:off x="5562600" y="6509004"/>
            <a:ext cx="3002280" cy="274320"/>
          </a:xfrm>
        </p:spPr>
        <p:txBody>
          <a:bodyPr vert="horz" rtlCol="0"/>
          <a:lstStyle>
            <a:extLst/>
          </a:lstStyle>
          <a:p>
            <a:fld id="{ACC81CAC-557F-4321-A8B3-DEFA7F130EAA}" type="datetimeFigureOut">
              <a:rPr lang="ar-SA" smtClean="0"/>
              <a:pPr/>
              <a:t>18/04/39</a:t>
            </a:fld>
            <a:endParaRPr lang="ar-SA"/>
          </a:p>
        </p:txBody>
      </p:sp>
      <p:sp>
        <p:nvSpPr>
          <p:cNvPr id="9" name="عنصر نائب لرقم الشريحة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65A4A519-C069-45CD-8133-D25D6EC5F4E1}" type="slidenum">
              <a:rPr lang="ar-SA" smtClean="0"/>
              <a:pPr/>
              <a:t>‹#›</a:t>
            </a:fld>
            <a:endParaRPr lang="ar-SA"/>
          </a:p>
        </p:txBody>
      </p:sp>
      <p:sp>
        <p:nvSpPr>
          <p:cNvPr id="10" name="عنصر نائب للتذييل 9"/>
          <p:cNvSpPr>
            <a:spLocks noGrp="1"/>
          </p:cNvSpPr>
          <p:nvPr>
            <p:ph type="ftr" sz="quarter" idx="12"/>
          </p:nvPr>
        </p:nvSpPr>
        <p:spPr>
          <a:xfrm>
            <a:off x="1600200" y="6509004"/>
            <a:ext cx="3907464" cy="274320"/>
          </a:xfrm>
        </p:spPr>
        <p:txBody>
          <a:bodyPr vert="horz" rtlCol="0"/>
          <a:lstStyle>
            <a:extLst/>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مستطيل ذو زوايا قطرية مستديرة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تذييل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ar-SA"/>
          </a:p>
        </p:txBody>
      </p:sp>
      <p:sp>
        <p:nvSpPr>
          <p:cNvPr id="14" name="عنصر نائب للتاريخ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CC81CAC-557F-4321-A8B3-DEFA7F130EAA}" type="datetimeFigureOut">
              <a:rPr lang="ar-SA" smtClean="0"/>
              <a:pPr/>
              <a:t>18/04/39</a:t>
            </a:fld>
            <a:endParaRPr lang="ar-SA"/>
          </a:p>
        </p:txBody>
      </p:sp>
      <p:sp>
        <p:nvSpPr>
          <p:cNvPr id="23" name="عنصر نائب لرقم الشريحة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65A4A519-C069-45CD-8133-D25D6EC5F4E1}" type="slidenum">
              <a:rPr lang="ar-SA" smtClean="0"/>
              <a:pPr/>
              <a:t>‹#›</a:t>
            </a:fld>
            <a:endParaRPr lang="ar-SA"/>
          </a:p>
        </p:txBody>
      </p:sp>
      <p:sp>
        <p:nvSpPr>
          <p:cNvPr id="22" name="عنصر نائب للعنوان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ctrTitle"/>
          </p:nvPr>
        </p:nvSpPr>
        <p:spPr bwMode="auto">
          <a:xfrm>
            <a:off x="500034" y="1428736"/>
            <a:ext cx="4730782"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425575" algn="l"/>
              </a:tabLst>
            </a:pPr>
            <a:r>
              <a:rPr kumimoji="0" lang="ar-SA" sz="40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تصنيفات الجرائم والمجرمون</a:t>
            </a:r>
            <a:endParaRPr kumimoji="0" lang="ar-SA"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عنوان فرعي 2"/>
          <p:cNvSpPr>
            <a:spLocks noGrp="1"/>
          </p:cNvSpPr>
          <p:nvPr>
            <p:ph type="subTitle" idx="1"/>
          </p:nvPr>
        </p:nvSpPr>
        <p:spPr/>
        <p:txBody>
          <a:bodyPr>
            <a:normAutofit/>
          </a:bodyPr>
          <a:lstStyle/>
          <a:p>
            <a:r>
              <a:rPr lang="ar-SA" dirty="0" smtClean="0"/>
              <a:t>الأستاذ المساعد الدكتور</a:t>
            </a:r>
          </a:p>
          <a:p>
            <a:r>
              <a:rPr lang="ar-SA" dirty="0" smtClean="0"/>
              <a:t>غني ناصر حسين</a:t>
            </a:r>
          </a:p>
          <a:p>
            <a:r>
              <a:rPr lang="ar-SA" dirty="0" smtClean="0"/>
              <a:t>الجامعة </a:t>
            </a:r>
            <a:r>
              <a:rPr lang="ar-SA" dirty="0" err="1" smtClean="0"/>
              <a:t>المستنصرية</a:t>
            </a:r>
            <a:r>
              <a:rPr lang="ar-SA" dirty="0" smtClean="0"/>
              <a:t>- كلية الآداب</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pPr algn="just"/>
            <a:r>
              <a:rPr lang="ar-SA" sz="2800" dirty="0" smtClean="0"/>
              <a:t> إن المجرمين المحترفين يؤلفون جماعات منظمة تقسم العمل فيما بينهم وتضمن لنفسها استمرار المهنة التي تضطلع </a:t>
            </a:r>
            <a:r>
              <a:rPr lang="ar-SA" sz="2800" dirty="0" err="1" smtClean="0"/>
              <a:t>بها</a:t>
            </a:r>
            <a:r>
              <a:rPr lang="ar-SA" sz="2800" dirty="0" smtClean="0"/>
              <a:t> حتى بعد وقوع أحد أفرادها في قبضة العدالة، والقاعدة التي تسير عليها معظم هذه الجماعات هي أن لا يرشد أو يكشف أحد من أفرادها قوى الأمن عن باقي أفراد الجماعة، ويكون تقسيم الغنائم المكتسبة عن السرقات بين أفرادها على أساس من الأمانة والمساواة، لذا فمن الطبيعي أن يسود بين أفرادها روح التضامن، وأن تجمع بينهم عصبية واحدة وبذلك فهم يكونون ثقافة فرعية</a:t>
            </a:r>
            <a:r>
              <a:rPr lang="en-US" sz="2800" dirty="0" smtClean="0"/>
              <a:t>Subculture</a:t>
            </a:r>
            <a:r>
              <a:rPr lang="ar-SA" sz="2800" dirty="0" smtClean="0"/>
              <a:t> لها مقاييسها وقيمها الخاصة وهي بعيدة عن مقاييس المجتمع وقيمه بصورة عامة.</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pPr algn="just"/>
            <a:r>
              <a:rPr lang="ar-SA" dirty="0" smtClean="0"/>
              <a:t>* </a:t>
            </a:r>
            <a:r>
              <a:rPr lang="ar-SA" dirty="0" smtClean="0">
                <a:solidFill>
                  <a:srgbClr val="FF0000"/>
                </a:solidFill>
              </a:rPr>
              <a:t>المجرمون بالصدفة</a:t>
            </a:r>
            <a:r>
              <a:rPr lang="en-US" dirty="0" smtClean="0">
                <a:solidFill>
                  <a:srgbClr val="FF0000"/>
                </a:solidFill>
              </a:rPr>
              <a:t>The Criminals By Chance </a:t>
            </a:r>
            <a:r>
              <a:rPr lang="ar-SA" dirty="0" smtClean="0">
                <a:solidFill>
                  <a:srgbClr val="FF0000"/>
                </a:solidFill>
              </a:rPr>
              <a:t>: </a:t>
            </a:r>
            <a:endParaRPr lang="en-US" dirty="0" smtClean="0">
              <a:solidFill>
                <a:srgbClr val="FF0000"/>
              </a:solidFill>
            </a:endParaRPr>
          </a:p>
          <a:p>
            <a:pPr algn="just"/>
            <a:r>
              <a:rPr lang="ar-SA" dirty="0" smtClean="0"/>
              <a:t>  إن هذا النوع من المجرمين يرتكب جرائمه بالصدفة أو تحت ظروف طارئة لذا فمن الممكن أن نسميهم" أشباه المجرمين" وذلك لأنه لا توجد لديهم استعدادات للجريمة وجريمتهم لا تستند على مخطط أو تنظيم مسبق، بل أن سلوكهم الإجرامي قد يعد متناقضاً مع أسلوب حياتهم العادية، فضلاً عن أنه قد يتعارض مع اعتقاداتهم، ومثل هؤلاء الأشخاص يرتكبون الجريمة تحت دافع اليأس أو التهور أو الاندفاع الشديد أو أية ظروف قاهرة تدفع بهم إلى السلوك الإجرامي: مثل التاجر الذي يفلس ويقع تحت عبأ الديون، أو الشاب البائس في حبه، وقد يكون مثل هؤلاء الأشخاص لا يميلون إلى السلوك الإجرامي أو العدواني بطبيعتهم لكنهم يجدون أنفسهم أمام ظروف تضطرهم إلى اتخاذ مثل هذا السلوك، وهنا فأن السلوك الإجرامي يكون بمثابة تعبير عن ضيق الأنا بضوابط الأنا العليا وشعور الفرد بعجزه عن مواجهة الموقف بأسلوب يتوافق مع المعايير الاجتماعية، </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pPr algn="just"/>
            <a:r>
              <a:rPr lang="ar-SA" dirty="0" smtClean="0"/>
              <a:t>والجرائم هنا عبارة عن نموذج لمشكلة عدم التكيف وسوء التوافق. وقد لوحظ أن هذا النوع من المجرمين غالباً ما يندمون على أفعالهم ويشعرون بتأنيب الضمير واللوم الشخصي، فضلاً عن أن البعض قد يرتدع بسهولة إذا اتخذت الإجراءات الحكيمة التي تكفل تقويمه وإعادته إلى صوابه؛ أمّا إذا دُفعَ بهم إلى السجون أو المدارس الإصلاحية لاسيما الأحداث منهم فقد تتعقّد المشكلة عندهم لأنهم سيخالطون محترفي الإجرام ويتعاملون مع حراس أشداء وقساة أحياناً وإن مثل هذه العوامل قد تحول بينهم وبين استعادة تكيفهم الاجتماعي، ومن ثم يخرجون من السجون أو المدارس الإصلاحية ناقمين على الهيئة الاجتماعية، وقد يعودون إلى ارتكاب الأفعال الإجرامية. </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r>
              <a:rPr lang="ar-SA" dirty="0" smtClean="0"/>
              <a:t>* </a:t>
            </a:r>
            <a:r>
              <a:rPr lang="ar-SA" dirty="0" smtClean="0">
                <a:solidFill>
                  <a:srgbClr val="FF0000"/>
                </a:solidFill>
              </a:rPr>
              <a:t>المجرمون </a:t>
            </a:r>
            <a:r>
              <a:rPr lang="ar-SA" dirty="0" err="1" smtClean="0">
                <a:solidFill>
                  <a:srgbClr val="FF0000"/>
                </a:solidFill>
              </a:rPr>
              <a:t>العصابيون</a:t>
            </a:r>
            <a:r>
              <a:rPr lang="en-US" dirty="0" smtClean="0">
                <a:solidFill>
                  <a:srgbClr val="FF0000"/>
                </a:solidFill>
              </a:rPr>
              <a:t>The Neurotics Criminals </a:t>
            </a:r>
            <a:r>
              <a:rPr lang="ar-SA" dirty="0" smtClean="0">
                <a:solidFill>
                  <a:srgbClr val="FF0000"/>
                </a:solidFill>
              </a:rPr>
              <a:t>:</a:t>
            </a:r>
            <a:endParaRPr lang="en-US" dirty="0" smtClean="0">
              <a:solidFill>
                <a:srgbClr val="FF0000"/>
              </a:solidFill>
            </a:endParaRPr>
          </a:p>
          <a:p>
            <a:pPr algn="just"/>
            <a:r>
              <a:rPr lang="ar-SA" dirty="0" smtClean="0"/>
              <a:t>      </a:t>
            </a:r>
            <a:r>
              <a:rPr lang="ar-SA" dirty="0" err="1" smtClean="0"/>
              <a:t>العصاب</a:t>
            </a:r>
            <a:r>
              <a:rPr lang="en-US" dirty="0" err="1" smtClean="0"/>
              <a:t>Nuresis</a:t>
            </a:r>
            <a:r>
              <a:rPr lang="en-US" dirty="0" smtClean="0"/>
              <a:t> :</a:t>
            </a:r>
            <a:r>
              <a:rPr lang="ar-SA" dirty="0" smtClean="0"/>
              <a:t> عبارة عن اضطراب عاطفي نتيجة للصراع بين الأنا العليا</a:t>
            </a:r>
            <a:r>
              <a:rPr lang="en-US" dirty="0" smtClean="0"/>
              <a:t>Super Ego</a:t>
            </a:r>
            <a:r>
              <a:rPr lang="ar-SA" dirty="0" smtClean="0"/>
              <a:t> والأنا</a:t>
            </a:r>
            <a:r>
              <a:rPr lang="en-US" dirty="0" smtClean="0"/>
              <a:t>Ego </a:t>
            </a:r>
            <a:r>
              <a:rPr lang="ar-SA" dirty="0" smtClean="0"/>
              <a:t> وعدم استطاعتهما كبح </a:t>
            </a:r>
            <a:r>
              <a:rPr lang="ar-SA" dirty="0" err="1" smtClean="0"/>
              <a:t>جماح</a:t>
            </a:r>
            <a:r>
              <a:rPr lang="ar-SA" dirty="0" smtClean="0"/>
              <a:t> دوافع ألهو </a:t>
            </a:r>
            <a:r>
              <a:rPr lang="en-US" dirty="0" smtClean="0"/>
              <a:t>Id</a:t>
            </a:r>
            <a:r>
              <a:rPr lang="ar-SA" dirty="0" smtClean="0"/>
              <a:t>، أو يحدث نتيجة للصراع بين الأنا </a:t>
            </a:r>
            <a:r>
              <a:rPr lang="en-US" dirty="0" smtClean="0"/>
              <a:t>Ego</a:t>
            </a:r>
            <a:r>
              <a:rPr lang="ar-SA" dirty="0" smtClean="0"/>
              <a:t> </a:t>
            </a:r>
            <a:r>
              <a:rPr lang="ar-SA" dirty="0" err="1" smtClean="0"/>
              <a:t>والهو</a:t>
            </a:r>
            <a:r>
              <a:rPr lang="ar-SA" dirty="0" smtClean="0"/>
              <a:t> </a:t>
            </a:r>
            <a:r>
              <a:rPr lang="en-US" dirty="0" smtClean="0"/>
              <a:t>Id</a:t>
            </a:r>
            <a:r>
              <a:rPr lang="ar-SA" dirty="0" smtClean="0"/>
              <a:t>. </a:t>
            </a:r>
            <a:r>
              <a:rPr lang="ar-SA" baseline="30000" dirty="0" smtClean="0"/>
              <a:t>" 26"</a:t>
            </a:r>
            <a:r>
              <a:rPr lang="ar-SA" dirty="0" smtClean="0"/>
              <a:t>وقد يكون الأنا الأعلى مجرماً كما هو الحال لدى بعض الأشخاص الذين </a:t>
            </a:r>
            <a:r>
              <a:rPr lang="ar-SA" dirty="0" err="1" smtClean="0"/>
              <a:t>ينشأون</a:t>
            </a:r>
            <a:r>
              <a:rPr lang="ar-SA" dirty="0" smtClean="0"/>
              <a:t> في بيئة إجرامية فتصبح الحياة الإجرامية هي المثل الأعلى بالنسبة لهم، ولا تجد الأنا أية معارضة من جانب الأنا الأعلى.</a:t>
            </a:r>
            <a:endParaRPr lang="en-US" dirty="0" smtClean="0"/>
          </a:p>
          <a:p>
            <a:pPr algn="just"/>
            <a:r>
              <a:rPr lang="ar-SA" dirty="0" smtClean="0"/>
              <a:t> وهذا النوع من الاضطراب النفسي يأتي نتيجة الصراع وعدم التوافق الأسري فالمشاعر المكبوتة لدى الشخص منذ الطفولة لاسيما المشاعر غير الاجتماعية والحقد والكره والشعور بالذنب.. وغيرها، تظهر كلها بأشكال مختلفة ومعقدة، وإذا تضافرت الظروف المحيطة بالشخص معها فإنها تقوده إلى </a:t>
            </a:r>
            <a:r>
              <a:rPr lang="ar-SA" dirty="0" err="1" smtClean="0"/>
              <a:t>العصاب</a:t>
            </a:r>
            <a:r>
              <a:rPr lang="ar-SA" dirty="0" smtClean="0"/>
              <a:t>. ومن بين أعراضه: القلق المستمر</a:t>
            </a:r>
            <a:r>
              <a:rPr lang="en-US" dirty="0" smtClean="0"/>
              <a:t>Anxiety</a:t>
            </a:r>
            <a:r>
              <a:rPr lang="ar-SA" dirty="0" smtClean="0"/>
              <a:t> والشعور بالإثم والاكتئاب والشلل الهستيري والشكوك والوساوس وفقدان الذاكرة واضطراب الكلام إلاّ أنه لا يغير شخصية صاحبه ولا يفقده هويته ووحدته، والعنة الجنسية</a:t>
            </a:r>
            <a:r>
              <a:rPr lang="en-US" dirty="0" smtClean="0"/>
              <a:t>Sexual Impotence</a:t>
            </a:r>
            <a:r>
              <a:rPr lang="ar-SA" dirty="0" smtClean="0"/>
              <a:t> عند الرجال والبرود الجنسي</a:t>
            </a:r>
            <a:r>
              <a:rPr lang="en-US" dirty="0" smtClean="0"/>
              <a:t>Sexual Frigidity </a:t>
            </a:r>
            <a:r>
              <a:rPr lang="ar-SA" dirty="0" smtClean="0"/>
              <a:t> عند النساء. </a:t>
            </a:r>
            <a:endParaRPr lang="en-US" dirty="0" smtClean="0"/>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just"/>
            <a:r>
              <a:rPr lang="ar-SA" dirty="0" smtClean="0"/>
              <a:t>ومن المعروف أنه ليس كل </a:t>
            </a:r>
            <a:r>
              <a:rPr lang="ar-SA" dirty="0" err="1" smtClean="0"/>
              <a:t>العصابيين</a:t>
            </a:r>
            <a:r>
              <a:rPr lang="ar-SA" dirty="0" smtClean="0"/>
              <a:t> مجرمون، فالمجرمون منهم هم الذين يمتلكون عواطف ذات درجة عالية من الجيشان ويندفعون إلى الجريمة لتخفيف حِدة توتر لاشعوري لديهم فيعكس المجرم </a:t>
            </a:r>
            <a:r>
              <a:rPr lang="ar-SA" dirty="0" err="1" smtClean="0"/>
              <a:t>العصابي</a:t>
            </a:r>
            <a:r>
              <a:rPr lang="ar-SA" dirty="0" smtClean="0"/>
              <a:t> حقده وكرهه الدفين منذ الطفولة على المجتمع فينفس في ذلك عن عقدته المكبوتة.</a:t>
            </a:r>
            <a:endParaRPr lang="en-US" dirty="0" smtClean="0"/>
          </a:p>
          <a:p>
            <a:pPr algn="just"/>
            <a:r>
              <a:rPr lang="ar-SA" dirty="0" smtClean="0"/>
              <a:t>  ويذهب بعض الباحثين إلى أن من بين المجرمين </a:t>
            </a:r>
            <a:r>
              <a:rPr lang="ar-SA" dirty="0" err="1" smtClean="0"/>
              <a:t>العصابيين</a:t>
            </a:r>
            <a:r>
              <a:rPr lang="ar-SA" dirty="0" smtClean="0"/>
              <a:t> طائفة ترغب رغبة قوية بأن تقع تحت طائلة القانون حتى تلقى ما تستحقه من عقاب، وهنا يكون إقدام الفرد على ارتكاب الجريمة مجرد تعبير عن حاجة نفسية إلى العقوبة دون أن يكون لدى المجرم المريض أحساس بتلك الحاجة اللاشعورية، وقد لوحظ أن هذه الظاهرة كثيرة الحدوث لدى المجرمين الخطرين من ذوي السوابق فإن عدداً غير قليل منهم يمثل نوعاً </a:t>
            </a:r>
            <a:r>
              <a:rPr lang="ar-SA" dirty="0" err="1" smtClean="0"/>
              <a:t>عصابياً</a:t>
            </a:r>
            <a:r>
              <a:rPr lang="ar-SA" dirty="0" smtClean="0"/>
              <a:t> لا يكاد يكف عن ارتكاب الجرائم، وقد أوشكت السجون أن تفشل في إصلاح سلوكهم أو تقويمه، ولعل السر في ذلك هو أن هؤلاء المجرمين يندفعون إلى ارتكاب جرائمهم تحت تأثير ضغط الأنا العليا الذي يزيد من شعورهم بالإثم، وهنا يكون إقدامهم على الجريمة بمثابة استجداءً لعقاب المجتمع ولإرضاء الأنا العليا، ولكن هذه الأنا العليا لا تلبث أن تعاود قسوتها فيقدم الشخص على ارتكاب جريمة أخرى ليظفر بعقوبة جديدة وهلم جرا.</a:t>
            </a:r>
            <a:endParaRPr lang="en-US" dirty="0" smtClean="0"/>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dirty="0" smtClean="0"/>
              <a:t>* </a:t>
            </a:r>
            <a:r>
              <a:rPr lang="ar-SA" dirty="0" smtClean="0">
                <a:solidFill>
                  <a:srgbClr val="FF0000"/>
                </a:solidFill>
              </a:rPr>
              <a:t>المجرمون </a:t>
            </a:r>
            <a:r>
              <a:rPr lang="ar-SA" dirty="0" err="1" smtClean="0">
                <a:solidFill>
                  <a:srgbClr val="FF0000"/>
                </a:solidFill>
              </a:rPr>
              <a:t>السيكوباتيون</a:t>
            </a:r>
            <a:r>
              <a:rPr lang="en-US" dirty="0" smtClean="0">
                <a:solidFill>
                  <a:srgbClr val="FF0000"/>
                </a:solidFill>
              </a:rPr>
              <a:t>:The Psychopath Criminals </a:t>
            </a:r>
          </a:p>
          <a:p>
            <a:pPr algn="just"/>
            <a:r>
              <a:rPr lang="ar-SA" dirty="0" smtClean="0"/>
              <a:t>    </a:t>
            </a:r>
            <a:r>
              <a:rPr lang="ar-SA" dirty="0" err="1" smtClean="0"/>
              <a:t>السيكوباتية</a:t>
            </a:r>
            <a:r>
              <a:rPr lang="en-US" dirty="0" smtClean="0"/>
              <a:t>Psychopathic:</a:t>
            </a:r>
            <a:r>
              <a:rPr lang="ar-SA" dirty="0" smtClean="0"/>
              <a:t> تعني"اضطراباً يعتري الشخصية الإنسانية دون أن يصل إلى درجة المرض العقلي أو النفسي ومع ذلك يجعل الأشخاص غير مهتمين بالقيود الاجتماعية أو القانونية. </a:t>
            </a:r>
            <a:endParaRPr lang="en-US" dirty="0" smtClean="0"/>
          </a:p>
          <a:p>
            <a:pPr algn="just"/>
            <a:r>
              <a:rPr lang="ar-SA" dirty="0" smtClean="0"/>
              <a:t>  وهذا النوع من المجرمين يرتكبون جرائمهم نتيجة لعجزهم عن التحكم في غرائزهم، فأصحاب الشخصيات </a:t>
            </a:r>
            <a:r>
              <a:rPr lang="ar-SA" dirty="0" err="1" smtClean="0"/>
              <a:t>السايكوباتية</a:t>
            </a:r>
            <a:r>
              <a:rPr lang="ar-SA" dirty="0" smtClean="0"/>
              <a:t> يندفعون بكل قواهم إلى إشباع غرائزهم متى ما </a:t>
            </a:r>
            <a:r>
              <a:rPr lang="ar-SA" dirty="0" err="1" smtClean="0"/>
              <a:t>شعروا</a:t>
            </a:r>
            <a:r>
              <a:rPr lang="ar-SA" dirty="0" smtClean="0"/>
              <a:t> بالحاجة إلى إشباعها دون أن تكون لإرادتهم أي مقاومة تذكر، ودون تفكير بالصعوبات التي قد تعترض طريقهم، أو النتائج التي يمكن أن تترتب على أفعالهم. </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just"/>
            <a:r>
              <a:rPr lang="ar-SA" dirty="0" smtClean="0"/>
              <a:t> وتتميز الشخصية </a:t>
            </a:r>
            <a:r>
              <a:rPr lang="ar-SA" dirty="0" err="1" smtClean="0"/>
              <a:t>السيكوباتية</a:t>
            </a:r>
            <a:r>
              <a:rPr lang="en-US" dirty="0" smtClean="0"/>
              <a:t>Psychometrics Personality </a:t>
            </a:r>
            <a:r>
              <a:rPr lang="ar-SA" dirty="0" smtClean="0"/>
              <a:t> بسلوك مضاد للهيئة الاجتماعية مثل الغش والكذب والإخلال بالوعود واللامبالاة، وقد يلجأ صاحبها إلى السرقة حتى وأن كان غنياً، كذلك يتميز بالأنانية وحب التظاهر، والبحث عن اللذة في كل مكان وبأي ثمن، والفشل في التجاوب الوظيفي. ويحدد عبد الرحمن عيسوي أبرز سمات الشخصية </a:t>
            </a:r>
            <a:r>
              <a:rPr lang="ar-SA" dirty="0" err="1" smtClean="0"/>
              <a:t>السيكوباتية</a:t>
            </a:r>
            <a:r>
              <a:rPr lang="ar-SA" dirty="0" smtClean="0"/>
              <a:t> بالآتي:</a:t>
            </a:r>
            <a:endParaRPr lang="en-US" dirty="0" smtClean="0"/>
          </a:p>
          <a:p>
            <a:pPr algn="just"/>
            <a:r>
              <a:rPr lang="ar-SA" dirty="0" smtClean="0"/>
              <a:t>1- عدم النضج الانفعالي وعدم الاستقرار الانفعالي، ويظهر ذلك في الاندفاع والتهور والعجز عن ضبط النفس واحتمال الحرمان والإحباط.</a:t>
            </a:r>
            <a:endParaRPr lang="en-US" dirty="0" smtClean="0"/>
          </a:p>
          <a:p>
            <a:pPr algn="just"/>
            <a:r>
              <a:rPr lang="ar-SA" dirty="0" smtClean="0"/>
              <a:t>2- عدم الإفادة من التجارب السابقة رغم ما قد ينعم </a:t>
            </a:r>
            <a:r>
              <a:rPr lang="ar-SA" dirty="0" err="1" smtClean="0"/>
              <a:t>به</a:t>
            </a:r>
            <a:r>
              <a:rPr lang="ar-SA" dirty="0" smtClean="0"/>
              <a:t> الشخص </a:t>
            </a:r>
            <a:r>
              <a:rPr lang="ar-SA" dirty="0" err="1" smtClean="0"/>
              <a:t>السيكوباتي</a:t>
            </a:r>
            <a:r>
              <a:rPr lang="ar-SA" dirty="0" smtClean="0"/>
              <a:t> من ذكاء مرتفع.</a:t>
            </a:r>
            <a:endParaRPr lang="en-US" dirty="0" smtClean="0"/>
          </a:p>
          <a:p>
            <a:pPr algn="just"/>
            <a:r>
              <a:rPr lang="ar-SA" dirty="0" smtClean="0"/>
              <a:t>3- عدم ردع العقاب للشخص </a:t>
            </a:r>
            <a:r>
              <a:rPr lang="ar-SA" dirty="0" err="1" smtClean="0"/>
              <a:t>السيكوباتي</a:t>
            </a:r>
            <a:r>
              <a:rPr lang="ar-SA" dirty="0" smtClean="0"/>
              <a:t> عن معاودة أخطائه وإجرامه.</a:t>
            </a:r>
            <a:endParaRPr lang="en-US" dirty="0" smtClean="0"/>
          </a:p>
          <a:p>
            <a:r>
              <a:rPr lang="ar-SA" dirty="0" smtClean="0"/>
              <a:t>4- عدم اكتراث </a:t>
            </a:r>
            <a:r>
              <a:rPr lang="ar-SA" dirty="0" err="1" smtClean="0"/>
              <a:t>السيكوباتي</a:t>
            </a:r>
            <a:r>
              <a:rPr lang="ar-SA" dirty="0" smtClean="0"/>
              <a:t> بمشاعر الغير وعدم شعوره بوخز الضمير.</a:t>
            </a:r>
            <a:endParaRPr lang="en-US" dirty="0" smtClean="0"/>
          </a:p>
          <a:p>
            <a:pPr algn="just"/>
            <a:r>
              <a:rPr lang="ar-SA" dirty="0" smtClean="0"/>
              <a:t>5- قدرة </a:t>
            </a:r>
            <a:r>
              <a:rPr lang="ar-SA" dirty="0" err="1" smtClean="0"/>
              <a:t>السيكوباتي</a:t>
            </a:r>
            <a:r>
              <a:rPr lang="ar-SA" dirty="0" smtClean="0"/>
              <a:t> على احتمال الحرمان والإحباط دون قدرة </a:t>
            </a:r>
            <a:r>
              <a:rPr lang="ar-SA" dirty="0" err="1" smtClean="0"/>
              <a:t>العصابي</a:t>
            </a:r>
            <a:r>
              <a:rPr lang="ar-SA" dirty="0" smtClean="0"/>
              <a:t> بكثير.</a:t>
            </a:r>
            <a:r>
              <a:rPr lang="ar-SA" baseline="30000" dirty="0" smtClean="0"/>
              <a:t> </a:t>
            </a:r>
            <a:r>
              <a:rPr lang="ar-SA" dirty="0" smtClean="0"/>
              <a:t>بمعنى أنه يتميز بشخصية شاذة، وليس له القدرة على ضبط غرائزه ما يندفع إلى ارتكاب جرائم الاعتداء على العرض أو الجرائم المخلة بالآداب. </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7500" lnSpcReduction="20000"/>
          </a:bodyPr>
          <a:lstStyle/>
          <a:p>
            <a:pPr algn="just"/>
            <a:r>
              <a:rPr lang="ar-SA" dirty="0" smtClean="0"/>
              <a:t>وأهم أنواع </a:t>
            </a:r>
            <a:r>
              <a:rPr lang="ar-SA" dirty="0" err="1" smtClean="0"/>
              <a:t>السيكوباتيين</a:t>
            </a:r>
            <a:r>
              <a:rPr lang="ar-SA" dirty="0" smtClean="0"/>
              <a:t>:</a:t>
            </a:r>
            <a:endParaRPr lang="en-US" dirty="0" smtClean="0"/>
          </a:p>
          <a:p>
            <a:pPr algn="just"/>
            <a:r>
              <a:rPr lang="ar-SA" dirty="0" smtClean="0"/>
              <a:t>- ضعاف الإرادة : وتتميز هذه الفئة بضعف الإرادة وسرعة الاستجابة للغرائز، وسهولة الانقياد للغير. لذا فإن كثيراً منهم يساعد ويشارك في ارتكاب الجرائم.</a:t>
            </a:r>
            <a:endParaRPr lang="en-US" dirty="0" smtClean="0"/>
          </a:p>
          <a:p>
            <a:pPr algn="just"/>
            <a:r>
              <a:rPr lang="ar-SA" dirty="0" smtClean="0"/>
              <a:t>- متبلدو العواطف: وتتميز هذه الفئة من المجرمين بالقسوة والعنف وجمود المشاعر وتبلد العواطف، وضعف علاقاتهم الاجتماعية، وجرائمهم القتل والاغتصاب وقطع الطرق وغيرها من جرائم العنف .</a:t>
            </a:r>
            <a:endParaRPr lang="en-US" dirty="0" smtClean="0"/>
          </a:p>
          <a:p>
            <a:pPr algn="just"/>
            <a:r>
              <a:rPr lang="ar-SA" dirty="0" smtClean="0"/>
              <a:t>- متقلبو الأهواء: وتتميز هذه الفئة من المجرمين بالتقلب بالمزاج والأهواء وعدم الاستقرار النفسي، الأمر الذي يدفعهم على الثورة ضد القوانين ومن ثم الاندفاع نحو الجريمة ومعظم جرائمهم هي الدعارة والإدمان على المخدرات والتسول والتشرد.</a:t>
            </a:r>
            <a:endParaRPr lang="en-US" dirty="0" smtClean="0"/>
          </a:p>
          <a:p>
            <a:pPr algn="just"/>
            <a:r>
              <a:rPr lang="ar-SA" dirty="0" smtClean="0"/>
              <a:t>- سريعو الانفعال: وتتميز هذه الفتة من المجرمين بسرعة الانفعال والإثارة المقرونة بالعنف، والمبالغة في تصور المساس بكرامتهم ويؤولون نوايا غيرهم، ويسيئون الظن بهم، ويدفعهم ذلك إلى سلوك الجريمة. </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SA" dirty="0" smtClean="0"/>
              <a:t>* </a:t>
            </a:r>
            <a:r>
              <a:rPr lang="ar-SA" dirty="0" smtClean="0">
                <a:solidFill>
                  <a:srgbClr val="FF0000"/>
                </a:solidFill>
              </a:rPr>
              <a:t>المجرمون </a:t>
            </a:r>
            <a:r>
              <a:rPr lang="ar-SA" dirty="0" err="1" smtClean="0">
                <a:solidFill>
                  <a:srgbClr val="FF0000"/>
                </a:solidFill>
              </a:rPr>
              <a:t>الذهانيون</a:t>
            </a:r>
            <a:r>
              <a:rPr lang="en-US" dirty="0" smtClean="0">
                <a:solidFill>
                  <a:srgbClr val="FF0000"/>
                </a:solidFill>
              </a:rPr>
              <a:t>The Psychotic Criminals </a:t>
            </a:r>
            <a:r>
              <a:rPr lang="ar-SA" dirty="0" smtClean="0">
                <a:solidFill>
                  <a:srgbClr val="FF0000"/>
                </a:solidFill>
              </a:rPr>
              <a:t>:</a:t>
            </a:r>
            <a:endParaRPr lang="en-US" dirty="0" smtClean="0">
              <a:solidFill>
                <a:srgbClr val="FF0000"/>
              </a:solidFill>
            </a:endParaRPr>
          </a:p>
          <a:p>
            <a:pPr algn="just"/>
            <a:r>
              <a:rPr lang="ar-SA" dirty="0" smtClean="0"/>
              <a:t>    الذهان </a:t>
            </a:r>
            <a:r>
              <a:rPr lang="en-US" dirty="0" smtClean="0"/>
              <a:t>Psychosis</a:t>
            </a:r>
            <a:r>
              <a:rPr lang="ar-SA" dirty="0" smtClean="0"/>
              <a:t> :"اضطراب عقلي شديد وخلل شامل في الشخصية يسبب خللاً واضحاً في السلوك ويعوق النشاط الاجتماعي للفرد. ويطابق الذهان المعنى القانوني والاجتماعي لكلمة الجنون من حيث احتمال إيذاء الفرد نفسه </a:t>
            </a:r>
            <a:r>
              <a:rPr lang="ar-SA" dirty="0" err="1" smtClean="0"/>
              <a:t>أوغيره</a:t>
            </a:r>
            <a:r>
              <a:rPr lang="ar-SA" dirty="0" smtClean="0"/>
              <a:t> أو عجزه عن رعاية نفسه، حيث يصاب الفرد بالاضطراب الانفعالي الشديد، واضطراب القدرات العقلية، وتفكك الشخصية، ونقص في البصيرة، والاضطراب الواضح في السلوك والانفصال عن الواقع.</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r>
              <a:rPr lang="ar-SA" dirty="0" smtClean="0"/>
              <a:t>ويصنف الذهان بوجه عام إلى قسمين رئيسين هما:</a:t>
            </a:r>
            <a:endParaRPr lang="en-US" dirty="0" smtClean="0"/>
          </a:p>
          <a:p>
            <a:pPr algn="just"/>
            <a:r>
              <a:rPr lang="ar-SA" dirty="0" smtClean="0"/>
              <a:t>- </a:t>
            </a:r>
            <a:r>
              <a:rPr lang="ar-SA" dirty="0" smtClean="0">
                <a:solidFill>
                  <a:srgbClr val="00B0F0"/>
                </a:solidFill>
              </a:rPr>
              <a:t>الذهان العقلي العضوي </a:t>
            </a:r>
            <a:r>
              <a:rPr lang="en-US" dirty="0" smtClean="0">
                <a:solidFill>
                  <a:srgbClr val="00B0F0"/>
                </a:solidFill>
              </a:rPr>
              <a:t>Organic Psychosis</a:t>
            </a:r>
            <a:r>
              <a:rPr lang="ar-SA" dirty="0" smtClean="0">
                <a:solidFill>
                  <a:srgbClr val="00B0F0"/>
                </a:solidFill>
              </a:rPr>
              <a:t>: </a:t>
            </a:r>
            <a:r>
              <a:rPr lang="ar-SA" dirty="0" smtClean="0"/>
              <a:t>ويرجع المرض إلى أسباب عضوية تتعلق بحدوث تلف في الجهاز العصبي ووظائفه سواء كان هذا التلف جزئي أم كلي مثل ذهان الشيخوخة أو عن عدوى أو عن اضطراب الغدد الصماء أو عن الأورام أو عن اضطراب التغذية أو عن اضطراب الدورة الدموية.. وغيرها من الاضطرابات العقلية العضوية.</a:t>
            </a:r>
            <a:endParaRPr lang="en-US" dirty="0" smtClean="0"/>
          </a:p>
          <a:p>
            <a:pPr algn="just"/>
            <a:r>
              <a:rPr lang="ar-SA" dirty="0" smtClean="0"/>
              <a:t>- </a:t>
            </a:r>
            <a:r>
              <a:rPr lang="ar-SA" dirty="0" smtClean="0">
                <a:solidFill>
                  <a:srgbClr val="00B0F0"/>
                </a:solidFill>
              </a:rPr>
              <a:t>الذهان الوظيفي </a:t>
            </a:r>
            <a:r>
              <a:rPr lang="en-US" dirty="0" smtClean="0">
                <a:solidFill>
                  <a:srgbClr val="00B0F0"/>
                </a:solidFill>
              </a:rPr>
              <a:t>Functional Psychosis</a:t>
            </a:r>
            <a:r>
              <a:rPr lang="ar-SA" dirty="0" smtClean="0">
                <a:solidFill>
                  <a:srgbClr val="00B0F0"/>
                </a:solidFill>
              </a:rPr>
              <a:t>: </a:t>
            </a:r>
            <a:r>
              <a:rPr lang="ar-SA" dirty="0" smtClean="0"/>
              <a:t>ويرجع إلى أصل أو منشأ نفسي ولا يرجع لأي سبب عضوي، ومن أشكاله "</a:t>
            </a:r>
            <a:r>
              <a:rPr lang="ar-SA" dirty="0" err="1" smtClean="0"/>
              <a:t>الفصام</a:t>
            </a:r>
            <a:r>
              <a:rPr lang="ar-SA" dirty="0" smtClean="0"/>
              <a:t>""</a:t>
            </a:r>
            <a:r>
              <a:rPr lang="en-US" dirty="0" smtClean="0"/>
              <a:t> Schizophrenia</a:t>
            </a:r>
            <a:r>
              <a:rPr lang="ar-SA" dirty="0" smtClean="0"/>
              <a:t>و"الهوس" "</a:t>
            </a:r>
            <a:r>
              <a:rPr lang="en-US" dirty="0" smtClean="0"/>
              <a:t>Mania</a:t>
            </a:r>
            <a:r>
              <a:rPr lang="ar-SA" dirty="0" smtClean="0"/>
              <a:t> و"</a:t>
            </a:r>
            <a:r>
              <a:rPr lang="ar-SA" dirty="0" err="1" smtClean="0"/>
              <a:t>البارانويا</a:t>
            </a:r>
            <a:r>
              <a:rPr lang="ar-SA" dirty="0" smtClean="0"/>
              <a:t>" </a:t>
            </a:r>
            <a:r>
              <a:rPr lang="en-US" dirty="0" smtClean="0"/>
              <a:t>Paranoia</a:t>
            </a:r>
            <a:r>
              <a:rPr lang="ar-SA" dirty="0" smtClean="0"/>
              <a:t> وغيرها من الاضطرابات العقلية غير العضوية.</a:t>
            </a:r>
            <a:endParaRPr lang="en-US"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lstStyle/>
          <a:p>
            <a:endParaRPr lang="ar-SA" dirty="0"/>
          </a:p>
        </p:txBody>
      </p:sp>
      <p:sp>
        <p:nvSpPr>
          <p:cNvPr id="3" name="عنصر نائب للمحتوى 2"/>
          <p:cNvSpPr>
            <a:spLocks noGrp="1"/>
          </p:cNvSpPr>
          <p:nvPr>
            <p:ph idx="1"/>
          </p:nvPr>
        </p:nvSpPr>
        <p:spPr/>
        <p:txBody>
          <a:bodyPr>
            <a:normAutofit/>
          </a:bodyPr>
          <a:lstStyle/>
          <a:p>
            <a:pPr>
              <a:buNone/>
            </a:pPr>
            <a:endParaRPr lang="ar-SA" dirty="0" smtClean="0"/>
          </a:p>
          <a:p>
            <a:r>
              <a:rPr lang="ar-SA" sz="3200" dirty="0" smtClean="0"/>
              <a:t> </a:t>
            </a:r>
            <a:r>
              <a:rPr lang="ar-SA" sz="2800" dirty="0" smtClean="0"/>
              <a:t>صنفت الجرائم تصنيفات مختلفة وفقاً للهدف من التصنيف، وفيما يلي عرض لأهم هذه التصنيفات:</a:t>
            </a:r>
            <a:endParaRPr lang="en-US" sz="2800" dirty="0" smtClean="0"/>
          </a:p>
          <a:p>
            <a:pPr lvl="0"/>
            <a:r>
              <a:rPr lang="ar-SA" sz="2800" dirty="0" smtClean="0"/>
              <a:t>1</a:t>
            </a:r>
            <a:r>
              <a:rPr lang="ar-SA" sz="2800" dirty="0" smtClean="0">
                <a:solidFill>
                  <a:srgbClr val="FF0000"/>
                </a:solidFill>
              </a:rPr>
              <a:t>- تقسيم الجرائم وفق جسامتها:</a:t>
            </a:r>
            <a:endParaRPr lang="en-US" sz="2800" dirty="0" smtClean="0">
              <a:solidFill>
                <a:srgbClr val="FF0000"/>
              </a:solidFill>
            </a:endParaRPr>
          </a:p>
          <a:p>
            <a:r>
              <a:rPr lang="ar-SA" sz="2800" dirty="0" smtClean="0"/>
              <a:t>   سلكت غالبية التشريعات تقسيم الجريمة وفق جسامتها إلى ثلاثة أنواع هي: جنايات، جنح، ومخالفات، وذلك وفقاً للعقوبة المقررة لكل جريمة منها، علماً أن هذه التقسيمات تختلف باختلاف الزمان والمكان فما يعد جناية في وقت ما قد يكون جنحة أو مخالفة في وقت آخر أو العكس، تبعاً للتغير الذي يطرأ على القيم الاجتماعية أو السلطة التي تملك التشريع.</a:t>
            </a:r>
            <a:endParaRPr lang="en-US" sz="2800" dirty="0" smtClean="0"/>
          </a:p>
          <a:p>
            <a:pPr algn="ctr"/>
            <a:endParaRPr lang="ar-SA" sz="3200" baseline="300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dirty="0" smtClean="0"/>
              <a:t> ويرى بعض الأطباء العقليين أن الجريمة مرتبطة ارتباطاً وثيقاً بأنماط متنوعة من الذهان، وقد أجريت بحوث شتى على أيدي نفسانيين وأطباء عقليين، واجتماعيين، وفي ضوء نتائج بعض هذه البحوث، أمكن استخلاص قاعدة عامة مفادها: أن الذهان هو السبب الأساس لأنواع كثيرة من الجرائم، لاسيما تلك الجرائم البشعة التي ترتكب ضد الأشخاص. ويرى كثير من الباحثين أن المرض العقلي المعروف </a:t>
            </a:r>
            <a:r>
              <a:rPr lang="ar-SA" dirty="0" err="1" smtClean="0"/>
              <a:t>بـ</a:t>
            </a:r>
            <a:r>
              <a:rPr lang="ar-SA" dirty="0" smtClean="0"/>
              <a:t>" </a:t>
            </a:r>
            <a:r>
              <a:rPr lang="ar-SA" dirty="0" err="1" smtClean="0"/>
              <a:t>الفصام</a:t>
            </a:r>
            <a:r>
              <a:rPr lang="ar-SA" dirty="0" smtClean="0"/>
              <a:t>"</a:t>
            </a:r>
            <a:r>
              <a:rPr lang="en-US" dirty="0" smtClean="0"/>
              <a:t>Schizophrenia </a:t>
            </a:r>
            <a:r>
              <a:rPr lang="ar-SA" dirty="0" smtClean="0"/>
              <a:t> يعد أخطر الأمراض العقلية وأشدها دفعاً إلى الإجرام، لاسيما ضد الأشخاص.                                                    </a:t>
            </a:r>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buNone/>
            </a:pPr>
            <a:r>
              <a:rPr lang="ar-SA" sz="4000" dirty="0" smtClean="0">
                <a:solidFill>
                  <a:srgbClr val="00B050"/>
                </a:solidFill>
              </a:rPr>
              <a:t>شكراً لإصغائكم ..</a:t>
            </a:r>
          </a:p>
          <a:p>
            <a:pPr algn="ctr">
              <a:buNone/>
            </a:pPr>
            <a:r>
              <a:rPr lang="ar-SA" sz="4000" dirty="0" smtClean="0">
                <a:solidFill>
                  <a:srgbClr val="00B050"/>
                </a:solidFill>
              </a:rPr>
              <a:t>      </a:t>
            </a:r>
          </a:p>
          <a:p>
            <a:pPr algn="ctr">
              <a:buNone/>
            </a:pPr>
            <a:r>
              <a:rPr lang="ar-SA" sz="4000" dirty="0" smtClean="0">
                <a:solidFill>
                  <a:srgbClr val="00B050"/>
                </a:solidFill>
              </a:rPr>
              <a:t>والسلام عليكم ورحمة الله وبركاته</a:t>
            </a:r>
            <a:endParaRPr lang="ar-SA" sz="4000" dirty="0">
              <a:solidFill>
                <a:srgbClr val="00B05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92500" lnSpcReduction="10000"/>
          </a:bodyPr>
          <a:lstStyle/>
          <a:p>
            <a:r>
              <a:rPr lang="ar-SA" sz="3200" dirty="0" smtClean="0"/>
              <a:t>2 </a:t>
            </a:r>
            <a:r>
              <a:rPr lang="ar-SA" sz="3200" dirty="0" smtClean="0">
                <a:solidFill>
                  <a:srgbClr val="FF0000"/>
                </a:solidFill>
              </a:rPr>
              <a:t>. تقسيم الجرائم وفق إيجابيتها:</a:t>
            </a:r>
            <a:endParaRPr lang="en-US" sz="3200" dirty="0" smtClean="0">
              <a:solidFill>
                <a:srgbClr val="FF0000"/>
              </a:solidFill>
            </a:endParaRPr>
          </a:p>
          <a:p>
            <a:pPr algn="just"/>
            <a:r>
              <a:rPr lang="ar-SA" sz="3200" dirty="0" smtClean="0"/>
              <a:t>   تقسم الجرائم وفق إيجابيتها إلى: جرائم إيجابية مثل جريمة القتل أو السرقة أو الاحتيال أو تزوير العملات، وإلى جرائم سلبية مثل الامتناع عن القيام بعمل يفرضه القانون مثل التقصير في إنقاذ غريق كان بالإمكان إنقاذه أو الامتناع عن التبليغ عن بعض الجرائم ..وغيرها.</a:t>
            </a:r>
            <a:endParaRPr lang="en-US" sz="3200" dirty="0" smtClean="0"/>
          </a:p>
          <a:p>
            <a:r>
              <a:rPr lang="ar-SA" sz="3200" dirty="0" smtClean="0">
                <a:solidFill>
                  <a:srgbClr val="FF0000"/>
                </a:solidFill>
              </a:rPr>
              <a:t>3 . تقسيم الجرائم وفق درجة استمرارها:</a:t>
            </a:r>
            <a:endParaRPr lang="en-US" sz="3200" dirty="0" smtClean="0">
              <a:solidFill>
                <a:srgbClr val="FF0000"/>
              </a:solidFill>
            </a:endParaRPr>
          </a:p>
          <a:p>
            <a:pPr algn="just"/>
            <a:r>
              <a:rPr lang="ar-SA" sz="3200" dirty="0" smtClean="0"/>
              <a:t>   تقسم الجرائم وفق درجة استمرارها إلى: جرائم وقتية تنتهي بانتهاء الجريمة مثل جريمة القتل أو الاختلاس، والى جرائم مستمرة ومتجددة مثل جريمة الخطف والتزوير.</a:t>
            </a:r>
            <a:endParaRPr lang="en-US"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endParaRPr lang="ar-SA" dirty="0"/>
          </a:p>
        </p:txBody>
      </p:sp>
      <p:sp>
        <p:nvSpPr>
          <p:cNvPr id="3" name="عنصر نائب للمحتوى 2"/>
          <p:cNvSpPr>
            <a:spLocks noGrp="1"/>
          </p:cNvSpPr>
          <p:nvPr>
            <p:ph idx="1"/>
          </p:nvPr>
        </p:nvSpPr>
        <p:spPr/>
        <p:txBody>
          <a:bodyPr>
            <a:normAutofit/>
          </a:bodyPr>
          <a:lstStyle/>
          <a:p>
            <a:pPr algn="just"/>
            <a:r>
              <a:rPr lang="ar-SA" dirty="0"/>
              <a:t> </a:t>
            </a:r>
            <a:r>
              <a:rPr lang="ar-SA" dirty="0" smtClean="0"/>
              <a:t>  </a:t>
            </a:r>
            <a:r>
              <a:rPr lang="ar-SA" sz="2800" dirty="0" smtClean="0"/>
              <a:t>4. </a:t>
            </a:r>
            <a:r>
              <a:rPr lang="ar-SA" sz="2800" dirty="0" smtClean="0">
                <a:solidFill>
                  <a:srgbClr val="FF0000"/>
                </a:solidFill>
              </a:rPr>
              <a:t>تقسيم الجرائم بحسب القصد الجنائي:</a:t>
            </a:r>
            <a:endParaRPr lang="en-US" sz="2800" dirty="0" smtClean="0">
              <a:solidFill>
                <a:srgbClr val="FF0000"/>
              </a:solidFill>
            </a:endParaRPr>
          </a:p>
          <a:p>
            <a:pPr algn="just"/>
            <a:r>
              <a:rPr lang="ar-SA" sz="2800" dirty="0" smtClean="0"/>
              <a:t>    تقسم الجرائم وفق تعمدها إلى: جرائم </a:t>
            </a:r>
            <a:r>
              <a:rPr lang="ar-SA" sz="2800" dirty="0" err="1" smtClean="0"/>
              <a:t>عمدية</a:t>
            </a:r>
            <a:r>
              <a:rPr lang="ar-SA" sz="2800" dirty="0" smtClean="0"/>
              <a:t> بمعنى يتوافر فيها القصد الجنائي، وإلى جرائم غير </a:t>
            </a:r>
            <a:r>
              <a:rPr lang="ar-SA" sz="2800" dirty="0" err="1" smtClean="0"/>
              <a:t>عمدية</a:t>
            </a:r>
            <a:r>
              <a:rPr lang="ar-SA" sz="2800" dirty="0" smtClean="0"/>
              <a:t> لا يتوافر </a:t>
            </a:r>
            <a:r>
              <a:rPr lang="ar-SA" sz="2800" dirty="0" smtClean="0">
                <a:solidFill>
                  <a:srgbClr val="FF0000"/>
                </a:solidFill>
              </a:rPr>
              <a:t>فيها القصد الجنائي.</a:t>
            </a:r>
            <a:endParaRPr lang="en-US" sz="2800" dirty="0" smtClean="0">
              <a:solidFill>
                <a:srgbClr val="FF0000"/>
              </a:solidFill>
            </a:endParaRPr>
          </a:p>
          <a:p>
            <a:pPr algn="just"/>
            <a:r>
              <a:rPr lang="ar-SA" sz="2800" dirty="0" smtClean="0">
                <a:solidFill>
                  <a:srgbClr val="FF0000"/>
                </a:solidFill>
              </a:rPr>
              <a:t> 5 . تقسيم الجرائم وفق موضوع ضررها:</a:t>
            </a:r>
            <a:endParaRPr lang="en-US" sz="2800" dirty="0" smtClean="0">
              <a:solidFill>
                <a:srgbClr val="FF0000"/>
              </a:solidFill>
            </a:endParaRPr>
          </a:p>
          <a:p>
            <a:pPr algn="just"/>
            <a:r>
              <a:rPr lang="ar-SA" sz="2800" dirty="0" smtClean="0"/>
              <a:t>   تقسم الجرائم وفق موضوع ضررها إلى: جرائم ضد المصلحة العامة وجرائم ضد الأفراد.</a:t>
            </a:r>
            <a:endParaRPr lang="en-US" sz="2800" dirty="0" smtClean="0"/>
          </a:p>
          <a:p>
            <a:pPr algn="just">
              <a:buNone/>
            </a:pPr>
            <a:endParaRPr lang="ar-SA" sz="32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457200" y="1785926"/>
            <a:ext cx="8229600" cy="5072074"/>
          </a:xfrm>
        </p:spPr>
        <p:txBody>
          <a:bodyPr>
            <a:noAutofit/>
          </a:bodyPr>
          <a:lstStyle/>
          <a:p>
            <a:r>
              <a:rPr lang="ar-SA" sz="3200" dirty="0" smtClean="0"/>
              <a:t>6- </a:t>
            </a:r>
            <a:r>
              <a:rPr lang="ar-SA" sz="3200" dirty="0" smtClean="0">
                <a:solidFill>
                  <a:srgbClr val="FF0000"/>
                </a:solidFill>
              </a:rPr>
              <a:t>التقسيم الاجتماعي للجريمة: </a:t>
            </a:r>
            <a:endParaRPr lang="en-US" sz="3200" dirty="0" smtClean="0">
              <a:solidFill>
                <a:srgbClr val="FF0000"/>
              </a:solidFill>
            </a:endParaRPr>
          </a:p>
          <a:p>
            <a:r>
              <a:rPr lang="ar-SA" sz="3200" dirty="0" smtClean="0"/>
              <a:t>تقسم الجرائم من الناحية الاجتماعية إلى سبعة أنواع وهي:                             </a:t>
            </a:r>
            <a:endParaRPr lang="en-US" sz="3200" dirty="0" smtClean="0"/>
          </a:p>
          <a:p>
            <a:r>
              <a:rPr lang="ar-SA" sz="3200" dirty="0" smtClean="0"/>
              <a:t>أ- جرائم ترتكب ضد الممتلكات، مثل السرقة والحريق العمد والتسميم.</a:t>
            </a:r>
            <a:endParaRPr lang="en-US" sz="3200" dirty="0" smtClean="0"/>
          </a:p>
          <a:p>
            <a:r>
              <a:rPr lang="ar-SA" sz="3200" dirty="0" smtClean="0"/>
              <a:t>ب- جرائم ترتكب ضد الأفراد، مثل القتل والضرب.</a:t>
            </a:r>
            <a:endParaRPr lang="en-US" sz="3200" dirty="0" smtClean="0"/>
          </a:p>
          <a:p>
            <a:r>
              <a:rPr lang="ar-SA" sz="3200" dirty="0" smtClean="0"/>
              <a:t>ت- جرائم ترتكب ضد النظام العام، مثل جرائم أمن الدولة وإشاعة الفوضى والتخريب.</a:t>
            </a:r>
            <a:endParaRPr lang="en-US" sz="3200" dirty="0" smtClean="0"/>
          </a:p>
          <a:p>
            <a:r>
              <a:rPr lang="ar-SA" sz="3200" dirty="0" smtClean="0"/>
              <a:t>ث- جرائم ترتكب ضد الأسرة، مثل الخيانة الزوجية وإهمال الأطفال.</a:t>
            </a:r>
            <a:endParaRPr lang="en-US" sz="3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71480"/>
            <a:ext cx="8229600" cy="1143000"/>
          </a:xfrm>
        </p:spPr>
        <p:txBody>
          <a:bodyPr>
            <a:normAutofit/>
          </a:bodyPr>
          <a:lstStyle/>
          <a:p>
            <a:endParaRPr lang="ar-SA" dirty="0"/>
          </a:p>
        </p:txBody>
      </p:sp>
      <p:sp>
        <p:nvSpPr>
          <p:cNvPr id="3" name="عنصر نائب للمحتوى 2"/>
          <p:cNvSpPr>
            <a:spLocks noGrp="1"/>
          </p:cNvSpPr>
          <p:nvPr>
            <p:ph idx="1"/>
          </p:nvPr>
        </p:nvSpPr>
        <p:spPr/>
        <p:txBody>
          <a:bodyPr>
            <a:normAutofit/>
          </a:bodyPr>
          <a:lstStyle/>
          <a:p>
            <a:r>
              <a:rPr lang="ar-SA" sz="2800" dirty="0" smtClean="0"/>
              <a:t>ج- </a:t>
            </a:r>
            <a:r>
              <a:rPr lang="ar-SA" sz="2800" dirty="0" err="1" smtClean="0"/>
              <a:t>جرائم</a:t>
            </a:r>
            <a:r>
              <a:rPr lang="ar-SA" sz="2800" dirty="0" smtClean="0"/>
              <a:t> ترتكب ضد الدين، مثل الاعتداء على أماكن العبادة.</a:t>
            </a:r>
            <a:endParaRPr lang="en-US" sz="2800" dirty="0" smtClean="0"/>
          </a:p>
          <a:p>
            <a:r>
              <a:rPr lang="ar-SA" sz="2800" dirty="0" smtClean="0"/>
              <a:t>ح- جرائم ترتكب ضد الأخلاق، مثل الأفعال الفاضحة والجارحة للحياء في الأماكن العامة.</a:t>
            </a:r>
            <a:endParaRPr lang="en-US" sz="2800" dirty="0" smtClean="0"/>
          </a:p>
          <a:p>
            <a:r>
              <a:rPr lang="ar-SA" sz="2800" dirty="0" smtClean="0"/>
              <a:t>خ- جرائم ترتكب ضد المصادر الحيوية للمجتمع، مثل الصيد في غير موسمه أو صيد طيور منع صيدها في غير الأوقات المحددة، أو تبديد ثروات المجتمع.</a:t>
            </a:r>
            <a:endParaRPr lang="en-US" sz="28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642918"/>
            <a:ext cx="8229600" cy="1143000"/>
          </a:xfrm>
        </p:spPr>
        <p:txBody>
          <a:bodyPr>
            <a:normAutofit/>
          </a:bodyPr>
          <a:lstStyle/>
          <a:p>
            <a:r>
              <a:rPr lang="ar-SA" b="1" dirty="0" smtClean="0">
                <a:solidFill>
                  <a:srgbClr val="FF0000"/>
                </a:solidFill>
              </a:rPr>
              <a:t>من المجرم؟</a:t>
            </a:r>
            <a:endParaRPr lang="en-US" dirty="0">
              <a:solidFill>
                <a:srgbClr val="FF0000"/>
              </a:solidFill>
            </a:endParaRPr>
          </a:p>
        </p:txBody>
      </p:sp>
      <p:sp>
        <p:nvSpPr>
          <p:cNvPr id="3" name="عنصر نائب للمحتوى 2"/>
          <p:cNvSpPr>
            <a:spLocks noGrp="1"/>
          </p:cNvSpPr>
          <p:nvPr>
            <p:ph idx="1"/>
          </p:nvPr>
        </p:nvSpPr>
        <p:spPr/>
        <p:txBody>
          <a:bodyPr>
            <a:noAutofit/>
          </a:bodyPr>
          <a:lstStyle/>
          <a:p>
            <a:pPr algn="just"/>
            <a:r>
              <a:rPr lang="ar-SA" sz="2400" dirty="0" smtClean="0"/>
              <a:t> المجرم في نظر القانون"الشخص الذي يرتكب جريمة بمفهومها القانوني وأصدر القضاء حكماً بإدانته وأصبح هذا الحكم نهائياً غير قابل للطعن فيه.</a:t>
            </a:r>
            <a:r>
              <a:rPr lang="ar-SA" sz="2400" baseline="30000" dirty="0" smtClean="0"/>
              <a:t> </a:t>
            </a:r>
            <a:r>
              <a:rPr lang="ar-SA" sz="2400" dirty="0" smtClean="0"/>
              <a:t>ويعرف أيضاً بأنه "الشخص الذي يرتكب جريمة."أو هو" مرتكب الفعل المجرَّم. وإسناد صفة المجرم لشخص على هذا النحو يترتب عليه آثاراً قانونية خطيرة تمسه في أهم حقوقه مثل الحق في حياته في عقوبة الإعدام أو في سلامة جسده وحريته في عقوبة الأشغال الشاقة المؤبدة أو في ماله في عقوبة الغرامة أو مصادرة أمواله المنقولة أو غير المنقولة.</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a:bodyPr>
          <a:lstStyle/>
          <a:p>
            <a:pPr algn="just"/>
            <a:r>
              <a:rPr lang="ar-SA" sz="3200" dirty="0" smtClean="0"/>
              <a:t>ويرى بعض علماء الجريمة أن التعريف القانوني للمجرم لا يفي بالغرض المنشود من وراء دراساتهم ذلك لأنهم يخضعون فيه أيضاً المتهمين في مرحلة المحاكمة والمقبوض عليهم في مرحلة التحقيق. بل أن البعض يرى أن المجرم الحقيقي هو الشخص الذي اقترف جريمة سواء أكان في السجن أم خارجه. طالما أن كثير من الدراسات في علم الجريمة تعتمد على مجموعات ضابطة من غير المجرمين فمن باب أولى أن تشمل دراساتهم هذه المتهمين الذين مازالوا رهن التحقيق.</a:t>
            </a:r>
            <a:endParaRPr lang="ar-SA" sz="3200"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p:txBody>
          <a:bodyPr>
            <a:normAutofit fontScale="85000" lnSpcReduction="20000"/>
          </a:bodyPr>
          <a:lstStyle/>
          <a:p>
            <a:pPr algn="just"/>
            <a:r>
              <a:rPr lang="ar-SA" sz="3200" dirty="0" smtClean="0"/>
              <a:t>ويصنف المجرمون بصورة عامة بحسب درجة احترافهم للجريمة ومدى اقترابهم أو بعدهم من النمط العدواني إلى خمسة أصناف أساسية هي:</a:t>
            </a:r>
          </a:p>
          <a:p>
            <a:r>
              <a:rPr lang="ar-SA" sz="3200" dirty="0" smtClean="0"/>
              <a:t>* </a:t>
            </a:r>
            <a:r>
              <a:rPr lang="ar-SA" sz="3200" dirty="0" smtClean="0">
                <a:solidFill>
                  <a:srgbClr val="FF0000"/>
                </a:solidFill>
              </a:rPr>
              <a:t>المجرمون المحترفون</a:t>
            </a:r>
            <a:r>
              <a:rPr lang="en-US" sz="3200" dirty="0" smtClean="0">
                <a:solidFill>
                  <a:srgbClr val="FF0000"/>
                </a:solidFill>
              </a:rPr>
              <a:t>The Professionals Criminals </a:t>
            </a:r>
            <a:r>
              <a:rPr lang="ar-SA" sz="3200" dirty="0" smtClean="0">
                <a:solidFill>
                  <a:srgbClr val="FF0000"/>
                </a:solidFill>
              </a:rPr>
              <a:t>:</a:t>
            </a:r>
            <a:endParaRPr lang="en-US" sz="3200" dirty="0" smtClean="0">
              <a:solidFill>
                <a:srgbClr val="FF0000"/>
              </a:solidFill>
            </a:endParaRPr>
          </a:p>
          <a:p>
            <a:r>
              <a:rPr lang="ar-SA" sz="3200" dirty="0" smtClean="0"/>
              <a:t>   إن المجرمين المحترفين هم فئة تحترف الإجرام، وتكون الجريمة والكسب الرخيص والسريع هما الهدف الأمثل لهم، ورائدها الخروج على القانون بطرق فنية، ومنها يُمَيز المجرمون المحترفون عن غيرهم من المجرمين عن طريق اتخاذهم الجريمة وسيلة لكسب العيش.</a:t>
            </a:r>
            <a:endParaRPr lang="en-US" sz="3200" dirty="0" smtClean="0"/>
          </a:p>
          <a:p>
            <a:r>
              <a:rPr lang="ar-SA" sz="3200" dirty="0" smtClean="0"/>
              <a:t>  والمجرمون المحترفون هم في العادة أشخاص لا تقل نسبة ذكائهم عن المتوسط إن لم تزد عنه أحياناً، ولكن هناك خلل أو سوء في التربية أو التنشئة الاجتماعية بصورة عامة فلم يستطيعوا تنظيم سلوكهم على الوجه الذي يتفق مع قواعد المجتمع ونظمه، فيقعون بين صراع المعايير الاجتماعية وسوء الظروف المنزلية وخلل في التربية الأسرية واضطراب المقاييس الأخلاقية والاحتكاك في أوساط قد تفشّى فيها السلوك الإجرامي.  </a:t>
            </a:r>
            <a:endParaRPr lang="en-US" sz="3200" dirty="0" smtClean="0"/>
          </a:p>
          <a:p>
            <a:pPr algn="just"/>
            <a:endParaRPr lang="en-US" sz="3200" dirty="0">
              <a:solidFill>
                <a:srgbClr val="7030A0"/>
              </a:solidFill>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سبوك">
  <a:themeElements>
    <a:clrScheme name="مسبوك">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مسبوك">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سبوك">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91</TotalTime>
  <Words>2033</Words>
  <Application>Microsoft Office PowerPoint</Application>
  <PresentationFormat>عرض على الشاشة (3:4)‏</PresentationFormat>
  <Paragraphs>64</Paragraphs>
  <Slides>21</Slides>
  <Notes>0</Notes>
  <HiddenSlides>0</HiddenSlides>
  <MMClips>0</MMClips>
  <ScaleCrop>false</ScaleCrop>
  <HeadingPairs>
    <vt:vector size="4" baseType="variant">
      <vt:variant>
        <vt:lpstr>سمة</vt:lpstr>
      </vt:variant>
      <vt:variant>
        <vt:i4>1</vt:i4>
      </vt:variant>
      <vt:variant>
        <vt:lpstr>عناوين الشرائح</vt:lpstr>
      </vt:variant>
      <vt:variant>
        <vt:i4>21</vt:i4>
      </vt:variant>
    </vt:vector>
  </HeadingPairs>
  <TitlesOfParts>
    <vt:vector size="22" baseType="lpstr">
      <vt:lpstr>مسبوك</vt:lpstr>
      <vt:lpstr>تصنيفات الجرائم والمجرمون</vt:lpstr>
      <vt:lpstr>الشريحة 2</vt:lpstr>
      <vt:lpstr>الشريحة 3</vt:lpstr>
      <vt:lpstr>الشريحة 4</vt:lpstr>
      <vt:lpstr>الشريحة 5</vt:lpstr>
      <vt:lpstr>الشريحة 6</vt:lpstr>
      <vt:lpstr>من المجرم؟</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النظرية الاقتصادية (الرأسمالية)في علم الإجرام</dc:title>
  <dc:creator>hp</dc:creator>
  <cp:lastModifiedBy>hp</cp:lastModifiedBy>
  <cp:revision>11</cp:revision>
  <dcterms:created xsi:type="dcterms:W3CDTF">2017-12-11T16:26:37Z</dcterms:created>
  <dcterms:modified xsi:type="dcterms:W3CDTF">2018-01-04T21:02:58Z</dcterms:modified>
</cp:coreProperties>
</file>