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64" r:id="rId1"/>
  </p:sldMasterIdLst>
  <p:sldIdLst>
    <p:sldId id="256" r:id="rId2"/>
    <p:sldId id="257" r:id="rId3"/>
    <p:sldId id="281" r:id="rId4"/>
    <p:sldId id="258" r:id="rId5"/>
    <p:sldId id="282" r:id="rId6"/>
    <p:sldId id="260" r:id="rId7"/>
    <p:sldId id="261" r:id="rId8"/>
    <p:sldId id="283" r:id="rId9"/>
    <p:sldId id="274" r:id="rId1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6" d="100"/>
          <a:sy n="66" d="100"/>
        </p:scale>
        <p:origin x="-149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8" name="عنوان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ar-SA" smtClean="0"/>
              <a:t>انقر لتحرير نمط العنوان الرئيسي</a:t>
            </a:r>
            <a:endParaRPr kumimoji="0" lang="en-US"/>
          </a:p>
        </p:txBody>
      </p:sp>
      <p:sp>
        <p:nvSpPr>
          <p:cNvPr id="28" name="عنصر نائب للتاريخ 27"/>
          <p:cNvSpPr>
            <a:spLocks noGrp="1"/>
          </p:cNvSpPr>
          <p:nvPr>
            <p:ph type="dt" sz="half" idx="10"/>
          </p:nvPr>
        </p:nvSpPr>
        <p:spPr/>
        <p:txBody>
          <a:bodyPr/>
          <a:lstStyle/>
          <a:p>
            <a:fld id="{ACC81CAC-557F-4321-A8B3-DEFA7F130EAA}" type="datetimeFigureOut">
              <a:rPr lang="ar-SA" smtClean="0"/>
              <a:pPr/>
              <a:t>18/04/39</a:t>
            </a:fld>
            <a:endParaRPr lang="ar-SA"/>
          </a:p>
        </p:txBody>
      </p:sp>
      <p:sp>
        <p:nvSpPr>
          <p:cNvPr id="17" name="عنصر نائب للتذييل 16"/>
          <p:cNvSpPr>
            <a:spLocks noGrp="1"/>
          </p:cNvSpPr>
          <p:nvPr>
            <p:ph type="ftr" sz="quarter" idx="11"/>
          </p:nvPr>
        </p:nvSpPr>
        <p:spPr/>
        <p:txBody>
          <a:bodyPr/>
          <a:lstStyle/>
          <a:p>
            <a:endParaRPr lang="ar-SA"/>
          </a:p>
        </p:txBody>
      </p:sp>
      <p:sp>
        <p:nvSpPr>
          <p:cNvPr id="29" name="عنصر نائب لرقم الشريحة 28"/>
          <p:cNvSpPr>
            <a:spLocks noGrp="1"/>
          </p:cNvSpPr>
          <p:nvPr>
            <p:ph type="sldNum" sz="quarter" idx="12"/>
          </p:nvPr>
        </p:nvSpPr>
        <p:spPr/>
        <p:txBody>
          <a:bodyPr/>
          <a:lstStyle/>
          <a:p>
            <a:fld id="{65A4A519-C069-45CD-8133-D25D6EC5F4E1}" type="slidenum">
              <a:rPr lang="ar-SA" smtClean="0"/>
              <a:pPr/>
              <a:t>‹#›</a:t>
            </a:fld>
            <a:endParaRPr lang="ar-SA"/>
          </a:p>
        </p:txBody>
      </p:sp>
      <p:sp>
        <p:nvSpPr>
          <p:cNvPr id="9" name="عنوان فرعي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ACC81CAC-557F-4321-A8B3-DEFA7F130EAA}" type="datetimeFigureOut">
              <a:rPr lang="ar-SA" smtClean="0"/>
              <a:pPr/>
              <a:t>18/04/39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5A4A519-C069-45CD-8133-D25D6EC5F4E1}"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ACC81CAC-557F-4321-A8B3-DEFA7F130EAA}" type="datetimeFigureOut">
              <a:rPr lang="ar-SA" smtClean="0"/>
              <a:pPr/>
              <a:t>18/04/39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5A4A519-C069-45CD-8133-D25D6EC5F4E1}"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ACC81CAC-557F-4321-A8B3-DEFA7F130EAA}" type="datetimeFigureOut">
              <a:rPr lang="ar-SA" smtClean="0"/>
              <a:pPr/>
              <a:t>18/04/39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5A4A519-C069-45CD-8133-D25D6EC5F4E1}"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3">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ACC81CAC-557F-4321-A8B3-DEFA7F130EAA}" type="datetimeFigureOut">
              <a:rPr lang="ar-SA" smtClean="0"/>
              <a:pPr/>
              <a:t>18/04/39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a:xfrm>
            <a:off x="7924800" y="6416675"/>
            <a:ext cx="762000" cy="365125"/>
          </a:xfrm>
        </p:spPr>
        <p:txBody>
          <a:bodyPr/>
          <a:lstStyle/>
          <a:p>
            <a:fld id="{65A4A519-C069-45CD-8133-D25D6EC5F4E1}"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ACC81CAC-557F-4321-A8B3-DEFA7F130EAA}" type="datetimeFigureOut">
              <a:rPr lang="ar-SA" smtClean="0"/>
              <a:pPr/>
              <a:t>18/04/39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65A4A519-C069-45CD-8133-D25D6EC5F4E1}"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ACC81CAC-557F-4321-A8B3-DEFA7F130EAA}" type="datetimeFigureOut">
              <a:rPr lang="ar-SA" smtClean="0"/>
              <a:pPr/>
              <a:t>18/04/39</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65A4A519-C069-45CD-8133-D25D6EC5F4E1}"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ACC81CAC-557F-4321-A8B3-DEFA7F130EAA}" type="datetimeFigureOut">
              <a:rPr lang="ar-SA" smtClean="0"/>
              <a:pPr/>
              <a:t>18/04/39</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65A4A519-C069-45CD-8133-D25D6EC5F4E1}"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ACC81CAC-557F-4321-A8B3-DEFA7F130EAA}" type="datetimeFigureOut">
              <a:rPr lang="ar-SA" smtClean="0"/>
              <a:pPr/>
              <a:t>18/04/39</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65A4A519-C069-45CD-8133-D25D6EC5F4E1}"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ACC81CAC-557F-4321-A8B3-DEFA7F130EAA}" type="datetimeFigureOut">
              <a:rPr lang="ar-SA" smtClean="0"/>
              <a:pPr/>
              <a:t>18/04/39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65A4A519-C069-45CD-8133-D25D6EC5F4E1}"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ar-SA" smtClean="0">
                <a:solidFill>
                  <a:schemeClr val="lt1"/>
                </a:solidFill>
                <a:latin typeface="+mn-lt"/>
                <a:ea typeface="+mn-ea"/>
                <a:cs typeface="+mn-cs"/>
              </a:rPr>
              <a:t>انقر فوق الرمز لإضافة صورة</a:t>
            </a:r>
            <a:endParaRPr kumimoji="0" lang="en-US" dirty="0">
              <a:solidFill>
                <a:schemeClr val="lt1"/>
              </a:solidFill>
              <a:latin typeface="+mn-lt"/>
              <a:ea typeface="+mn-ea"/>
              <a:cs typeface="+mn-cs"/>
            </a:endParaRPr>
          </a:p>
        </p:txBody>
      </p:sp>
      <p:sp>
        <p:nvSpPr>
          <p:cNvPr id="4" name="عنصر نائب للنص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CC81CAC-557F-4321-A8B3-DEFA7F130EAA}" type="datetimeFigureOut">
              <a:rPr lang="ar-SA" smtClean="0"/>
              <a:pPr/>
              <a:t>18/04/39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65A4A519-C069-45CD-8133-D25D6EC5F4E1}"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عنصر نائب للعنوان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ACC81CAC-557F-4321-A8B3-DEFA7F130EAA}" type="datetimeFigureOut">
              <a:rPr lang="ar-SA" smtClean="0"/>
              <a:pPr/>
              <a:t>18/04/39</a:t>
            </a:fld>
            <a:endParaRPr lang="ar-SA"/>
          </a:p>
        </p:txBody>
      </p:sp>
      <p:sp>
        <p:nvSpPr>
          <p:cNvPr id="3" name="عنصر نائب للتذييل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ar-SA"/>
          </a:p>
        </p:txBody>
      </p:sp>
      <p:sp>
        <p:nvSpPr>
          <p:cNvPr id="23" name="عنصر نائب لرقم الشريحة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65A4A519-C069-45CD-8133-D25D6EC5F4E1}" type="slidenum">
              <a:rPr lang="ar-SA" smtClean="0"/>
              <a:pPr/>
              <a:t>‹#›</a:t>
            </a:fld>
            <a:endParaRPr lang="ar-SA"/>
          </a:p>
        </p:txBody>
      </p:sp>
    </p:spTree>
  </p:cSld>
  <p:clrMap bg1="dk1" tx1="lt1" bg2="dk2" tx2="lt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ctr" rtl="1"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r" rtl="1"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r" rtl="1"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r" rtl="1"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r" rtl="1"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r" rtl="1"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r" rtl="1"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r" rtl="1"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r" rtl="1"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r" rtl="1"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857224" y="1071546"/>
            <a:ext cx="7851648" cy="1828800"/>
          </a:xfrm>
        </p:spPr>
        <p:txBody>
          <a:bodyPr>
            <a:normAutofit/>
          </a:bodyPr>
          <a:lstStyle/>
          <a:p>
            <a:r>
              <a:rPr lang="ar-SA" sz="5400" dirty="0" smtClean="0"/>
              <a:t>منهج الفهم الذاتي</a:t>
            </a:r>
            <a:endParaRPr lang="ar-SA" sz="5400" dirty="0"/>
          </a:p>
        </p:txBody>
      </p:sp>
      <p:sp>
        <p:nvSpPr>
          <p:cNvPr id="3" name="عنوان فرعي 2"/>
          <p:cNvSpPr>
            <a:spLocks noGrp="1"/>
          </p:cNvSpPr>
          <p:nvPr>
            <p:ph type="subTitle" idx="1"/>
          </p:nvPr>
        </p:nvSpPr>
        <p:spPr/>
        <p:txBody>
          <a:bodyPr>
            <a:normAutofit/>
          </a:bodyPr>
          <a:lstStyle/>
          <a:p>
            <a:r>
              <a:rPr lang="ar-SA" sz="3200" dirty="0" smtClean="0">
                <a:solidFill>
                  <a:schemeClr val="bg1">
                    <a:lumMod val="95000"/>
                    <a:lumOff val="5000"/>
                  </a:schemeClr>
                </a:solidFill>
              </a:rPr>
              <a:t>الدكتورة</a:t>
            </a:r>
            <a:endParaRPr lang="ar-SA" sz="3200" dirty="0" smtClean="0">
              <a:solidFill>
                <a:schemeClr val="bg1">
                  <a:lumMod val="95000"/>
                  <a:lumOff val="5000"/>
                </a:schemeClr>
              </a:solidFill>
            </a:endParaRPr>
          </a:p>
          <a:p>
            <a:r>
              <a:rPr lang="ar-SA" sz="3200" dirty="0" smtClean="0">
                <a:solidFill>
                  <a:schemeClr val="bg1">
                    <a:lumMod val="95000"/>
                    <a:lumOff val="5000"/>
                  </a:schemeClr>
                </a:solidFill>
              </a:rPr>
              <a:t>أحلام محمد </a:t>
            </a:r>
            <a:r>
              <a:rPr lang="ar-SA" sz="3200" dirty="0" err="1" smtClean="0">
                <a:solidFill>
                  <a:schemeClr val="bg1">
                    <a:lumMod val="95000"/>
                    <a:lumOff val="5000"/>
                  </a:schemeClr>
                </a:solidFill>
              </a:rPr>
              <a:t>شواي</a:t>
            </a:r>
            <a:endParaRPr lang="ar-SA" sz="3200" dirty="0" smtClean="0">
              <a:solidFill>
                <a:schemeClr val="bg1">
                  <a:lumMod val="95000"/>
                  <a:lumOff val="5000"/>
                </a:schemeClr>
              </a:solidFill>
            </a:endParaRPr>
          </a:p>
          <a:p>
            <a:r>
              <a:rPr lang="ar-SA" sz="3200" dirty="0" smtClean="0">
                <a:solidFill>
                  <a:schemeClr val="bg1">
                    <a:lumMod val="95000"/>
                    <a:lumOff val="5000"/>
                  </a:schemeClr>
                </a:solidFill>
              </a:rPr>
              <a:t>الجامعة </a:t>
            </a:r>
            <a:r>
              <a:rPr lang="ar-SA" sz="3200" dirty="0" err="1" smtClean="0">
                <a:solidFill>
                  <a:schemeClr val="bg1">
                    <a:lumMod val="95000"/>
                    <a:lumOff val="5000"/>
                  </a:schemeClr>
                </a:solidFill>
              </a:rPr>
              <a:t>المستنصرية</a:t>
            </a:r>
            <a:r>
              <a:rPr lang="ar-SA" sz="3200" dirty="0" smtClean="0">
                <a:solidFill>
                  <a:schemeClr val="bg1">
                    <a:lumMod val="95000"/>
                    <a:lumOff val="5000"/>
                  </a:schemeClr>
                </a:solidFill>
              </a:rPr>
              <a:t> - كلية الآداب</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to="" calcmode="lin" valueType="num">
                                      <p:cBhvr>
                                        <p:cTn id="12" dur="1" fill="hold"/>
                                        <p:tgtEl>
                                          <p:spTgt spid="3">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to="" calcmode="lin" valueType="num">
                                      <p:cBhvr>
                                        <p:cTn id="17" dur="1" fill="hold"/>
                                        <p:tgtEl>
                                          <p:spTgt spid="3">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to="" calcmode="lin" valueType="num">
                                      <p:cBhvr>
                                        <p:cTn id="22"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642918"/>
            <a:ext cx="8229600" cy="1143000"/>
          </a:xfrm>
        </p:spPr>
        <p:txBody>
          <a:bodyPr/>
          <a:lstStyle/>
          <a:p>
            <a:endParaRPr lang="ar-SA" dirty="0"/>
          </a:p>
        </p:txBody>
      </p:sp>
      <p:sp>
        <p:nvSpPr>
          <p:cNvPr id="3" name="عنصر نائب للمحتوى 2"/>
          <p:cNvSpPr>
            <a:spLocks noGrp="1"/>
          </p:cNvSpPr>
          <p:nvPr>
            <p:ph idx="1"/>
          </p:nvPr>
        </p:nvSpPr>
        <p:spPr/>
        <p:txBody>
          <a:bodyPr>
            <a:normAutofit/>
          </a:bodyPr>
          <a:lstStyle/>
          <a:p>
            <a:pPr algn="just">
              <a:buNone/>
            </a:pPr>
            <a:r>
              <a:rPr lang="ar-SA" dirty="0" smtClean="0"/>
              <a:t>      </a:t>
            </a:r>
          </a:p>
          <a:p>
            <a:pPr algn="just">
              <a:buNone/>
            </a:pPr>
            <a:r>
              <a:rPr lang="ar-SA" dirty="0" smtClean="0"/>
              <a:t> </a:t>
            </a:r>
            <a:r>
              <a:rPr lang="ar-SA" dirty="0" smtClean="0"/>
              <a:t>      </a:t>
            </a:r>
            <a:r>
              <a:rPr lang="ar-SA" sz="3200" dirty="0" smtClean="0"/>
              <a:t>إن </a:t>
            </a:r>
            <a:r>
              <a:rPr lang="ar-SA" sz="3200" dirty="0" smtClean="0">
                <a:solidFill>
                  <a:srgbClr val="FF0000"/>
                </a:solidFill>
              </a:rPr>
              <a:t>منهج </a:t>
            </a:r>
            <a:r>
              <a:rPr lang="ar-SA" sz="3200" dirty="0" smtClean="0">
                <a:solidFill>
                  <a:srgbClr val="FF0000"/>
                </a:solidFill>
              </a:rPr>
              <a:t>الفهم الذاتي</a:t>
            </a:r>
            <a:r>
              <a:rPr lang="ar-SA" sz="3200" dirty="0" smtClean="0"/>
              <a:t> </a:t>
            </a:r>
            <a:r>
              <a:rPr lang="en-US" sz="3200" dirty="0" err="1" smtClean="0"/>
              <a:t>ethnoscience</a:t>
            </a:r>
            <a:r>
              <a:rPr lang="ar-SA" sz="3200" dirty="0" smtClean="0"/>
              <a:t> في الفكر </a:t>
            </a:r>
            <a:r>
              <a:rPr lang="ar-SA" sz="3200" dirty="0" err="1" smtClean="0"/>
              <a:t>الأنثربولوجي</a:t>
            </a:r>
            <a:r>
              <a:rPr lang="ar-SA" sz="3200" dirty="0" smtClean="0"/>
              <a:t> يهدف للتوصل إلى الطريقة التي ينظم </a:t>
            </a:r>
            <a:r>
              <a:rPr lang="ar-SA" sz="3200" dirty="0" err="1" smtClean="0"/>
              <a:t>بها</a:t>
            </a:r>
            <a:r>
              <a:rPr lang="ar-SA" sz="3200" dirty="0" smtClean="0"/>
              <a:t> الأفراد ثقافتهم وطريقتهم في استخدام هذه الثقافة، ويندرج الفهم الذاتي في الفكر </a:t>
            </a:r>
            <a:r>
              <a:rPr lang="ar-SA" sz="3200" dirty="0" err="1" smtClean="0"/>
              <a:t>الأنثربولوجي</a:t>
            </a:r>
            <a:r>
              <a:rPr lang="ar-SA" sz="3200" dirty="0" smtClean="0"/>
              <a:t> تحت مسمى </a:t>
            </a:r>
            <a:r>
              <a:rPr lang="ar-SA" sz="3200" dirty="0" smtClean="0">
                <a:solidFill>
                  <a:schemeClr val="accent2">
                    <a:lumMod val="40000"/>
                    <a:lumOff val="60000"/>
                  </a:schemeClr>
                </a:solidFill>
              </a:rPr>
              <a:t>المدخل المعرفي</a:t>
            </a:r>
            <a:r>
              <a:rPr lang="ar-SA" sz="3200" dirty="0" smtClean="0"/>
              <a:t>، ويسعى هذا المدخل إلى فهم تصورات الفرد عن العالم والمحيط الذي يحيا فيه، وكيفية تشكل هذه </a:t>
            </a:r>
            <a:r>
              <a:rPr lang="ar-SA" sz="3200" dirty="0" smtClean="0"/>
              <a:t>التصورات.</a:t>
            </a:r>
            <a:endParaRPr lang="ar-SA" sz="3200" dirty="0" smtClean="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nodePh="1">
                                  <p:stCondLst>
                                    <p:cond delay="0"/>
                                  </p:stCondLst>
                                  <p:endCondLst>
                                    <p:cond evt="begin" delay="0">
                                      <p:tn val="5"/>
                                    </p:cond>
                                  </p:end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a:bodyPr>
          <a:lstStyle/>
          <a:p>
            <a:pPr algn="just"/>
            <a:r>
              <a:rPr lang="ar-SA" dirty="0" smtClean="0"/>
              <a:t>  ومن </a:t>
            </a:r>
            <a:r>
              <a:rPr lang="ar-SA" dirty="0" smtClean="0"/>
              <a:t>خلال المدخل المعرفي فالأفراد الذين لهم ثقافة واحدة مشتركة، بالضرورة لهم نسق معرفي موحد، يعمل على تنظيم مشاعر وسلوك الأفراد، ويسعى الباحث </a:t>
            </a:r>
            <a:r>
              <a:rPr lang="ar-SA" dirty="0" err="1" smtClean="0"/>
              <a:t>الأنثربولوجي</a:t>
            </a:r>
            <a:r>
              <a:rPr lang="ar-SA" dirty="0" smtClean="0"/>
              <a:t> من خلال المدخل المعرفي إلى محاولة معرفة تصنيف الأفراد، وكيف يقومون بهذا التصنيف، وكيف يستدل الباحث </a:t>
            </a:r>
            <a:r>
              <a:rPr lang="ar-SA" dirty="0" err="1" smtClean="0"/>
              <a:t>الأنثربولوجي</a:t>
            </a:r>
            <a:r>
              <a:rPr lang="ar-SA" dirty="0" smtClean="0"/>
              <a:t> على العمليات العقلية؟ غير أن الإشكال المطروح أمام الباحث </a:t>
            </a:r>
            <a:r>
              <a:rPr lang="ar-SA" dirty="0" err="1" smtClean="0"/>
              <a:t>الأنثربولوجي</a:t>
            </a:r>
            <a:r>
              <a:rPr lang="ar-SA" dirty="0" smtClean="0"/>
              <a:t> هو اختلاف مشاهداته وإدراكه لجوانب من الثقافة مع مشاهدات وإدراك أصحاب الثقافة ذاتها، حيث يتولد عنه في الأخير مجموعة من التصورات </a:t>
            </a:r>
            <a:r>
              <a:rPr lang="ar-SA" dirty="0" err="1" smtClean="0"/>
              <a:t>والتمثلات</a:t>
            </a:r>
            <a:r>
              <a:rPr lang="ar-SA" dirty="0" smtClean="0"/>
              <a:t> والأحكام، والتي تختلف عن تلك التي لاحظها الباحث </a:t>
            </a:r>
            <a:r>
              <a:rPr lang="ar-SA" dirty="0" err="1" smtClean="0"/>
              <a:t>الأنثربولوجي</a:t>
            </a:r>
            <a:r>
              <a:rPr lang="ar-SA" dirty="0" smtClean="0"/>
              <a:t>.</a:t>
            </a:r>
            <a:endParaRPr lang="ar-SA"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idx="1"/>
          </p:nvPr>
        </p:nvSpPr>
        <p:spPr>
          <a:xfrm>
            <a:off x="571472" y="1928802"/>
            <a:ext cx="8229600" cy="4389120"/>
          </a:xfrm>
        </p:spPr>
        <p:txBody>
          <a:bodyPr>
            <a:normAutofit/>
          </a:bodyPr>
          <a:lstStyle/>
          <a:p>
            <a:pPr algn="just">
              <a:buNone/>
            </a:pPr>
            <a:r>
              <a:rPr lang="ar-SA" sz="3200" dirty="0" smtClean="0"/>
              <a:t> </a:t>
            </a:r>
          </a:p>
          <a:p>
            <a:pPr algn="just"/>
            <a:endParaRPr lang="ar-SA" sz="3200" dirty="0" smtClean="0"/>
          </a:p>
          <a:p>
            <a:pPr algn="ctr"/>
            <a:r>
              <a:rPr lang="ar-SA" sz="3200" dirty="0" smtClean="0"/>
              <a:t> ويعتبر </a:t>
            </a:r>
            <a:r>
              <a:rPr lang="ar-SA" sz="3200" dirty="0" smtClean="0"/>
              <a:t>منهج الفهم الذاتي في الفكر </a:t>
            </a:r>
            <a:r>
              <a:rPr lang="ar-SA" sz="3200" dirty="0" err="1" smtClean="0"/>
              <a:t>الأنثروبولوجي</a:t>
            </a:r>
            <a:r>
              <a:rPr lang="ar-SA" sz="3200" dirty="0" smtClean="0"/>
              <a:t> اتجاهاً نظرياً جديداً يرتكز على اكتشاف الطريقة التي ينظم </a:t>
            </a:r>
            <a:r>
              <a:rPr lang="ar-SA" sz="3200" dirty="0" err="1" smtClean="0"/>
              <a:t>بها</a:t>
            </a:r>
            <a:r>
              <a:rPr lang="ar-SA" sz="3200" dirty="0" smtClean="0"/>
              <a:t> الأفراد ثقافتهم وطريقتهم في استخدام هذه الثقافة. </a:t>
            </a:r>
            <a:endParaRPr lang="ar-SA" sz="3200" dirty="0">
              <a:solidFill>
                <a:srgbClr val="00B050"/>
              </a:solidFill>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to="" calcmode="lin" valueType="num">
                                      <p:cBhvr>
                                        <p:cTn id="12"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a:bodyPr>
          <a:lstStyle/>
          <a:p>
            <a:endParaRPr lang="ar-SA" sz="2800" dirty="0" smtClean="0"/>
          </a:p>
          <a:p>
            <a:endParaRPr lang="ar-SA" sz="2800" dirty="0" smtClean="0"/>
          </a:p>
          <a:p>
            <a:pPr algn="just">
              <a:buNone/>
            </a:pPr>
            <a:r>
              <a:rPr lang="ar-SA" sz="2800" dirty="0" smtClean="0"/>
              <a:t>     والمدخل </a:t>
            </a:r>
            <a:r>
              <a:rPr lang="ar-SA" sz="2800" dirty="0" smtClean="0"/>
              <a:t>المعرفي أو الفهم الذاتي لا يهدف إلى معرفة العناصر المادية للظاهرة، ولكنه يدرس الطريقة التي تعمل على تنظيم هذه العناصر في عقول الناس</a:t>
            </a:r>
            <a:r>
              <a:rPr lang="ar-SA" sz="2800" dirty="0" smtClean="0"/>
              <a:t>.</a:t>
            </a:r>
          </a:p>
          <a:p>
            <a:pPr algn="just">
              <a:buNone/>
            </a:pPr>
            <a:r>
              <a:rPr lang="ar-SA" sz="2800" dirty="0" smtClean="0"/>
              <a:t> </a:t>
            </a:r>
            <a:r>
              <a:rPr lang="ar-SA" sz="2800" dirty="0" smtClean="0"/>
              <a:t>   </a:t>
            </a:r>
            <a:r>
              <a:rPr lang="ar-SA" sz="2800" dirty="0" smtClean="0"/>
              <a:t>وفي ضوء ذلك يهدف هذا المدخل إلى دراسة الظواهر المادية التي يهتم </a:t>
            </a:r>
            <a:r>
              <a:rPr lang="ar-SA" sz="2800" dirty="0" err="1" smtClean="0"/>
              <a:t>بها</a:t>
            </a:r>
            <a:r>
              <a:rPr lang="ar-SA" sz="2800" dirty="0" smtClean="0"/>
              <a:t> الأفراد وما طريقتهم في تنظيم تلك الظواهر، ويلاحظ أن الأفراد في الثقافات المتباينة لا يختلفون فقط في تنظيم الظواهر المادية وإنما يختلفون أيضاً في طريقة تنظيم هذه الظواهر.</a:t>
            </a:r>
            <a:endParaRPr lang="ar-SA"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endParaRPr lang="ar-SA" dirty="0"/>
          </a:p>
        </p:txBody>
      </p:sp>
      <p:sp>
        <p:nvSpPr>
          <p:cNvPr id="3" name="عنصر نائب للمحتوى 2"/>
          <p:cNvSpPr>
            <a:spLocks noGrp="1"/>
          </p:cNvSpPr>
          <p:nvPr>
            <p:ph idx="1"/>
          </p:nvPr>
        </p:nvSpPr>
        <p:spPr/>
        <p:txBody>
          <a:bodyPr>
            <a:normAutofit/>
          </a:bodyPr>
          <a:lstStyle/>
          <a:p>
            <a:pPr algn="just">
              <a:buNone/>
            </a:pPr>
            <a:r>
              <a:rPr lang="ar-SA" dirty="0"/>
              <a:t> </a:t>
            </a:r>
            <a:r>
              <a:rPr lang="ar-SA" dirty="0" smtClean="0"/>
              <a:t>  </a:t>
            </a:r>
            <a:r>
              <a:rPr lang="ar-SA" dirty="0" smtClean="0"/>
              <a:t>  </a:t>
            </a:r>
          </a:p>
          <a:p>
            <a:pPr algn="just">
              <a:buNone/>
            </a:pPr>
            <a:r>
              <a:rPr lang="ar-SA" sz="2800" dirty="0" smtClean="0"/>
              <a:t> </a:t>
            </a:r>
            <a:r>
              <a:rPr lang="ar-SA" sz="2800" dirty="0" smtClean="0"/>
              <a:t>     ويمكننا </a:t>
            </a:r>
            <a:r>
              <a:rPr lang="ar-SA" sz="2800" dirty="0" smtClean="0"/>
              <a:t>أن نعتبر المدخل المعرفي في دراسة الثقافة أحد اتجاهين رئيسيين يحاولان الآن السيطرة على التفكير </a:t>
            </a:r>
            <a:r>
              <a:rPr lang="ar-SA" sz="2800" dirty="0" err="1" smtClean="0"/>
              <a:t>الأنثربولوجي</a:t>
            </a:r>
            <a:r>
              <a:rPr lang="ar-SA" sz="2800" dirty="0" smtClean="0"/>
              <a:t> المعاصر واقتسامه فيما بينهما، ويتصدر هذان الاتجاهان النقد الموجه للمدرسة </a:t>
            </a:r>
            <a:r>
              <a:rPr lang="ar-SA" sz="2800" dirty="0" err="1" smtClean="0"/>
              <a:t>الأنثربولوجية</a:t>
            </a:r>
            <a:r>
              <a:rPr lang="ar-SA" sz="2800" dirty="0" smtClean="0"/>
              <a:t> الاجتماعية التي حملت لواء الفكر </a:t>
            </a:r>
            <a:r>
              <a:rPr lang="ar-SA" sz="2800" dirty="0" err="1" smtClean="0"/>
              <a:t>الأنثربولوجي</a:t>
            </a:r>
            <a:r>
              <a:rPr lang="ar-SA" sz="2800" dirty="0" smtClean="0"/>
              <a:t> خلال النصف الأول من القرن العشرين وخاصة في بريطانيا، ونعني </a:t>
            </a:r>
            <a:r>
              <a:rPr lang="ar-SA" sz="2800" dirty="0" err="1" smtClean="0"/>
              <a:t>بها</a:t>
            </a:r>
            <a:r>
              <a:rPr lang="ar-SA" sz="2800" dirty="0" smtClean="0"/>
              <a:t> مدرسة البناء الاجتماعي والتحليل الوظيفي، التي أرسها قواعدها كل من راد كليف </a:t>
            </a:r>
            <a:r>
              <a:rPr lang="ar-SA" sz="2800" dirty="0" err="1" smtClean="0"/>
              <a:t>براون</a:t>
            </a:r>
            <a:r>
              <a:rPr lang="ar-SA" sz="2800" dirty="0" smtClean="0"/>
              <a:t> </a:t>
            </a:r>
            <a:r>
              <a:rPr lang="ar-SA" sz="2800" dirty="0" err="1" smtClean="0"/>
              <a:t>ومالينوفسكي</a:t>
            </a:r>
            <a:r>
              <a:rPr lang="ar-SA" sz="2800" dirty="0" smtClean="0"/>
              <a:t>.</a:t>
            </a:r>
            <a:endParaRPr lang="ar-SA" sz="32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idx="1"/>
          </p:nvPr>
        </p:nvSpPr>
        <p:spPr/>
        <p:txBody>
          <a:bodyPr>
            <a:noAutofit/>
          </a:bodyPr>
          <a:lstStyle/>
          <a:p>
            <a:pPr algn="just"/>
            <a:endParaRPr lang="ar-SA" sz="2800" dirty="0" smtClean="0"/>
          </a:p>
          <a:p>
            <a:pPr algn="just"/>
            <a:endParaRPr lang="ar-SA" sz="2800" dirty="0" smtClean="0"/>
          </a:p>
          <a:p>
            <a:pPr algn="just"/>
            <a:r>
              <a:rPr lang="ar-SA" sz="2800" dirty="0" smtClean="0"/>
              <a:t>      ويستند </a:t>
            </a:r>
            <a:r>
              <a:rPr lang="ar-SA" sz="2800" dirty="0" smtClean="0"/>
              <a:t>هذا النقد على أن التفسيرات البنائية للمجتمع تفسيرات </a:t>
            </a:r>
            <a:r>
              <a:rPr lang="ar-SA" sz="2800" dirty="0" err="1" smtClean="0"/>
              <a:t>استاتيكية</a:t>
            </a:r>
            <a:r>
              <a:rPr lang="ar-SA" sz="2800" dirty="0" smtClean="0"/>
              <a:t>، ولا تعترف بالقوى المتعارضة والمتصارعة داخل البناء الاجتماعي، وتحاول أن ترد كل شي إلى فكرة التوازن، كما تتجاهل المدرسة البنائية العلاقات الاجتماعية الواقعية، وتهتم فقط بالعموميات، ومعنى ذلك أنها لا تهتم بالواقع المتغير أو بعلاقات الأفراد </a:t>
            </a:r>
            <a:r>
              <a:rPr lang="ar-SA" sz="2800" dirty="0" smtClean="0"/>
              <a:t>بعضهم ببعض.</a:t>
            </a:r>
            <a:endParaRPr lang="en-US" sz="2800"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to="" calcmode="lin" valueType="num">
                                      <p:cBhvr>
                                        <p:cTn id="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endParaRPr lang="ar-SA" sz="2400" dirty="0" smtClean="0"/>
          </a:p>
          <a:p>
            <a:endParaRPr lang="ar-SA" sz="2400" dirty="0" smtClean="0"/>
          </a:p>
          <a:p>
            <a:pPr algn="just"/>
            <a:r>
              <a:rPr lang="ar-SA" sz="2800" dirty="0" smtClean="0"/>
              <a:t>  </a:t>
            </a:r>
            <a:r>
              <a:rPr lang="ar-SA" sz="2800" dirty="0" smtClean="0">
                <a:solidFill>
                  <a:srgbClr val="FF0000"/>
                </a:solidFill>
              </a:rPr>
              <a:t>ويفهم</a:t>
            </a:r>
            <a:r>
              <a:rPr lang="ar-SA" sz="2800" dirty="0" smtClean="0"/>
              <a:t> </a:t>
            </a:r>
            <a:r>
              <a:rPr lang="ar-SA" sz="2800" dirty="0" smtClean="0"/>
              <a:t>من ذلك أن ما يصفه العلماء البنائيون ليس هو الواقع، وإنما هو شيء متخيل ومتصور وليس له وجود خارج أذهانهم، وأن ما يقدمونه للقارئ هو مجتمع من صنفهم هم أنفسهم ولا علاقة له بالحقيقة الواقعية، ومرد ذلك إلى إخفاق البنائيين في سبر غور أذهان أفراد المجتمع الذي يقومون بدراسته وإغفالهم التعرف على نظرة هؤلاء الأفراد أنفسهم إلى مجتمعهم والى الثقافة التي يعيشون فيها.</a:t>
            </a:r>
            <a:endParaRPr lang="ar-SA"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a:bodyPr>
          <a:lstStyle/>
          <a:p>
            <a:pPr algn="ctr">
              <a:buNone/>
            </a:pPr>
            <a:r>
              <a:rPr lang="ar-SA" sz="4000" dirty="0" smtClean="0">
                <a:solidFill>
                  <a:srgbClr val="00B050"/>
                </a:solidFill>
              </a:rPr>
              <a:t>شكراً لإصغائكم ..</a:t>
            </a:r>
          </a:p>
          <a:p>
            <a:pPr algn="ctr">
              <a:buNone/>
            </a:pPr>
            <a:r>
              <a:rPr lang="ar-SA" sz="4000" dirty="0" smtClean="0">
                <a:solidFill>
                  <a:srgbClr val="00B050"/>
                </a:solidFill>
              </a:rPr>
              <a:t>      </a:t>
            </a:r>
          </a:p>
          <a:p>
            <a:pPr algn="ctr">
              <a:buNone/>
            </a:pPr>
            <a:r>
              <a:rPr lang="ar-SA" sz="4000" dirty="0" smtClean="0">
                <a:solidFill>
                  <a:srgbClr val="00B050"/>
                </a:solidFill>
              </a:rPr>
              <a:t>والسلام عليكم ورحمة الله وبركاته</a:t>
            </a:r>
            <a:endParaRPr lang="ar-SA" sz="4000" dirty="0">
              <a:solidFill>
                <a:srgbClr val="00B050"/>
              </a:solidFill>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ذروة">
  <a:themeElements>
    <a:clrScheme name="ذروة">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ذروة">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ذروة">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107</TotalTime>
  <Words>406</Words>
  <Application>Microsoft Office PowerPoint</Application>
  <PresentationFormat>عرض على الشاشة (3:4)‏</PresentationFormat>
  <Paragraphs>25</Paragraphs>
  <Slides>9</Slides>
  <Notes>0</Notes>
  <HiddenSlides>0</HiddenSlides>
  <MMClips>0</MMClips>
  <ScaleCrop>false</ScaleCrop>
  <HeadingPairs>
    <vt:vector size="4" baseType="variant">
      <vt:variant>
        <vt:lpstr>سمة</vt:lpstr>
      </vt:variant>
      <vt:variant>
        <vt:i4>1</vt:i4>
      </vt:variant>
      <vt:variant>
        <vt:lpstr>عناوين الشرائح</vt:lpstr>
      </vt:variant>
      <vt:variant>
        <vt:i4>9</vt:i4>
      </vt:variant>
    </vt:vector>
  </HeadingPairs>
  <TitlesOfParts>
    <vt:vector size="10" baseType="lpstr">
      <vt:lpstr>ذروة</vt:lpstr>
      <vt:lpstr>منهج الفهم الذاتي</vt:lpstr>
      <vt:lpstr>الشريحة 2</vt:lpstr>
      <vt:lpstr>الشريحة 3</vt:lpstr>
      <vt:lpstr>الشريحة 4</vt:lpstr>
      <vt:lpstr>الشريحة 5</vt:lpstr>
      <vt:lpstr>الشريحة 6</vt:lpstr>
      <vt:lpstr>الشريحة 7</vt:lpstr>
      <vt:lpstr>الشريحة 8</vt:lpstr>
      <vt:lpstr>الشريحة 9</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النظرية الاقتصادية (الرأسمالية)في علم الإجرام</dc:title>
  <dc:creator>hp</dc:creator>
  <cp:lastModifiedBy>hp</cp:lastModifiedBy>
  <cp:revision>13</cp:revision>
  <dcterms:created xsi:type="dcterms:W3CDTF">2017-12-11T16:26:37Z</dcterms:created>
  <dcterms:modified xsi:type="dcterms:W3CDTF">2018-01-05T20:15:34Z</dcterms:modified>
</cp:coreProperties>
</file>