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18/04/1439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18/04/1439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18/04/1439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18/04/1439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18/04/1439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18/04/1439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18/04/1439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18/04/1439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18/04/1439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18/04/1439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18/04/1439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18/04/1439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857999"/>
          </a:xfrm>
        </p:spPr>
        <p:style>
          <a:lnRef idx="1">
            <a:schemeClr val="accent3"/>
          </a:lnRef>
          <a:fillRef idx="2">
            <a:schemeClr val="accent3"/>
          </a:fillRef>
          <a:effectRef idx="1">
            <a:schemeClr val="accent3"/>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Paragraph Types: </a:t>
            </a:r>
            <a:b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Descriptive Paragraph</a:t>
            </a:r>
            <a:b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12</a:t>
            </a:r>
            <a:r>
              <a:rPr lang="en-US" sz="4800" b="1" baseline="30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t>
            </a: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Lecture </a:t>
            </a:r>
            <a:endParaRPr lang="ar-IQ"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152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858000"/>
          </a:xfrm>
        </p:spPr>
        <p:style>
          <a:lnRef idx="3">
            <a:schemeClr val="lt1"/>
          </a:lnRef>
          <a:fillRef idx="1">
            <a:schemeClr val="accent5"/>
          </a:fillRef>
          <a:effectRef idx="1">
            <a:schemeClr val="accent5"/>
          </a:effectRef>
          <a:fontRef idx="minor">
            <a:schemeClr val="lt1"/>
          </a:fontRef>
        </p:style>
        <p:txBody>
          <a:bodyPr>
            <a:normAutofit/>
          </a:bodyPr>
          <a:lstStyle/>
          <a:p>
            <a:pPr>
              <a:lnSpc>
                <a:spcPct val="150000"/>
              </a:lnSpc>
            </a:pPr>
            <a:r>
              <a:rPr lang="en-US"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End</a:t>
            </a:r>
            <a:endParaRPr lang="ar-IQ" sz="96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9926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32000"/>
                    </a14:imgEffect>
                  </a14:imgLayer>
                </a14:imgProps>
              </a:ext>
              <a:ext uri="{28A0092B-C50C-407E-A947-70E740481C1C}">
                <a14:useLocalDpi xmlns:a14="http://schemas.microsoft.com/office/drawing/2010/main" val="0"/>
              </a:ext>
            </a:extLst>
          </a:blip>
          <a:srcRect/>
          <a:stretch>
            <a:fillRect/>
          </a:stretch>
        </p:blipFill>
        <p:spPr bwMode="auto">
          <a:xfrm>
            <a:off x="0" y="0"/>
            <a:ext cx="9144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9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83671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dirty="0"/>
              <a:t>How should you write your description</a:t>
            </a:r>
            <a:r>
              <a:rPr lang="en-US" b="1" dirty="0" smtClean="0"/>
              <a:t>?</a:t>
            </a:r>
            <a:endParaRPr lang="ar-IQ" dirty="0"/>
          </a:p>
        </p:txBody>
      </p:sp>
      <p:sp>
        <p:nvSpPr>
          <p:cNvPr id="3" name="عنصر نائب للمحتوى 2"/>
          <p:cNvSpPr>
            <a:spLocks noGrp="1"/>
          </p:cNvSpPr>
          <p:nvPr>
            <p:ph idx="1"/>
          </p:nvPr>
        </p:nvSpPr>
        <p:spPr>
          <a:xfrm>
            <a:off x="0" y="908720"/>
            <a:ext cx="9144000" cy="5976664"/>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l" rtl="0">
              <a:buNone/>
            </a:pPr>
            <a:r>
              <a:rPr lang="en-US" dirty="0" smtClean="0"/>
              <a:t>If </a:t>
            </a:r>
            <a:r>
              <a:rPr lang="en-US" dirty="0"/>
              <a:t>there's one thing you should remember as you write your descriptive essay, it's the famous saying: </a:t>
            </a:r>
            <a:r>
              <a:rPr lang="en-US" dirty="0">
                <a:solidFill>
                  <a:srgbClr val="FF0000"/>
                </a:solidFill>
              </a:rPr>
              <a:t>show don't tell</a:t>
            </a:r>
            <a:r>
              <a:rPr lang="en-US" dirty="0"/>
              <a:t>. But what's the difference between showing and telling?</a:t>
            </a:r>
          </a:p>
          <a:p>
            <a:pPr marL="0" indent="0" algn="l" rtl="0">
              <a:buNone/>
            </a:pPr>
            <a:r>
              <a:rPr lang="en-US" b="1" dirty="0"/>
              <a:t>Consider these two simple examples:</a:t>
            </a:r>
          </a:p>
          <a:p>
            <a:pPr algn="l" rtl="0"/>
            <a:r>
              <a:rPr lang="en-US" i="1" dirty="0">
                <a:solidFill>
                  <a:srgbClr val="7030A0"/>
                </a:solidFill>
              </a:rPr>
              <a:t>I grew tired after dinner.</a:t>
            </a:r>
          </a:p>
          <a:p>
            <a:pPr algn="l" rtl="0"/>
            <a:r>
              <a:rPr lang="en-US" i="1" dirty="0">
                <a:solidFill>
                  <a:srgbClr val="7030A0"/>
                </a:solidFill>
              </a:rPr>
              <a:t>As I leaned back and rested my head against the top of the chair, my eyelids began to feel heavy, and the edges of the empty plate in front of me blurred with the white tablecloth</a:t>
            </a:r>
            <a:r>
              <a:rPr lang="en-US" i="1" dirty="0" smtClean="0">
                <a:solidFill>
                  <a:srgbClr val="7030A0"/>
                </a:solidFill>
              </a:rPr>
              <a:t>.</a:t>
            </a:r>
            <a:endParaRPr lang="en-US" i="1" dirty="0">
              <a:solidFill>
                <a:srgbClr val="7030A0"/>
              </a:solidFill>
            </a:endParaRPr>
          </a:p>
        </p:txBody>
      </p:sp>
    </p:spTree>
    <p:extLst>
      <p:ext uri="{BB962C8B-B14F-4D97-AF65-F5344CB8AC3E}">
        <p14:creationId xmlns:p14="http://schemas.microsoft.com/office/powerpoint/2010/main" val="1878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lstStyle/>
          <a:p>
            <a:pPr marL="0" indent="0" algn="l" rtl="0">
              <a:buNone/>
            </a:pPr>
            <a:endParaRPr lang="en-US" b="1" dirty="0" smtClean="0"/>
          </a:p>
          <a:p>
            <a:pPr marL="0" indent="0" algn="l" rtl="0">
              <a:buNone/>
            </a:pPr>
            <a:r>
              <a:rPr lang="en-US" b="1" dirty="0" smtClean="0"/>
              <a:t>- The </a:t>
            </a:r>
            <a:r>
              <a:rPr lang="en-US" b="1" dirty="0"/>
              <a:t>first sentence </a:t>
            </a:r>
            <a:r>
              <a:rPr lang="en-US" b="1" i="1" dirty="0"/>
              <a:t>tells</a:t>
            </a:r>
            <a:r>
              <a:rPr lang="en-US" b="1" dirty="0"/>
              <a:t> readers that you grew tired after dinner. </a:t>
            </a:r>
            <a:endParaRPr lang="en-US" b="1" dirty="0" smtClean="0"/>
          </a:p>
          <a:p>
            <a:pPr marL="0" indent="0" algn="l" rtl="0">
              <a:buNone/>
            </a:pPr>
            <a:r>
              <a:rPr lang="en-US" b="1" dirty="0" smtClean="0"/>
              <a:t>- The </a:t>
            </a:r>
            <a:r>
              <a:rPr lang="en-US" b="1" dirty="0"/>
              <a:t>second sentence </a:t>
            </a:r>
            <a:r>
              <a:rPr lang="en-US" b="1" i="1" dirty="0"/>
              <a:t>shows</a:t>
            </a:r>
            <a:r>
              <a:rPr lang="en-US" b="1" dirty="0"/>
              <a:t> readers that you grew tired. The most effective descriptive </a:t>
            </a:r>
            <a:r>
              <a:rPr lang="en-US" b="1" dirty="0" smtClean="0"/>
              <a:t>paragraphs </a:t>
            </a:r>
            <a:r>
              <a:rPr lang="en-US" b="1" dirty="0"/>
              <a:t>are loaded </a:t>
            </a:r>
            <a:r>
              <a:rPr lang="en-US" b="1" dirty="0" smtClean="0"/>
              <a:t>with such</a:t>
            </a:r>
            <a:r>
              <a:rPr lang="en-US" b="1" dirty="0"/>
              <a:t> </a:t>
            </a:r>
            <a:r>
              <a:rPr lang="en-US" b="1" i="1" dirty="0"/>
              <a:t>showing</a:t>
            </a:r>
            <a:r>
              <a:rPr lang="en-US" b="1" dirty="0"/>
              <a:t> </a:t>
            </a:r>
            <a:r>
              <a:rPr lang="en-US" b="1" dirty="0" smtClean="0"/>
              <a:t>because </a:t>
            </a:r>
            <a:r>
              <a:rPr lang="en-US" b="1" dirty="0"/>
              <a:t>they enable readers to imagine or experience something for themselves</a:t>
            </a:r>
            <a:r>
              <a:rPr lang="en-US" b="1" dirty="0" smtClean="0"/>
              <a:t>.</a:t>
            </a:r>
            <a:endParaRPr lang="en-US" b="1" dirty="0"/>
          </a:p>
        </p:txBody>
      </p:sp>
    </p:spTree>
    <p:extLst>
      <p:ext uri="{BB962C8B-B14F-4D97-AF65-F5344CB8AC3E}">
        <p14:creationId xmlns:p14="http://schemas.microsoft.com/office/powerpoint/2010/main" val="28581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731837"/>
            <a:ext cx="8784976" cy="5577483"/>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l">
              <a:buNone/>
            </a:pPr>
            <a:r>
              <a:rPr lang="en-US" b="1" dirty="0" smtClean="0"/>
              <a:t>Write a paragraph describing your University.</a:t>
            </a:r>
          </a:p>
          <a:p>
            <a:pPr marL="0" indent="0" algn="l">
              <a:buNone/>
            </a:pPr>
            <a:r>
              <a:rPr lang="en-U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Tips:</a:t>
            </a:r>
          </a:p>
          <a:p>
            <a:pPr algn="l" rtl="0"/>
            <a:r>
              <a:rPr lang="en-US" i="1" dirty="0" smtClean="0"/>
              <a:t>At least 20 sentences.</a:t>
            </a:r>
          </a:p>
          <a:p>
            <a:pPr algn="l" rtl="0"/>
            <a:r>
              <a:rPr lang="en-US" i="1" dirty="0" smtClean="0"/>
              <a:t>At least 80 words.</a:t>
            </a:r>
          </a:p>
          <a:p>
            <a:pPr algn="l" rtl="0"/>
            <a:r>
              <a:rPr lang="en-US" i="1" dirty="0" smtClean="0"/>
              <a:t>Give a title/topic.</a:t>
            </a:r>
          </a:p>
          <a:p>
            <a:pPr algn="l" rtl="0"/>
            <a:r>
              <a:rPr lang="en-US" i="1" dirty="0" smtClean="0"/>
              <a:t>Use the four types of sentences.</a:t>
            </a:r>
            <a:endParaRPr lang="ar-IQ" i="1" dirty="0"/>
          </a:p>
        </p:txBody>
      </p:sp>
      <p:sp>
        <p:nvSpPr>
          <p:cNvPr id="4" name="عنوان 1"/>
          <p:cNvSpPr txBox="1">
            <a:spLocks/>
          </p:cNvSpPr>
          <p:nvPr/>
        </p:nvSpPr>
        <p:spPr>
          <a:xfrm>
            <a:off x="7956376" y="-27384"/>
            <a:ext cx="1152128" cy="720080"/>
          </a:xfrm>
          <a:prstGeom prst="rect">
            <a:avLst/>
          </a:prstGeom>
          <a:solidFill>
            <a:srgbClr val="FFFF00"/>
          </a:solidFill>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2400" smtClean="0">
                <a:solidFill>
                  <a:srgbClr val="FF0000"/>
                </a:solidFill>
              </a:rPr>
              <a:t>Activity </a:t>
            </a:r>
            <a:endParaRPr lang="ar-IQ" sz="2400" dirty="0">
              <a:solidFill>
                <a:srgbClr val="FF0000"/>
              </a:solidFill>
            </a:endParaRPr>
          </a:p>
        </p:txBody>
      </p:sp>
      <p:sp>
        <p:nvSpPr>
          <p:cNvPr id="5" name="عنوان 4"/>
          <p:cNvSpPr>
            <a:spLocks noGrp="1"/>
          </p:cNvSpPr>
          <p:nvPr>
            <p:ph type="title"/>
          </p:nvPr>
        </p:nvSpPr>
        <p:spPr/>
        <p:txBody>
          <a:bodyPr/>
          <a:lstStyle/>
          <a:p>
            <a:endParaRPr lang="ar-IQ" dirty="0"/>
          </a:p>
        </p:txBody>
      </p:sp>
    </p:spTree>
    <p:extLst>
      <p:ext uri="{BB962C8B-B14F-4D97-AF65-F5344CB8AC3E}">
        <p14:creationId xmlns:p14="http://schemas.microsoft.com/office/powerpoint/2010/main" val="42547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171400"/>
            <a:ext cx="9144000"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191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70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044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smtClean="0"/>
              <a:t>Choose your Topic</a:t>
            </a:r>
            <a:endParaRPr lang="ar-IQ" b="1" dirty="0"/>
          </a:p>
        </p:txBody>
      </p:sp>
      <p:sp>
        <p:nvSpPr>
          <p:cNvPr id="3" name="عنصر نائب للمحتوى 2"/>
          <p:cNvSpPr>
            <a:spLocks noGrp="1"/>
          </p:cNvSpPr>
          <p:nvPr>
            <p:ph idx="1"/>
          </p:nvPr>
        </p:nvSpPr>
        <p:spPr>
          <a:xfrm>
            <a:off x="179512" y="836712"/>
            <a:ext cx="8784976" cy="5760640"/>
          </a:xfrm>
          <a:solidFill>
            <a:schemeClr val="accent3">
              <a:lumMod val="20000"/>
              <a:lumOff val="80000"/>
            </a:schemeClr>
          </a:solidFill>
        </p:spPr>
        <p:txBody>
          <a:bodyPr>
            <a:normAutofit fontScale="70000" lnSpcReduction="20000"/>
          </a:bodyPr>
          <a:lstStyle/>
          <a:p>
            <a:pPr marL="514350" indent="-514350" algn="l" rtl="0">
              <a:buFont typeface="+mj-lt"/>
              <a:buAutoNum type="arabicPeriod"/>
            </a:pPr>
            <a:r>
              <a:rPr lang="en-US" b="1" dirty="0">
                <a:solidFill>
                  <a:schemeClr val="accent1"/>
                </a:solidFill>
              </a:rPr>
              <a:t>Describe your favorite place.</a:t>
            </a:r>
          </a:p>
          <a:p>
            <a:pPr marL="514350" indent="-514350" algn="l" rtl="0">
              <a:buFont typeface="+mj-lt"/>
              <a:buAutoNum type="arabicPeriod"/>
            </a:pPr>
            <a:r>
              <a:rPr lang="en-US" b="1" dirty="0">
                <a:solidFill>
                  <a:schemeClr val="accent1"/>
                </a:solidFill>
              </a:rPr>
              <a:t>Describe your ideal bedroom.</a:t>
            </a:r>
          </a:p>
          <a:p>
            <a:pPr marL="514350" indent="-514350" algn="l" rtl="0">
              <a:buFont typeface="+mj-lt"/>
              <a:buAutoNum type="arabicPeriod"/>
            </a:pPr>
            <a:r>
              <a:rPr lang="en-US" b="1" dirty="0">
                <a:solidFill>
                  <a:schemeClr val="accent1"/>
                </a:solidFill>
              </a:rPr>
              <a:t>Describe the house in which you grew up.</a:t>
            </a:r>
          </a:p>
          <a:p>
            <a:pPr marL="514350" indent="-514350" algn="l" rtl="0">
              <a:buFont typeface="+mj-lt"/>
              <a:buAutoNum type="arabicPeriod"/>
            </a:pPr>
            <a:r>
              <a:rPr lang="en-US" b="1" dirty="0">
                <a:solidFill>
                  <a:schemeClr val="accent1"/>
                </a:solidFill>
              </a:rPr>
              <a:t>Describe what the first house on the moon would look like.</a:t>
            </a:r>
          </a:p>
          <a:p>
            <a:pPr marL="514350" indent="-514350" algn="l" rtl="0">
              <a:buFont typeface="+mj-lt"/>
              <a:buAutoNum type="arabicPeriod"/>
            </a:pPr>
            <a:r>
              <a:rPr lang="en-US" b="1" dirty="0">
                <a:solidFill>
                  <a:schemeClr val="accent1"/>
                </a:solidFill>
              </a:rPr>
              <a:t>Describe some of your favorite places in your hometown.</a:t>
            </a:r>
          </a:p>
          <a:p>
            <a:pPr marL="514350" indent="-514350" algn="l" rtl="0">
              <a:buFont typeface="+mj-lt"/>
              <a:buAutoNum type="arabicPeriod"/>
            </a:pPr>
            <a:r>
              <a:rPr lang="en-US" b="1" dirty="0">
                <a:solidFill>
                  <a:schemeClr val="accent1"/>
                </a:solidFill>
              </a:rPr>
              <a:t>Describe a peaceful place that you’ve visited.</a:t>
            </a:r>
          </a:p>
          <a:p>
            <a:pPr marL="514350" indent="-514350" algn="l" rtl="0">
              <a:buFont typeface="+mj-lt"/>
              <a:buAutoNum type="arabicPeriod"/>
            </a:pPr>
            <a:r>
              <a:rPr lang="en-US" b="1" dirty="0">
                <a:solidFill>
                  <a:schemeClr val="accent1"/>
                </a:solidFill>
              </a:rPr>
              <a:t>Describe a place that exists only in your imagination.</a:t>
            </a:r>
          </a:p>
          <a:p>
            <a:pPr marL="514350" indent="-514350" algn="l" rtl="0">
              <a:buFont typeface="+mj-lt"/>
              <a:buAutoNum type="arabicPeriod"/>
            </a:pPr>
            <a:r>
              <a:rPr lang="en-US" b="1" dirty="0">
                <a:solidFill>
                  <a:schemeClr val="accent1"/>
                </a:solidFill>
              </a:rPr>
              <a:t>Describe a friend’s or family member’s house where you enjoy spending time.</a:t>
            </a:r>
          </a:p>
          <a:p>
            <a:pPr marL="514350" indent="-514350" algn="l" rtl="0">
              <a:buFont typeface="+mj-lt"/>
              <a:buAutoNum type="arabicPeriod"/>
            </a:pPr>
            <a:r>
              <a:rPr lang="en-US" b="1" dirty="0">
                <a:solidFill>
                  <a:schemeClr val="accent1"/>
                </a:solidFill>
              </a:rPr>
              <a:t>Describe your perfect fantasy vacation destination.</a:t>
            </a:r>
          </a:p>
          <a:p>
            <a:pPr marL="514350" indent="-514350" algn="l" rtl="0">
              <a:buFont typeface="+mj-lt"/>
              <a:buAutoNum type="arabicPeriod"/>
            </a:pPr>
            <a:r>
              <a:rPr lang="en-US" b="1" dirty="0">
                <a:solidFill>
                  <a:schemeClr val="accent1"/>
                </a:solidFill>
              </a:rPr>
              <a:t>Describe your favorite store.</a:t>
            </a:r>
          </a:p>
          <a:p>
            <a:pPr marL="514350" indent="-514350" algn="l" rtl="0">
              <a:buFont typeface="+mj-lt"/>
              <a:buAutoNum type="arabicPeriod"/>
            </a:pPr>
            <a:r>
              <a:rPr lang="en-US" b="1" dirty="0">
                <a:solidFill>
                  <a:schemeClr val="accent1"/>
                </a:solidFill>
              </a:rPr>
              <a:t>Describe your favorite teacher’s classroom.</a:t>
            </a:r>
          </a:p>
          <a:p>
            <a:pPr marL="514350" indent="-514350" algn="l" rtl="0">
              <a:buFont typeface="+mj-lt"/>
              <a:buAutoNum type="arabicPeriod"/>
            </a:pPr>
            <a:r>
              <a:rPr lang="en-US" b="1" dirty="0">
                <a:solidFill>
                  <a:schemeClr val="accent1"/>
                </a:solidFill>
              </a:rPr>
              <a:t>Describe a museum that you’ve visited recently.</a:t>
            </a:r>
          </a:p>
          <a:p>
            <a:pPr marL="514350" indent="-514350" algn="l" rtl="0">
              <a:buFont typeface="+mj-lt"/>
              <a:buAutoNum type="arabicPeriod"/>
            </a:pPr>
            <a:r>
              <a:rPr lang="en-US" b="1" dirty="0">
                <a:solidFill>
                  <a:schemeClr val="accent1"/>
                </a:solidFill>
              </a:rPr>
              <a:t>Describe a place you have dreamed about that doesn’t exist in real life.</a:t>
            </a:r>
          </a:p>
          <a:p>
            <a:pPr marL="514350" indent="-514350" algn="l" rtl="0">
              <a:buFont typeface="+mj-lt"/>
              <a:buAutoNum type="arabicPeriod"/>
            </a:pPr>
            <a:r>
              <a:rPr lang="en-US" b="1" dirty="0">
                <a:solidFill>
                  <a:schemeClr val="accent1"/>
                </a:solidFill>
              </a:rPr>
              <a:t>Describe a place where your pet likes spending time.</a:t>
            </a:r>
          </a:p>
          <a:p>
            <a:pPr marL="514350" indent="-514350" algn="l" rtl="0">
              <a:buFont typeface="+mj-lt"/>
              <a:buAutoNum type="arabicPeriod"/>
            </a:pPr>
            <a:r>
              <a:rPr lang="en-US" b="1" dirty="0">
                <a:solidFill>
                  <a:schemeClr val="accent1"/>
                </a:solidFill>
              </a:rPr>
              <a:t>Describe an outdoor place that you know well.</a:t>
            </a:r>
          </a:p>
          <a:p>
            <a:pPr marL="514350" indent="-514350" algn="l" rtl="0">
              <a:buFont typeface="+mj-lt"/>
              <a:buAutoNum type="arabicPeriod"/>
            </a:pPr>
            <a:endParaRPr lang="ar-IQ" dirty="0"/>
          </a:p>
        </p:txBody>
      </p:sp>
    </p:spTree>
    <p:extLst>
      <p:ext uri="{BB962C8B-B14F-4D97-AF65-F5344CB8AC3E}">
        <p14:creationId xmlns:p14="http://schemas.microsoft.com/office/powerpoint/2010/main" val="27076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rtl="0"/>
            <a:r>
              <a:rPr lang="en-US" b="1" dirty="0" smtClean="0">
                <a:solidFill>
                  <a:srgbClr val="FF0000"/>
                </a:solidFill>
              </a:rPr>
              <a:t>Important Exercises </a:t>
            </a:r>
            <a:endParaRPr lang="ar-IQ" b="1" dirty="0">
              <a:solidFill>
                <a:srgbClr val="FF0000"/>
              </a:solidFill>
            </a:endParaRPr>
          </a:p>
        </p:txBody>
      </p:sp>
      <p:sp>
        <p:nvSpPr>
          <p:cNvPr id="3" name="عنصر نائب للمحتوى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lstStyle/>
          <a:p>
            <a:pPr marL="0" indent="0" algn="l" rtl="0">
              <a:buNone/>
            </a:pPr>
            <a:r>
              <a:rPr lang="en-US" i="1" dirty="0" smtClean="0"/>
              <a:t>On page </a:t>
            </a:r>
            <a:r>
              <a:rPr lang="en-US" b="1" i="1" dirty="0" smtClean="0"/>
              <a:t>16</a:t>
            </a:r>
            <a:r>
              <a:rPr lang="en-US" i="1" dirty="0" smtClean="0"/>
              <a:t> and </a:t>
            </a:r>
            <a:r>
              <a:rPr lang="en-US" b="1" i="1" dirty="0" smtClean="0"/>
              <a:t>17</a:t>
            </a:r>
            <a:r>
              <a:rPr lang="en-US" i="1" dirty="0" smtClean="0"/>
              <a:t> concerning </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Narrative </a:t>
            </a:r>
            <a:r>
              <a:rPr lang="en-US"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aragraph.</a:t>
            </a:r>
            <a:endParaRPr lang="en-US" b="1" i="1" dirty="0" smtClean="0">
              <a:solidFill>
                <a:srgbClr val="FF0000"/>
              </a:solidFill>
            </a:endParaRPr>
          </a:p>
          <a:p>
            <a:pPr marL="0" indent="0" algn="l" rtl="0">
              <a:buNone/>
            </a:pPr>
            <a:r>
              <a:rPr lang="en-US" i="1" dirty="0" smtClean="0"/>
              <a:t>On page </a:t>
            </a:r>
            <a:r>
              <a:rPr lang="en-US" b="1" i="1" dirty="0" smtClean="0"/>
              <a:t>19</a:t>
            </a:r>
            <a:r>
              <a:rPr lang="en-US" i="1" dirty="0" smtClean="0"/>
              <a:t> and </a:t>
            </a:r>
            <a:r>
              <a:rPr lang="en-US" b="1" i="1" dirty="0" smtClean="0"/>
              <a:t>20</a:t>
            </a:r>
            <a:r>
              <a:rPr lang="en-US" i="1" dirty="0" smtClean="0"/>
              <a:t> concerning </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Descriptive Paragraph.</a:t>
            </a:r>
            <a:endParaRPr lang="en-US" b="1" i="1" dirty="0" smtClean="0">
              <a:solidFill>
                <a:srgbClr val="FF0000"/>
              </a:solidFill>
            </a:endParaRPr>
          </a:p>
          <a:p>
            <a:pPr marL="0" indent="0" algn="l" rtl="0">
              <a:buNone/>
            </a:pPr>
            <a:endParaRPr lang="en-US" i="1" dirty="0" smtClean="0"/>
          </a:p>
          <a:p>
            <a:pPr marL="0" indent="0" algn="l" rtl="0">
              <a:buNone/>
            </a:pPr>
            <a:endParaRPr lang="ar-IQ" dirty="0"/>
          </a:p>
        </p:txBody>
      </p:sp>
    </p:spTree>
    <p:extLst>
      <p:ext uri="{BB962C8B-B14F-4D97-AF65-F5344CB8AC3E}">
        <p14:creationId xmlns:p14="http://schemas.microsoft.com/office/powerpoint/2010/main" val="270006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287</Words>
  <Application>Microsoft Office PowerPoint</Application>
  <PresentationFormat>عرض على الشاشة (3:4)‏</PresentationFormat>
  <Paragraphs>36</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سمة Office</vt:lpstr>
      <vt:lpstr>The Paragraph Types:  The Descriptive Paragraph 12th Lecture </vt:lpstr>
      <vt:lpstr>عرض تقديمي في PowerPoint</vt:lpstr>
      <vt:lpstr>How should you write your description?</vt:lpstr>
      <vt:lpstr>عرض تقديمي في PowerPoint</vt:lpstr>
      <vt:lpstr>عرض تقديمي في PowerPoint</vt:lpstr>
      <vt:lpstr>عرض تقديمي في PowerPoint</vt:lpstr>
      <vt:lpstr>عرض تقديمي في PowerPoint</vt:lpstr>
      <vt:lpstr>Choose your Topic</vt:lpstr>
      <vt:lpstr>Important Exercises </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Paragraph Types:  The Descriptive Paragraph 12th Lecture </dc:title>
  <dc:creator>OK CENTER</dc:creator>
  <cp:lastModifiedBy>DR.Ahmed Saker 2o1O</cp:lastModifiedBy>
  <cp:revision>1</cp:revision>
  <dcterms:created xsi:type="dcterms:W3CDTF">2018-01-05T12:12:35Z</dcterms:created>
  <dcterms:modified xsi:type="dcterms:W3CDTF">2018-01-05T12:13:17Z</dcterms:modified>
</cp:coreProperties>
</file>