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4" r:id="rId7"/>
    <p:sldId id="260" r:id="rId8"/>
    <p:sldId id="273" r:id="rId9"/>
    <p:sldId id="270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18/04/1439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18/04/1439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Paragraph Types: </a:t>
            </a:r>
            <a:b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Narrative Paragraph</a:t>
            </a:r>
            <a:b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r>
              <a:rPr lang="en-US" sz="4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Lecture </a:t>
            </a:r>
            <a:endParaRPr lang="ar-IQ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8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19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5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03649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251520" y="323364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7125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649072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9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Write a narrative paragraph starting with the Topic Sentence below: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b="1" dirty="0" smtClean="0"/>
              <a:t>      </a:t>
            </a:r>
            <a:r>
              <a:rPr lang="en-US" b="1" i="1" dirty="0" smtClean="0">
                <a:solidFill>
                  <a:srgbClr val="7030A0"/>
                </a:solidFill>
              </a:rPr>
              <a:t>It was a stormy dark night.  </a:t>
            </a:r>
            <a:r>
              <a:rPr lang="en-US" i="1" dirty="0" smtClean="0">
                <a:solidFill>
                  <a:srgbClr val="7030A0"/>
                </a:solidFill>
              </a:rPr>
              <a:t>…………………………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 </a:t>
            </a:r>
            <a:r>
              <a:rPr lang="en-US" b="1" i="1" dirty="0" smtClean="0">
                <a:solidFill>
                  <a:srgbClr val="7030A0"/>
                </a:solidFill>
              </a:rPr>
              <a:t>.</a:t>
            </a:r>
            <a:endParaRPr lang="ar-IQ" b="1" i="1" dirty="0">
              <a:solidFill>
                <a:srgbClr val="7030A0"/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7956376" y="836712"/>
            <a:ext cx="1152128" cy="7200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</a:rPr>
              <a:t>Activity </a:t>
            </a:r>
            <a:endParaRPr lang="ar-IQ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813"/>
            <a:ext cx="9036495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956376" y="44624"/>
            <a:ext cx="1152128" cy="7200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</a:rPr>
              <a:t>Activity </a:t>
            </a:r>
            <a:endParaRPr lang="ar-IQ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600341"/>
              </p:ext>
            </p:extLst>
          </p:nvPr>
        </p:nvGraphicFramePr>
        <p:xfrm>
          <a:off x="179512" y="822902"/>
          <a:ext cx="8784976" cy="5846458"/>
        </p:xfrm>
        <a:graphic>
          <a:graphicData uri="http://schemas.openxmlformats.org/drawingml/2006/table">
            <a:tbl>
              <a:tblPr/>
              <a:tblGrid>
                <a:gridCol w="648072"/>
                <a:gridCol w="8136904"/>
              </a:tblGrid>
              <a:tr h="6952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dirty="0" smtClean="0">
                          <a:effectLst/>
                          <a:latin typeface="+mn-lt"/>
                          <a:cs typeface="+mj-cs"/>
                        </a:rPr>
                        <a:t>1</a:t>
                      </a:r>
                      <a:endParaRPr lang="ar-IQ" sz="2400" b="1" dirty="0">
                        <a:effectLst/>
                        <a:latin typeface="+mn-lt"/>
                        <a:cs typeface="+mj-cs"/>
                      </a:endParaRP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dirty="0">
                          <a:effectLst/>
                          <a:latin typeface="+mn-lt"/>
                          <a:cs typeface="+mj-cs"/>
                        </a:rPr>
                        <a:t>Your first day at a new school or college</a:t>
                      </a: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57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dirty="0" smtClean="0">
                          <a:effectLst/>
                          <a:latin typeface="+mn-lt"/>
                          <a:cs typeface="+mj-cs"/>
                        </a:rPr>
                        <a:t>2</a:t>
                      </a:r>
                      <a:endParaRPr lang="ar-IQ" sz="2400" b="1" dirty="0">
                        <a:effectLst/>
                        <a:latin typeface="+mn-lt"/>
                        <a:cs typeface="+mj-cs"/>
                      </a:endParaRP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>
                          <a:effectLst/>
                          <a:latin typeface="+mn-lt"/>
                          <a:cs typeface="+mj-cs"/>
                        </a:rPr>
                        <a:t>Your first day at a new job</a:t>
                      </a: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2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dirty="0" smtClean="0">
                          <a:effectLst/>
                          <a:latin typeface="+mn-lt"/>
                          <a:cs typeface="+mj-cs"/>
                        </a:rPr>
                        <a:t>3</a:t>
                      </a:r>
                      <a:endParaRPr lang="ar-IQ" sz="2400" b="1" dirty="0">
                        <a:effectLst/>
                        <a:latin typeface="+mn-lt"/>
                        <a:cs typeface="+mj-cs"/>
                      </a:endParaRP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>
                          <a:effectLst/>
                          <a:latin typeface="+mn-lt"/>
                          <a:cs typeface="+mj-cs"/>
                        </a:rPr>
                        <a:t>Your last day on a job</a:t>
                      </a: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2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dirty="0" smtClean="0">
                          <a:effectLst/>
                          <a:latin typeface="+mn-lt"/>
                          <a:cs typeface="+mj-cs"/>
                        </a:rPr>
                        <a:t>4</a:t>
                      </a:r>
                      <a:endParaRPr lang="ar-IQ" sz="2400" b="1" dirty="0">
                        <a:effectLst/>
                        <a:latin typeface="+mn-lt"/>
                        <a:cs typeface="+mj-cs"/>
                      </a:endParaRP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>
                          <a:effectLst/>
                          <a:latin typeface="+mn-lt"/>
                          <a:cs typeface="+mj-cs"/>
                        </a:rPr>
                        <a:t>An embarrassing experience</a:t>
                      </a: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2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dirty="0" smtClean="0">
                          <a:effectLst/>
                          <a:latin typeface="+mn-lt"/>
                          <a:cs typeface="+mj-cs"/>
                        </a:rPr>
                        <a:t>5</a:t>
                      </a:r>
                      <a:endParaRPr lang="ar-IQ" sz="2400" b="1" dirty="0">
                        <a:effectLst/>
                        <a:latin typeface="+mn-lt"/>
                        <a:cs typeface="+mj-cs"/>
                      </a:endParaRP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>
                          <a:effectLst/>
                          <a:latin typeface="+mn-lt"/>
                          <a:cs typeface="+mj-cs"/>
                        </a:rPr>
                        <a:t>A dangerous experience</a:t>
                      </a: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8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dirty="0" smtClean="0">
                          <a:effectLst/>
                          <a:latin typeface="+mn-lt"/>
                          <a:cs typeface="+mj-cs"/>
                        </a:rPr>
                        <a:t>6</a:t>
                      </a:r>
                      <a:endParaRPr lang="ar-IQ" sz="2400" b="1" dirty="0">
                        <a:effectLst/>
                        <a:latin typeface="+mn-lt"/>
                        <a:cs typeface="+mj-cs"/>
                      </a:endParaRP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dirty="0">
                          <a:effectLst/>
                          <a:latin typeface="+mn-lt"/>
                          <a:cs typeface="+mj-cs"/>
                        </a:rPr>
                        <a:t>Surviving a hurricane or a tornado (or other natural disaster)</a:t>
                      </a: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2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dirty="0" smtClean="0">
                          <a:effectLst/>
                          <a:latin typeface="+mn-lt"/>
                          <a:cs typeface="+mj-cs"/>
                        </a:rPr>
                        <a:t>7</a:t>
                      </a:r>
                      <a:endParaRPr lang="ar-IQ" sz="2400" b="1" dirty="0">
                        <a:effectLst/>
                        <a:latin typeface="+mn-lt"/>
                        <a:cs typeface="+mj-cs"/>
                      </a:endParaRP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>
                          <a:effectLst/>
                          <a:latin typeface="+mn-lt"/>
                          <a:cs typeface="+mj-cs"/>
                        </a:rPr>
                        <a:t>The day you decided to change your life</a:t>
                      </a: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1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dirty="0" smtClean="0">
                          <a:effectLst/>
                          <a:latin typeface="+mn-lt"/>
                          <a:cs typeface="+mj-cs"/>
                        </a:rPr>
                        <a:t>8</a:t>
                      </a:r>
                      <a:endParaRPr lang="ar-IQ" sz="2400" b="1" dirty="0">
                        <a:effectLst/>
                        <a:latin typeface="+mn-lt"/>
                        <a:cs typeface="+mj-cs"/>
                      </a:endParaRP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>
                          <a:effectLst/>
                          <a:latin typeface="+mn-lt"/>
                          <a:cs typeface="+mj-cs"/>
                        </a:rPr>
                        <a:t>The experience of being lost (or of frustrating)</a:t>
                      </a: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2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dirty="0" smtClean="0">
                          <a:effectLst/>
                          <a:latin typeface="+mn-lt"/>
                          <a:cs typeface="+mj-cs"/>
                        </a:rPr>
                        <a:t>9</a:t>
                      </a:r>
                      <a:endParaRPr lang="ar-IQ" sz="2400" b="1" dirty="0">
                        <a:effectLst/>
                        <a:latin typeface="+mn-lt"/>
                        <a:cs typeface="+mj-cs"/>
                      </a:endParaRP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>
                          <a:effectLst/>
                          <a:latin typeface="+mn-lt"/>
                          <a:cs typeface="+mj-cs"/>
                        </a:rPr>
                        <a:t>A communication barrier</a:t>
                      </a: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47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dirty="0" smtClean="0">
                          <a:effectLst/>
                          <a:latin typeface="+mn-lt"/>
                          <a:cs typeface="+mj-cs"/>
                        </a:rPr>
                        <a:t>10</a:t>
                      </a:r>
                      <a:endParaRPr lang="ar-IQ" sz="2400" b="1" dirty="0">
                        <a:effectLst/>
                        <a:latin typeface="+mn-lt"/>
                        <a:cs typeface="+mj-cs"/>
                      </a:endParaRP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dirty="0">
                          <a:effectLst/>
                          <a:latin typeface="+mn-lt"/>
                          <a:cs typeface="+mj-cs"/>
                        </a:rPr>
                        <a:t>Your first time away from home</a:t>
                      </a:r>
                    </a:p>
                  </a:txBody>
                  <a:tcPr marL="64289" marR="64289" marT="64289" marB="6428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323528" y="116632"/>
            <a:ext cx="84969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ACTIVITY: Some Interesting Narrative Topics</a:t>
            </a:r>
            <a:endParaRPr lang="ar-IQ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8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72400" y="44624"/>
            <a:ext cx="936104" cy="5040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Activity </a:t>
            </a:r>
            <a:endParaRPr lang="ar-IQ" sz="20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8172400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End</a:t>
            </a:r>
            <a:endParaRPr lang="ar-IQ" sz="9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0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114</Words>
  <Application>Microsoft Office PowerPoint</Application>
  <PresentationFormat>عرض على الشاشة (3:4)‏</PresentationFormat>
  <Paragraphs>28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The Paragraph Types:  The Narrative Paragraph 11th Lecture </vt:lpstr>
      <vt:lpstr>عرض تقديمي في PowerPoint</vt:lpstr>
      <vt:lpstr>عرض تقديمي في PowerPoint</vt:lpstr>
      <vt:lpstr>عرض تقديمي في PowerPoint</vt:lpstr>
      <vt:lpstr>Write a narrative paragraph starting with the Topic Sentence below:</vt:lpstr>
      <vt:lpstr>عرض تقديمي في PowerPoint</vt:lpstr>
      <vt:lpstr>عرض تقديمي في PowerPoint</vt:lpstr>
      <vt:lpstr>Activity 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Paragraph Types:  The Narrative Paragraph </dc:title>
  <dc:creator>OK CENTER</dc:creator>
  <cp:lastModifiedBy>DR.Ahmed Saker 2o1O</cp:lastModifiedBy>
  <cp:revision>8</cp:revision>
  <dcterms:created xsi:type="dcterms:W3CDTF">2017-02-11T19:30:44Z</dcterms:created>
  <dcterms:modified xsi:type="dcterms:W3CDTF">2018-01-05T12:12:25Z</dcterms:modified>
</cp:coreProperties>
</file>