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3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94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عنوان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ACC81CAC-557F-4321-A8B3-DEFA7F130EAA}" type="datetimeFigureOut">
              <a:rPr lang="ar-SA" smtClean="0"/>
              <a:t>23/03/39</a:t>
            </a:fld>
            <a:endParaRPr lang="ar-SA"/>
          </a:p>
        </p:txBody>
      </p:sp>
      <p:sp>
        <p:nvSpPr>
          <p:cNvPr id="19" name="عنصر نائب للتذييل 18"/>
          <p:cNvSpPr>
            <a:spLocks noGrp="1"/>
          </p:cNvSpPr>
          <p:nvPr>
            <p:ph type="ftr" sz="quarter" idx="11"/>
          </p:nvPr>
        </p:nvSpPr>
        <p:spPr/>
        <p:txBody>
          <a:bodyPr/>
          <a:lstStyle/>
          <a:p>
            <a:endParaRPr lang="ar-SA"/>
          </a:p>
        </p:txBody>
      </p:sp>
      <p:sp>
        <p:nvSpPr>
          <p:cNvPr id="27" name="عنصر نائب لرقم الشريحة 26"/>
          <p:cNvSpPr>
            <a:spLocks noGrp="1"/>
          </p:cNvSpPr>
          <p:nvPr>
            <p:ph type="sldNum" sz="quarter" idx="12"/>
          </p:nvPr>
        </p:nvSpPr>
        <p:spPr/>
        <p:txBody>
          <a:bodyPr/>
          <a:lstStyle/>
          <a:p>
            <a:fld id="{65A4A519-C069-45CD-8133-D25D6EC5F4E1}"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ACC81CAC-557F-4321-A8B3-DEFA7F130EAA}" type="datetimeFigureOut">
              <a:rPr lang="ar-SA" smtClean="0"/>
              <a:t>23/03/39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65A4A519-C069-45CD-8133-D25D6EC5F4E1}"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ACC81CAC-557F-4321-A8B3-DEFA7F130EAA}" type="datetimeFigureOut">
              <a:rPr lang="ar-SA" smtClean="0"/>
              <a:t>23/03/39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65A4A519-C069-45CD-8133-D25D6EC5F4E1}"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ACC81CAC-557F-4321-A8B3-DEFA7F130EAA}" type="datetimeFigureOut">
              <a:rPr lang="ar-SA" smtClean="0"/>
              <a:t>23/03/39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65A4A519-C069-45CD-8133-D25D6EC5F4E1}"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ACC81CAC-557F-4321-A8B3-DEFA7F130EAA}" type="datetimeFigureOut">
              <a:rPr lang="ar-SA" smtClean="0"/>
              <a:t>23/03/39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65A4A519-C069-45CD-8133-D25D6EC5F4E1}"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ACC81CAC-557F-4321-A8B3-DEFA7F130EAA}" type="datetimeFigureOut">
              <a:rPr lang="ar-SA" smtClean="0"/>
              <a:t>23/03/39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65A4A519-C069-45CD-8133-D25D6EC5F4E1}"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ACC81CAC-557F-4321-A8B3-DEFA7F130EAA}" type="datetimeFigureOut">
              <a:rPr lang="ar-SA" smtClean="0"/>
              <a:t>23/03/39</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65A4A519-C069-45CD-8133-D25D6EC5F4E1}"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ACC81CAC-557F-4321-A8B3-DEFA7F130EAA}" type="datetimeFigureOut">
              <a:rPr lang="ar-SA" smtClean="0"/>
              <a:t>23/03/39</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65A4A519-C069-45CD-8133-D25D6EC5F4E1}"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ACC81CAC-557F-4321-A8B3-DEFA7F130EAA}" type="datetimeFigureOut">
              <a:rPr lang="ar-SA" smtClean="0"/>
              <a:t>23/03/39</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65A4A519-C069-45CD-8133-D25D6EC5F4E1}"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ACC81CAC-557F-4321-A8B3-DEFA7F130EAA}" type="datetimeFigureOut">
              <a:rPr lang="ar-SA" smtClean="0"/>
              <a:t>23/03/39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65A4A519-C069-45CD-8133-D25D6EC5F4E1}"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مثلث قائم الزاوية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وان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CC81CAC-557F-4321-A8B3-DEFA7F130EAA}" type="datetimeFigureOut">
              <a:rPr lang="ar-SA" smtClean="0"/>
              <a:t>23/03/39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a:xfrm>
            <a:off x="8077200" y="6356350"/>
            <a:ext cx="609600" cy="365125"/>
          </a:xfrm>
        </p:spPr>
        <p:txBody>
          <a:bodyPr/>
          <a:lstStyle/>
          <a:p>
            <a:fld id="{65A4A519-C069-45CD-8133-D25D6EC5F4E1}" type="slidenum">
              <a:rPr lang="ar-SA" smtClean="0"/>
              <a:t>‹#›</a:t>
            </a:fld>
            <a:endParaRPr lang="ar-SA"/>
          </a:p>
        </p:txBody>
      </p:sp>
      <p:sp>
        <p:nvSpPr>
          <p:cNvPr id="3" name="عنصر نائب للصورة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الرمز لإضافة صورة</a:t>
            </a:r>
            <a:endParaRPr kumimoji="0" lang="en-US" dirty="0"/>
          </a:p>
        </p:txBody>
      </p:sp>
      <p:sp>
        <p:nvSpPr>
          <p:cNvPr id="10" name="شكل حر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شكل حر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شكل حر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شكل حر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عنصر نائب للعنوان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CC81CAC-557F-4321-A8B3-DEFA7F130EAA}" type="datetimeFigureOut">
              <a:rPr lang="ar-SA" smtClean="0"/>
              <a:t>23/03/39</a:t>
            </a:fld>
            <a:endParaRPr lang="ar-SA"/>
          </a:p>
        </p:txBody>
      </p:sp>
      <p:sp>
        <p:nvSpPr>
          <p:cNvPr id="22" name="عنصر نائب للتذييل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عنصر نائب لرقم الشريحة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5A4A519-C069-45CD-8133-D25D6EC5F4E1}" type="slidenum">
              <a:rPr lang="ar-SA" smtClean="0"/>
              <a:t>‹#›</a:t>
            </a:fld>
            <a:endParaRPr lang="ar-SA"/>
          </a:p>
        </p:txBody>
      </p:sp>
      <p:grpSp>
        <p:nvGrpSpPr>
          <p:cNvPr id="2" name="مجموعة 1"/>
          <p:cNvGrpSpPr/>
          <p:nvPr/>
        </p:nvGrpSpPr>
        <p:grpSpPr>
          <a:xfrm>
            <a:off x="-19017" y="202408"/>
            <a:ext cx="9180548" cy="649224"/>
            <a:chOff x="-19045" y="216550"/>
            <a:chExt cx="9180548" cy="649224"/>
          </a:xfrm>
        </p:grpSpPr>
        <p:sp>
          <p:nvSpPr>
            <p:cNvPr id="12" name="شكل حر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حر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fontScale="90000"/>
          </a:bodyPr>
          <a:lstStyle/>
          <a:p>
            <a:r>
              <a:rPr lang="ar-SA" b="1" dirty="0" smtClean="0"/>
              <a:t/>
            </a:r>
            <a:br>
              <a:rPr lang="ar-SA" b="1" dirty="0" smtClean="0"/>
            </a:br>
            <a:r>
              <a:rPr lang="ar-SA" b="1" dirty="0" smtClean="0"/>
              <a:t>النظرية </a:t>
            </a:r>
            <a:r>
              <a:rPr lang="ar-SA" b="1" dirty="0"/>
              <a:t>الاقتصادية (</a:t>
            </a:r>
            <a:r>
              <a:rPr lang="ar-SA" b="1" dirty="0" smtClean="0"/>
              <a:t>الرأسمالية) في </a:t>
            </a:r>
            <a:br>
              <a:rPr lang="ar-SA" b="1" dirty="0" smtClean="0"/>
            </a:br>
            <a:r>
              <a:rPr lang="ar-SA" b="1" dirty="0" smtClean="0"/>
              <a:t>علم الإجرام</a:t>
            </a:r>
            <a:r>
              <a:rPr lang="en-US" dirty="0"/>
              <a:t/>
            </a:r>
            <a:br>
              <a:rPr lang="en-US" dirty="0"/>
            </a:br>
            <a:endParaRPr lang="ar-SA" dirty="0"/>
          </a:p>
        </p:txBody>
      </p:sp>
      <p:sp>
        <p:nvSpPr>
          <p:cNvPr id="3" name="عنوان فرعي 2"/>
          <p:cNvSpPr>
            <a:spLocks noGrp="1"/>
          </p:cNvSpPr>
          <p:nvPr>
            <p:ph type="subTitle" idx="1"/>
          </p:nvPr>
        </p:nvSpPr>
        <p:spPr/>
        <p:txBody>
          <a:bodyPr/>
          <a:lstStyle/>
          <a:p>
            <a:r>
              <a:rPr lang="ar-SA" dirty="0" smtClean="0"/>
              <a:t>الأستاذ المساعد الدكتور</a:t>
            </a:r>
          </a:p>
          <a:p>
            <a:r>
              <a:rPr lang="ar-SA" dirty="0" smtClean="0"/>
              <a:t>غني ناصر حسين</a:t>
            </a:r>
          </a:p>
          <a:p>
            <a:r>
              <a:rPr lang="ar-SA" dirty="0" smtClean="0"/>
              <a:t>الجامعة </a:t>
            </a:r>
            <a:r>
              <a:rPr lang="ar-SA" dirty="0" err="1" smtClean="0"/>
              <a:t>المستنصرية</a:t>
            </a:r>
            <a:r>
              <a:rPr lang="ar-SA" dirty="0" smtClean="0"/>
              <a:t>- كلية الآداب</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to="" calcmode="lin" valueType="num">
                                      <p:cBhvr>
                                        <p:cTn id="12" dur="1" fill="hold"/>
                                        <p:tgtEl>
                                          <p:spTgt spid="3">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to="" calcmode="lin" valueType="num">
                                      <p:cBhvr>
                                        <p:cTn id="17" dur="1" fill="hold"/>
                                        <p:tgtEl>
                                          <p:spTgt spid="3">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to="" calcmode="lin" valueType="num">
                                      <p:cBhvr>
                                        <p:cTn id="22"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err="1" smtClean="0"/>
              <a:t>جوردن</a:t>
            </a:r>
            <a:endParaRPr lang="ar-SA" dirty="0"/>
          </a:p>
        </p:txBody>
      </p:sp>
      <p:sp>
        <p:nvSpPr>
          <p:cNvPr id="3" name="عنصر نائب للمحتوى 2"/>
          <p:cNvSpPr>
            <a:spLocks noGrp="1"/>
          </p:cNvSpPr>
          <p:nvPr>
            <p:ph idx="1"/>
          </p:nvPr>
        </p:nvSpPr>
        <p:spPr/>
        <p:txBody>
          <a:bodyPr>
            <a:normAutofit/>
          </a:bodyPr>
          <a:lstStyle/>
          <a:p>
            <a:pPr algn="just"/>
            <a:r>
              <a:rPr lang="ar-SA" sz="3200" dirty="0"/>
              <a:t>كذلك يعد"</a:t>
            </a:r>
            <a:r>
              <a:rPr lang="ar-SA" sz="3200" dirty="0" err="1"/>
              <a:t>جوردن</a:t>
            </a:r>
            <a:r>
              <a:rPr lang="ar-SA" sz="3200" dirty="0"/>
              <a:t>"</a:t>
            </a:r>
            <a:r>
              <a:rPr lang="en-US" sz="3200" dirty="0"/>
              <a:t> Gordon </a:t>
            </a:r>
            <a:r>
              <a:rPr lang="ar-SA" sz="3200" dirty="0"/>
              <a:t>وهو من أوائل علماء الاقتصاد الذين تبنوا التفسير الماركسي في تفسير الجرائم، حيث يرى </a:t>
            </a:r>
            <a:r>
              <a:rPr lang="ar-SA" sz="3200" dirty="0">
                <a:solidFill>
                  <a:srgbClr val="FF0000"/>
                </a:solidFill>
              </a:rPr>
              <a:t>أن الجريمة هي رد فعل عقلاني على النظام الاقتصادي الرأسمالي الذي لم يعطي فرصاً عادلة لأفراد المجتمع، </a:t>
            </a:r>
            <a:r>
              <a:rPr lang="ar-SA" sz="3200" dirty="0"/>
              <a:t>وعليه يقرر أن نظام العدالة الجنائية في ذلك المجتمع يخدم الأغنياء ويحمي مصالحهم وأن التمييز الطبقي لرجال الشرطة والمحاكم ضد الفقراء </a:t>
            </a:r>
            <a:r>
              <a:rPr lang="ar-SA" sz="3200" dirty="0" err="1"/>
              <a:t>مسوؤل</a:t>
            </a:r>
            <a:r>
              <a:rPr lang="ar-SA" sz="3200" dirty="0"/>
              <a:t> عن جرائم العنف</a:t>
            </a:r>
            <a:r>
              <a:rPr lang="ar-SA" sz="3200" dirty="0" smtClean="0"/>
              <a:t>.</a:t>
            </a:r>
            <a:endParaRPr lang="ar-SA" sz="3200"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باري </a:t>
            </a:r>
            <a:r>
              <a:rPr lang="ar-SA" dirty="0" err="1" smtClean="0"/>
              <a:t>كرسبرغ</a:t>
            </a:r>
            <a:endParaRPr lang="ar-SA" dirty="0"/>
          </a:p>
        </p:txBody>
      </p:sp>
      <p:sp>
        <p:nvSpPr>
          <p:cNvPr id="3" name="عنصر نائب للمحتوى 2"/>
          <p:cNvSpPr>
            <a:spLocks noGrp="1"/>
          </p:cNvSpPr>
          <p:nvPr>
            <p:ph idx="1"/>
          </p:nvPr>
        </p:nvSpPr>
        <p:spPr/>
        <p:txBody>
          <a:bodyPr>
            <a:normAutofit/>
          </a:bodyPr>
          <a:lstStyle/>
          <a:p>
            <a:pPr algn="just"/>
            <a:r>
              <a:rPr lang="ar-SA" sz="3200" dirty="0"/>
              <a:t>وتبنى" باري </a:t>
            </a:r>
            <a:r>
              <a:rPr lang="ar-SA" sz="3200" dirty="0" err="1"/>
              <a:t>كرسبرغ</a:t>
            </a:r>
            <a:r>
              <a:rPr lang="ar-SA" sz="3200" dirty="0"/>
              <a:t>" </a:t>
            </a:r>
            <a:r>
              <a:rPr lang="en-US" sz="3200" dirty="0" err="1"/>
              <a:t>Krisberg</a:t>
            </a:r>
            <a:r>
              <a:rPr lang="ar-SA" sz="3200" dirty="0"/>
              <a:t> "1975" في كتابه الموسوم "الجريمة والامتياز: نحو علم جريمة جديد"، المدخل الماركسي في تفسير الجريمة حيث </a:t>
            </a:r>
            <a:r>
              <a:rPr lang="ar-SA" sz="3200" dirty="0">
                <a:solidFill>
                  <a:srgbClr val="FF0000"/>
                </a:solidFill>
              </a:rPr>
              <a:t>يعتقد أن جرائم جميع الطبقات الاجتماعية المختلفة والرد على تلك الجرائم يعكس التوزيع غير العادل للقوة والامتيازات التي تنمو في ظل العلاقات الاقتصادية والاجتماعية والسياسية للنظام الرأسمالي.</a:t>
            </a:r>
            <a:r>
              <a:rPr lang="ar-SA" sz="3200" baseline="30000" dirty="0">
                <a:solidFill>
                  <a:srgbClr val="FF0000"/>
                </a:solidFill>
              </a:rPr>
              <a:t>"</a:t>
            </a:r>
            <a:endParaRPr lang="ar-SA" sz="3200" dirty="0">
              <a:solidFill>
                <a:srgbClr val="FF0000"/>
              </a:solidFill>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خلاصة القول:</a:t>
            </a:r>
            <a:endParaRPr lang="ar-SA" dirty="0"/>
          </a:p>
        </p:txBody>
      </p:sp>
      <p:sp>
        <p:nvSpPr>
          <p:cNvPr id="3" name="عنصر نائب للمحتوى 2"/>
          <p:cNvSpPr>
            <a:spLocks noGrp="1"/>
          </p:cNvSpPr>
          <p:nvPr>
            <p:ph idx="1"/>
          </p:nvPr>
        </p:nvSpPr>
        <p:spPr/>
        <p:txBody>
          <a:bodyPr>
            <a:normAutofit/>
          </a:bodyPr>
          <a:lstStyle/>
          <a:p>
            <a:pPr algn="just"/>
            <a:r>
              <a:rPr lang="ar-SA" sz="3200" dirty="0" smtClean="0"/>
              <a:t>أنّ </a:t>
            </a:r>
            <a:r>
              <a:rPr lang="ar-SA" sz="3200" dirty="0"/>
              <a:t>النظام الرأسمالي </a:t>
            </a:r>
            <a:r>
              <a:rPr lang="ar-SA" sz="3200" dirty="0" err="1"/>
              <a:t>مسوؤل</a:t>
            </a:r>
            <a:r>
              <a:rPr lang="ar-SA" sz="3200" dirty="0"/>
              <a:t> إلى درجة كبيرة عن الجرائم التي تحدث في المجتمع بوصفة نظام غير عادل يخلق الأنانية والذاتية ويساهم في زيادة البطالة في المجتمع وزيادة في أعداد </a:t>
            </a:r>
            <a:r>
              <a:rPr lang="ar-SA" sz="3200" dirty="0" err="1"/>
              <a:t>المهمشين</a:t>
            </a:r>
            <a:r>
              <a:rPr lang="ar-SA" sz="3200" dirty="0"/>
              <a:t> والتفكك الأسري ويخلق السلوك العدائي بين الناس، وبمثل هذا المجتمع تصبح الجريمة متوقعة.</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a:t>النظرية الاقتصادية- الرأسمالية في الميزان</a:t>
            </a:r>
            <a:r>
              <a:rPr lang="en-US" dirty="0"/>
              <a:t/>
            </a:r>
            <a:br>
              <a:rPr lang="en-US" dirty="0"/>
            </a:br>
            <a:endParaRPr lang="ar-SA" dirty="0"/>
          </a:p>
        </p:txBody>
      </p:sp>
      <p:sp>
        <p:nvSpPr>
          <p:cNvPr id="3" name="عنصر نائب للمحتوى 2"/>
          <p:cNvSpPr>
            <a:spLocks noGrp="1"/>
          </p:cNvSpPr>
          <p:nvPr>
            <p:ph idx="1"/>
          </p:nvPr>
        </p:nvSpPr>
        <p:spPr/>
        <p:txBody>
          <a:bodyPr/>
          <a:lstStyle/>
          <a:p>
            <a:pPr algn="just"/>
            <a:endParaRPr lang="ar-SA" dirty="0" smtClean="0"/>
          </a:p>
          <a:p>
            <a:pPr algn="just"/>
            <a:endParaRPr lang="ar-SA" dirty="0"/>
          </a:p>
          <a:p>
            <a:pPr algn="just"/>
            <a:endParaRPr lang="ar-SA" dirty="0" smtClean="0"/>
          </a:p>
          <a:p>
            <a:pPr algn="just"/>
            <a:r>
              <a:rPr lang="ar-SA" sz="3200" dirty="0" smtClean="0">
                <a:solidFill>
                  <a:srgbClr val="7030A0"/>
                </a:solidFill>
              </a:rPr>
              <a:t>على </a:t>
            </a:r>
            <a:r>
              <a:rPr lang="ar-SA" sz="3200" dirty="0">
                <a:solidFill>
                  <a:srgbClr val="7030A0"/>
                </a:solidFill>
              </a:rPr>
              <a:t>الرغم من تقدير غالبية الباحثين لهذه النظرية لدورها في إيضاح الصلة بين الحالة الاقتصادية والجريمة، فقد تعرضت أفكارها إلى انتقادات عدة أهمها ما </a:t>
            </a:r>
            <a:r>
              <a:rPr lang="ar-SA" sz="3200" dirty="0" smtClean="0">
                <a:solidFill>
                  <a:srgbClr val="7030A0"/>
                </a:solidFill>
              </a:rPr>
              <a:t>يأتي:</a:t>
            </a:r>
            <a:endParaRPr lang="ar-SA" sz="3200" dirty="0">
              <a:solidFill>
                <a:srgbClr val="7030A0"/>
              </a:solidFill>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to="" calcmode="lin" valueType="num">
                                      <p:cBhvr>
                                        <p:cTn id="7" dur="1" fill="hold"/>
                                        <p:tgtEl>
                                          <p:spTgt spid="3">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lnSpcReduction="10000"/>
          </a:bodyPr>
          <a:lstStyle/>
          <a:p>
            <a:pPr algn="just">
              <a:buNone/>
            </a:pPr>
            <a:r>
              <a:rPr lang="ar-SA" dirty="0" smtClean="0"/>
              <a:t>  </a:t>
            </a:r>
            <a:r>
              <a:rPr lang="ar-SA" sz="2800" dirty="0" smtClean="0">
                <a:solidFill>
                  <a:srgbClr val="0070C0"/>
                </a:solidFill>
              </a:rPr>
              <a:t>1- لقد </a:t>
            </a:r>
            <a:r>
              <a:rPr lang="ar-SA" sz="2800" dirty="0">
                <a:solidFill>
                  <a:srgbClr val="0070C0"/>
                </a:solidFill>
              </a:rPr>
              <a:t>أوضحنا أن أنصار النظرية الاقتصادية في تفسير الجريمة يذهبون إلى الظن أن كل فقير لابد أن يكون مجرماً نظراً لعجزه المالي، وأن الإجرام يسير جنباً إلى جنب مع سوء الحالة الاقتصادية، وما تجدر الإشارة إليه أنه لا يمكن لأحد أن ينكر أثر العوامل الاقتصادية السيئة في دفع الأفراد إلى السبل الإجرامية أو بعضاً من السلوك المنحرف، وهذه الانحرافات السلوكية ربما تتكون في الأوساط الفقيرة التي يشعر أفرادها بالحرمان من أوجه مختلفة، ولكن من المحتمل أن يكون السبب في ذلك الظروف النفسية التي تثيرها الظروف الاجتماعية المحيطة بالطبقات الفقيرة، ومثل هذه الظروف قد تعمل على زيادة الاختلال العاطفي والشعور بعدم الطمأنينة ما قد يشجع على ارتكاب الجريمة.</a:t>
            </a:r>
            <a:endParaRPr lang="en-US" sz="2800" dirty="0">
              <a:solidFill>
                <a:srgbClr val="0070C0"/>
              </a:solidFill>
            </a:endParaRPr>
          </a:p>
          <a:p>
            <a:endParaRPr lang="ar-SA"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a:bodyPr>
          <a:lstStyle/>
          <a:p>
            <a:pPr algn="just"/>
            <a:r>
              <a:rPr lang="ar-SA" sz="3200" dirty="0" smtClean="0"/>
              <a:t>2- بيّنت </a:t>
            </a:r>
            <a:r>
              <a:rPr lang="ar-SA" sz="3200" dirty="0"/>
              <a:t>دراسات عدة أن الفقر ربما يكون عاملاً خارجياً يضاف إلى عوامل أخرى داخلية مثل الضيق النفسي والتفكك الأسري، والصراع الثقافي أو الحضاري، وما إلى ذلك من العوامل التي يمكن أن </a:t>
            </a:r>
            <a:r>
              <a:rPr lang="ar-SA" sz="3200" dirty="0" err="1"/>
              <a:t>تتظافر</a:t>
            </a:r>
            <a:r>
              <a:rPr lang="ar-SA" sz="3200" dirty="0"/>
              <a:t> في إحداث الجريمة. وبذلك فإن العامل الاقتصادي وحده لا يقود إلى الجريمة بالرغم من أهميته في ذلك.</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pPr algn="just">
              <a:buNone/>
            </a:pPr>
            <a:endParaRPr lang="ar-SA" dirty="0" smtClean="0"/>
          </a:p>
          <a:p>
            <a:pPr algn="just"/>
            <a:endParaRPr lang="ar-SA" dirty="0"/>
          </a:p>
          <a:p>
            <a:pPr algn="just"/>
            <a:r>
              <a:rPr lang="ar-SA" sz="3200" dirty="0" smtClean="0">
                <a:solidFill>
                  <a:srgbClr val="00B050"/>
                </a:solidFill>
              </a:rPr>
              <a:t>3- إذا </a:t>
            </a:r>
            <a:r>
              <a:rPr lang="ar-SA" sz="3200" dirty="0">
                <a:solidFill>
                  <a:srgbClr val="00B050"/>
                </a:solidFill>
              </a:rPr>
              <a:t>كانت هذه النظرية تصلح لتفسير جرائم المال، فإنها لا تصلح لتفسير باقي الجرائم مثل جرائم الاعتداء على الأشخاص وجرائم العرض، فهذه لا تتأثر إلاّ قليلاً بالظروف الاقتصادية.</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to="" calcmode="lin" valueType="num">
                                      <p:cBhvr>
                                        <p:cTn id="7"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pPr algn="just">
              <a:buNone/>
            </a:pPr>
            <a:endParaRPr lang="ar-SA" dirty="0" smtClean="0"/>
          </a:p>
          <a:p>
            <a:pPr algn="just"/>
            <a:endParaRPr lang="ar-SA" dirty="0"/>
          </a:p>
          <a:p>
            <a:pPr algn="just"/>
            <a:r>
              <a:rPr lang="ar-SA" dirty="0" smtClean="0"/>
              <a:t>4</a:t>
            </a:r>
            <a:r>
              <a:rPr lang="ar-SA" sz="3200" dirty="0" smtClean="0">
                <a:solidFill>
                  <a:srgbClr val="0070C0"/>
                </a:solidFill>
              </a:rPr>
              <a:t>- لم </a:t>
            </a:r>
            <a:r>
              <a:rPr lang="ar-SA" sz="3200" dirty="0">
                <a:solidFill>
                  <a:srgbClr val="0070C0"/>
                </a:solidFill>
              </a:rPr>
              <a:t>توضح هذه النظرية لماذا يرتكب بعض الأفراد السلوك الإجرامي دون الآخرين على الرغم من خضوعهم لنظام رأسمالي واحد.</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to="" calcmode="lin" valueType="num">
                                      <p:cBhvr>
                                        <p:cTn id="7"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pPr algn="just">
              <a:buNone/>
            </a:pPr>
            <a:r>
              <a:rPr lang="ar-SA" dirty="0" smtClean="0"/>
              <a:t> </a:t>
            </a:r>
          </a:p>
          <a:p>
            <a:pPr algn="just"/>
            <a:endParaRPr lang="ar-SA" dirty="0"/>
          </a:p>
          <a:p>
            <a:pPr algn="just"/>
            <a:r>
              <a:rPr lang="ar-SA" sz="3200" dirty="0" smtClean="0">
                <a:solidFill>
                  <a:srgbClr val="00B050"/>
                </a:solidFill>
              </a:rPr>
              <a:t>5- علّقت </a:t>
            </a:r>
            <a:r>
              <a:rPr lang="ar-SA" sz="3200" dirty="0">
                <a:solidFill>
                  <a:srgbClr val="00B050"/>
                </a:solidFill>
              </a:rPr>
              <a:t>هذه النظرية آمالها على النظام الاشتراكي بوصفة المنقذ من الأخطار والمشكلات الاجتماعية التي سببها النظام الرأسمالي، علماً بأن هذا النظام  نفسه لم يتمكن من استئصال الجريمة في الدول التي تأخذ </a:t>
            </a:r>
            <a:r>
              <a:rPr lang="ar-SA" sz="3200" dirty="0" err="1">
                <a:solidFill>
                  <a:srgbClr val="00B050"/>
                </a:solidFill>
              </a:rPr>
              <a:t>به</a:t>
            </a:r>
            <a:r>
              <a:rPr lang="ar-SA" sz="3200" dirty="0">
                <a:solidFill>
                  <a:srgbClr val="00B050"/>
                </a:solidFill>
              </a:rPr>
              <a:t> كالاتحاد السوفيتي السابق وغيره.</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to="" calcmode="lin" valueType="num">
                                      <p:cBhvr>
                                        <p:cTn id="12"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a:bodyPr>
          <a:lstStyle/>
          <a:p>
            <a:pPr algn="ctr">
              <a:buNone/>
            </a:pPr>
            <a:r>
              <a:rPr lang="ar-SA" sz="4000" dirty="0" smtClean="0">
                <a:solidFill>
                  <a:srgbClr val="00B050"/>
                </a:solidFill>
              </a:rPr>
              <a:t>شكراً لإصغائكم ..</a:t>
            </a:r>
          </a:p>
          <a:p>
            <a:pPr algn="ctr">
              <a:buNone/>
            </a:pPr>
            <a:r>
              <a:rPr lang="ar-SA" sz="4000" dirty="0" smtClean="0">
                <a:solidFill>
                  <a:srgbClr val="00B050"/>
                </a:solidFill>
              </a:rPr>
              <a:t> </a:t>
            </a:r>
            <a:r>
              <a:rPr lang="ar-SA" sz="4000" dirty="0" smtClean="0">
                <a:solidFill>
                  <a:srgbClr val="00B050"/>
                </a:solidFill>
              </a:rPr>
              <a:t>     </a:t>
            </a:r>
          </a:p>
          <a:p>
            <a:pPr algn="ctr">
              <a:buNone/>
            </a:pPr>
            <a:r>
              <a:rPr lang="ar-SA" sz="4000" dirty="0" smtClean="0">
                <a:solidFill>
                  <a:srgbClr val="00B050"/>
                </a:solidFill>
              </a:rPr>
              <a:t>والسلام عليكم ورحمة الله وبركاته</a:t>
            </a:r>
            <a:endParaRPr lang="ar-SA" sz="4000" dirty="0">
              <a:solidFill>
                <a:srgbClr val="00B050"/>
              </a:solidFill>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محور اهتمام هذه النظرية</a:t>
            </a:r>
            <a:endParaRPr lang="ar-SA" dirty="0"/>
          </a:p>
        </p:txBody>
      </p:sp>
      <p:sp>
        <p:nvSpPr>
          <p:cNvPr id="3" name="عنصر نائب للمحتوى 2"/>
          <p:cNvSpPr>
            <a:spLocks noGrp="1"/>
          </p:cNvSpPr>
          <p:nvPr>
            <p:ph idx="1"/>
          </p:nvPr>
        </p:nvSpPr>
        <p:spPr/>
        <p:txBody>
          <a:bodyPr/>
          <a:lstStyle/>
          <a:p>
            <a:pPr>
              <a:buNone/>
            </a:pPr>
            <a:endParaRPr lang="ar-SA" dirty="0" smtClean="0"/>
          </a:p>
          <a:p>
            <a:pPr>
              <a:buNone/>
            </a:pPr>
            <a:r>
              <a:rPr lang="ar-SA" dirty="0" smtClean="0"/>
              <a:t> </a:t>
            </a:r>
          </a:p>
          <a:p>
            <a:pPr algn="ctr"/>
            <a:r>
              <a:rPr lang="ar-SA" sz="3200" dirty="0" smtClean="0"/>
              <a:t>أن </a:t>
            </a:r>
            <a:r>
              <a:rPr lang="ar-SA" sz="3200" dirty="0"/>
              <a:t>الجريمة وليدة بعض الظروف الاقتصادية وفي مقدمتها </a:t>
            </a:r>
            <a:r>
              <a:rPr lang="ar-SA" sz="3200" dirty="0">
                <a:solidFill>
                  <a:srgbClr val="FF0000"/>
                </a:solidFill>
              </a:rPr>
              <a:t>الفقر</a:t>
            </a:r>
            <a:r>
              <a:rPr lang="ar-SA" sz="3200" dirty="0"/>
              <a:t> </a:t>
            </a:r>
            <a:r>
              <a:rPr lang="en-US" sz="3200" dirty="0" smtClean="0"/>
              <a:t> Poverty </a:t>
            </a:r>
            <a:r>
              <a:rPr lang="ar-SA" sz="3200" dirty="0"/>
              <a:t>المتأتي من البطالة مثلاً وغيرها من الأحوال الاقتصادية </a:t>
            </a:r>
            <a:r>
              <a:rPr lang="ar-SA" sz="3200" dirty="0" smtClean="0"/>
              <a:t>السيئة.</a:t>
            </a:r>
            <a:r>
              <a:rPr lang="ar-SA" sz="3200" baseline="30000" dirty="0"/>
              <a:t> </a:t>
            </a:r>
            <a:endParaRPr lang="ar-SA" sz="3200" baseline="30000" dirty="0" smtClean="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to="" calcmode="lin" valueType="num">
                                      <p:cBhvr>
                                        <p:cTn id="7" dur="1" fill="hold"/>
                                        <p:tgtEl>
                                          <p:spTgt spid="3">
                                            <p:txEl>
                                              <p:pRg st="1" end="1"/>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to="" calcmode="lin" valueType="num">
                                      <p:cBhvr>
                                        <p:cTn id="12"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الأسس التي استندت إليها</a:t>
            </a:r>
            <a:endParaRPr lang="ar-SA" dirty="0"/>
          </a:p>
        </p:txBody>
      </p:sp>
      <p:sp>
        <p:nvSpPr>
          <p:cNvPr id="3" name="عنصر نائب للمحتوى 2"/>
          <p:cNvSpPr>
            <a:spLocks noGrp="1"/>
          </p:cNvSpPr>
          <p:nvPr>
            <p:ph idx="1"/>
          </p:nvPr>
        </p:nvSpPr>
        <p:spPr/>
        <p:txBody>
          <a:bodyPr>
            <a:normAutofit/>
          </a:bodyPr>
          <a:lstStyle/>
          <a:p>
            <a:pPr algn="ctr"/>
            <a:r>
              <a:rPr lang="ar-SA" sz="3200" dirty="0" smtClean="0"/>
              <a:t>وقد استند أنصار هذه النظرية على بعض الإحصاءات التي قام </a:t>
            </a:r>
            <a:r>
              <a:rPr lang="ar-SA" sz="3200" dirty="0" err="1" smtClean="0"/>
              <a:t>بها</a:t>
            </a:r>
            <a:r>
              <a:rPr lang="ar-SA" sz="3200" dirty="0" smtClean="0"/>
              <a:t> الباحثون الاجتماعيون لبيان العلاقة بين الحالة الاقتصادية والجريمة، لاسيما لدى الأحداث المنحرفين، كما اعتمدوا أيضاً على البيانات العامة التي أشارت إلى كثرة حوادث الإجرام خلال الأزمات الاقتصادية.</a:t>
            </a:r>
          </a:p>
          <a:p>
            <a:pPr algn="ctr"/>
            <a:r>
              <a:rPr lang="ar-SA" sz="3200" dirty="0" smtClean="0"/>
              <a:t>وعلى رأس هؤلاء </a:t>
            </a:r>
            <a:r>
              <a:rPr lang="ar-SA" sz="3200" dirty="0" smtClean="0">
                <a:solidFill>
                  <a:srgbClr val="FF0000"/>
                </a:solidFill>
              </a:rPr>
              <a:t>كارل ماركس</a:t>
            </a:r>
            <a:r>
              <a:rPr lang="ar-SA" sz="3200" dirty="0" smtClean="0"/>
              <a:t>.</a:t>
            </a:r>
            <a:endParaRPr lang="ar-SA" sz="3200"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وتذهب هذه النظرية إلى القول:</a:t>
            </a:r>
            <a:endParaRPr lang="ar-SA" dirty="0"/>
          </a:p>
        </p:txBody>
      </p:sp>
      <p:sp>
        <p:nvSpPr>
          <p:cNvPr id="3" name="عنصر نائب للمحتوى 2"/>
          <p:cNvSpPr>
            <a:spLocks noGrp="1"/>
          </p:cNvSpPr>
          <p:nvPr>
            <p:ph idx="1"/>
          </p:nvPr>
        </p:nvSpPr>
        <p:spPr/>
        <p:txBody>
          <a:bodyPr>
            <a:normAutofit lnSpcReduction="10000"/>
          </a:bodyPr>
          <a:lstStyle/>
          <a:p>
            <a:pPr algn="just"/>
            <a:r>
              <a:rPr lang="ar-SA" dirty="0"/>
              <a:t> </a:t>
            </a:r>
            <a:r>
              <a:rPr lang="ar-SA" dirty="0" smtClean="0"/>
              <a:t> أ</a:t>
            </a:r>
            <a:r>
              <a:rPr lang="ar-SA" sz="3200" dirty="0" smtClean="0"/>
              <a:t>ن </a:t>
            </a:r>
            <a:r>
              <a:rPr lang="ar-SA" sz="3200" dirty="0">
                <a:solidFill>
                  <a:srgbClr val="FF0000"/>
                </a:solidFill>
              </a:rPr>
              <a:t>العوامل الاقتصادية </a:t>
            </a:r>
            <a:r>
              <a:rPr lang="ar-SA" sz="3200" dirty="0"/>
              <a:t>في المجتمع هي الأساس </a:t>
            </a:r>
            <a:r>
              <a:rPr lang="ar-SA" sz="3200" dirty="0" smtClean="0"/>
              <a:t>وأنّ </a:t>
            </a:r>
            <a:r>
              <a:rPr lang="ar-SA" sz="3200" dirty="0"/>
              <a:t>لها الأثر الأكبر في حياة الفرد والمجتمع من كافة الوجوه، ويرى أصحابها أن الجريمة في جوهرها نتيجة حتمية لاستغلال الطبقات العاملة</a:t>
            </a:r>
            <a:r>
              <a:rPr lang="en-US" sz="3200" dirty="0"/>
              <a:t>Working Classes </a:t>
            </a:r>
            <a:r>
              <a:rPr lang="ar-SA" sz="3200" dirty="0"/>
              <a:t>، </a:t>
            </a:r>
            <a:r>
              <a:rPr lang="ar-SA" sz="3200" dirty="0" smtClean="0"/>
              <a:t>وأنَّ </a:t>
            </a:r>
            <a:r>
              <a:rPr lang="ar-SA" sz="3200" dirty="0"/>
              <a:t>العدالة </a:t>
            </a:r>
            <a:r>
              <a:rPr lang="ar-SA" sz="3200" dirty="0">
                <a:solidFill>
                  <a:srgbClr val="FF0000"/>
                </a:solidFill>
              </a:rPr>
              <a:t>الجنائية المطبقة في المجتمعات الرأسمالية </a:t>
            </a:r>
            <a:r>
              <a:rPr lang="ar-SA" sz="3200" dirty="0"/>
              <a:t>هي من صالح الطبقة الرأسمالية، لذا فالشخص الضعيف اقتصادياً والذي يرى </a:t>
            </a:r>
            <a:r>
              <a:rPr lang="ar-SA" sz="3200" dirty="0" smtClean="0"/>
              <a:t>أنَّ </a:t>
            </a:r>
            <a:r>
              <a:rPr lang="ar-SA" sz="3200" dirty="0"/>
              <a:t>العدالة لم تنصفه في مجتمعه ولم تحقق إشباع لحاجاته وحاجات أسرته، فإنه يجد المبرر للاندفاع إلى الجريمة معتقداً أنه لم يرتكب خطأ بذلك.</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وهناك اعتقاد آخر يتردد لدى الطبقات الفقيرة في المجتمعات الرأسمالية بصورة خاصة هو:</a:t>
            </a:r>
            <a:endParaRPr lang="ar-SA" dirty="0"/>
          </a:p>
        </p:txBody>
      </p:sp>
      <p:sp>
        <p:nvSpPr>
          <p:cNvPr id="3" name="عنصر نائب للمحتوى 2"/>
          <p:cNvSpPr>
            <a:spLocks noGrp="1"/>
          </p:cNvSpPr>
          <p:nvPr>
            <p:ph idx="1"/>
          </p:nvPr>
        </p:nvSpPr>
        <p:spPr/>
        <p:txBody>
          <a:bodyPr/>
          <a:lstStyle/>
          <a:p>
            <a:pPr algn="just">
              <a:buNone/>
            </a:pPr>
            <a:r>
              <a:rPr lang="ar-SA" dirty="0"/>
              <a:t> </a:t>
            </a:r>
            <a:r>
              <a:rPr lang="ar-SA" dirty="0" smtClean="0"/>
              <a:t>  </a:t>
            </a:r>
            <a:r>
              <a:rPr lang="ar-SA" dirty="0" smtClean="0">
                <a:solidFill>
                  <a:srgbClr val="FF0000"/>
                </a:solidFill>
              </a:rPr>
              <a:t>"</a:t>
            </a:r>
            <a:r>
              <a:rPr lang="ar-SA" sz="3200" dirty="0" smtClean="0">
                <a:solidFill>
                  <a:srgbClr val="FF0000"/>
                </a:solidFill>
              </a:rPr>
              <a:t>أنّ </a:t>
            </a:r>
            <a:r>
              <a:rPr lang="ar-SA" sz="3200" dirty="0">
                <a:solidFill>
                  <a:srgbClr val="FF0000"/>
                </a:solidFill>
              </a:rPr>
              <a:t>معظم الأثرياء في المجتمع تكونت ثرواتهم الضخمة نتيجة لاستغلال الفقراء، لذا قد يمد هؤلاء الفقراء أيديهم إلى ما في حوزة الأثرياء مبررين ذلك أنه ليس من حرج عليهم أن ينتزعوا شيئاً من ثرائهم الذي جمعوه على حسابهم</a:t>
            </a:r>
            <a:r>
              <a:rPr lang="ar-SA" sz="3200" dirty="0" smtClean="0">
                <a:solidFill>
                  <a:srgbClr val="FF0000"/>
                </a:solidFill>
              </a:rPr>
              <a:t>."</a:t>
            </a:r>
            <a:endParaRPr lang="ar-SA" sz="32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وتوجد فكرة أخرى تقول:</a:t>
            </a:r>
            <a:endParaRPr lang="ar-SA" dirty="0"/>
          </a:p>
        </p:txBody>
      </p:sp>
      <p:sp>
        <p:nvSpPr>
          <p:cNvPr id="3" name="عنصر نائب للمحتوى 2"/>
          <p:cNvSpPr>
            <a:spLocks noGrp="1"/>
          </p:cNvSpPr>
          <p:nvPr>
            <p:ph idx="1"/>
          </p:nvPr>
        </p:nvSpPr>
        <p:spPr/>
        <p:txBody>
          <a:bodyPr>
            <a:noAutofit/>
          </a:bodyPr>
          <a:lstStyle/>
          <a:p>
            <a:pPr algn="just"/>
            <a:r>
              <a:rPr lang="ar-SA" sz="3200" dirty="0" smtClean="0"/>
              <a:t>إنَّ </a:t>
            </a:r>
            <a:r>
              <a:rPr lang="ar-SA" sz="3200" dirty="0"/>
              <a:t>الفقير قد يتمرّد على القوانين والأوضاع الاجتماعية السائدة حينما يعتقد أن الأثرياء يجدون سُبلاً للتخلص من العقوبات وتجاوز القوانين، بينما تفرض على الفقراء العقوبات عن المخالفات التي يرتكبونها. فكثير من أبناء الطبقة الكادحة</a:t>
            </a:r>
            <a:r>
              <a:rPr lang="en-US" sz="3200" dirty="0" err="1"/>
              <a:t>Proleturiat</a:t>
            </a:r>
            <a:r>
              <a:rPr lang="en-US" sz="3200" dirty="0"/>
              <a:t> </a:t>
            </a:r>
            <a:r>
              <a:rPr lang="ar-SA" sz="3200" dirty="0"/>
              <a:t> والفقيرة تظن أن القوانين لم توضع إلاّ لتطبق على الضعفاء ومجازاتهم لأنه ليس لهم قوة اجتماعية مرتبطة بالأوضاع الاقتصادية، وقد عُبّر عن ذلك: </a:t>
            </a:r>
            <a:r>
              <a:rPr lang="ar-SA" sz="3200" dirty="0">
                <a:solidFill>
                  <a:srgbClr val="FF0000"/>
                </a:solidFill>
              </a:rPr>
              <a:t>أن القانون لا يستطيع أن يدين مليوناً من الدولارات، والثري له الحق أن يخرج عن القانون، </a:t>
            </a:r>
            <a:r>
              <a:rPr lang="ar-SA" sz="3200" dirty="0" smtClean="0">
                <a:solidFill>
                  <a:srgbClr val="FF0000"/>
                </a:solidFill>
              </a:rPr>
              <a:t>إذاً؛ </a:t>
            </a:r>
            <a:r>
              <a:rPr lang="ar-SA" sz="3200" dirty="0">
                <a:solidFill>
                  <a:srgbClr val="FF0000"/>
                </a:solidFill>
              </a:rPr>
              <a:t>لماذا يجب على الفقير </a:t>
            </a:r>
            <a:r>
              <a:rPr lang="ar-SA" sz="3200" dirty="0" smtClean="0">
                <a:solidFill>
                  <a:srgbClr val="FF0000"/>
                </a:solidFill>
              </a:rPr>
              <a:t>أنْ </a:t>
            </a:r>
            <a:r>
              <a:rPr lang="ar-SA" sz="3200" dirty="0">
                <a:solidFill>
                  <a:srgbClr val="FF0000"/>
                </a:solidFill>
              </a:rPr>
              <a:t>يحترم القانون؟! </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ومن أبرز العلماء الذين قاموا ببلورة وصياغة هذه أفكار هذه النظرية:</a:t>
            </a:r>
            <a:endParaRPr lang="ar-SA" dirty="0"/>
          </a:p>
        </p:txBody>
      </p:sp>
      <p:sp>
        <p:nvSpPr>
          <p:cNvPr id="3" name="عنصر نائب للمحتوى 2"/>
          <p:cNvSpPr>
            <a:spLocks noGrp="1"/>
          </p:cNvSpPr>
          <p:nvPr>
            <p:ph idx="1"/>
          </p:nvPr>
        </p:nvSpPr>
        <p:spPr/>
        <p:txBody>
          <a:bodyPr>
            <a:normAutofit/>
          </a:bodyPr>
          <a:lstStyle/>
          <a:p>
            <a:pPr algn="just"/>
            <a:r>
              <a:rPr lang="ar-SA" dirty="0" smtClean="0"/>
              <a:t>الهولندي </a:t>
            </a:r>
            <a:r>
              <a:rPr lang="ar-SA" dirty="0"/>
              <a:t>"</a:t>
            </a:r>
            <a:r>
              <a:rPr lang="ar-SA" dirty="0" err="1"/>
              <a:t>بونجيه</a:t>
            </a:r>
            <a:r>
              <a:rPr lang="ar-SA" dirty="0"/>
              <a:t>"</a:t>
            </a:r>
            <a:r>
              <a:rPr lang="en-US" dirty="0" err="1"/>
              <a:t>Bounger</a:t>
            </a:r>
            <a:r>
              <a:rPr lang="en-US" dirty="0"/>
              <a:t> </a:t>
            </a:r>
            <a:r>
              <a:rPr lang="ar-SA" dirty="0"/>
              <a:t>" </a:t>
            </a:r>
            <a:r>
              <a:rPr lang="en-US" dirty="0"/>
              <a:t>1876 -1940</a:t>
            </a:r>
            <a:r>
              <a:rPr lang="ar-SA" dirty="0"/>
              <a:t>" الذي نشر جزءً منها في كتاب له تحت عنوان "الإجرام والظروف الاقتصادية"عام"1905" أوضح فيه علاقة النظام الرأسمالي بظاهرة الجريمة مستخدماً بذلك التفسير الاقتصادي الماركسي، رافضاً ما ذهب إليه أنصار الاتجاه التكويني في تفسير علّة الجريمة.</a:t>
            </a:r>
            <a:endParaRPr lang="en-US" dirty="0"/>
          </a:p>
          <a:p>
            <a:pPr algn="just"/>
            <a:r>
              <a:rPr lang="ar-SA" dirty="0"/>
              <a:t>  وأكد "</a:t>
            </a:r>
            <a:r>
              <a:rPr lang="ar-SA" dirty="0" err="1"/>
              <a:t>بونجيه</a:t>
            </a:r>
            <a:r>
              <a:rPr lang="ar-SA" dirty="0"/>
              <a:t>" وجود علاقة شديدة بين الظروف الاقتصادية وظاهرة الجريمة، موضحاً العلاقة بين التطور الاقتصادي والجريمة، فقال: " أن التحول الزراعي إلى اقتصاد صناعي في القرن التاسع عشر كان مصحوباً بتحول ملحوظ في ظاهرة الجريمة بحد ذاتها، فقد كان طابع الجريمة العنف فأصبح طابعها الجديد الخبث والدهاء</a:t>
            </a:r>
            <a:r>
              <a:rPr lang="ar-SA" dirty="0" smtClean="0"/>
              <a:t>.</a:t>
            </a:r>
            <a:endParaRPr lang="ar-SA"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dirty="0" smtClean="0"/>
              <a:t>وهاجم "</a:t>
            </a:r>
            <a:r>
              <a:rPr lang="ar-SA" dirty="0" err="1" smtClean="0"/>
              <a:t>بونجيه</a:t>
            </a:r>
            <a:r>
              <a:rPr lang="ar-SA" dirty="0" smtClean="0"/>
              <a:t> " النظام الرأسمالي قائلاً:</a:t>
            </a:r>
            <a:endParaRPr lang="ar-SA" dirty="0"/>
          </a:p>
        </p:txBody>
      </p:sp>
      <p:sp>
        <p:nvSpPr>
          <p:cNvPr id="3" name="عنصر نائب للمحتوى 2"/>
          <p:cNvSpPr>
            <a:spLocks noGrp="1"/>
          </p:cNvSpPr>
          <p:nvPr>
            <p:ph idx="1"/>
          </p:nvPr>
        </p:nvSpPr>
        <p:spPr/>
        <p:txBody>
          <a:bodyPr>
            <a:noAutofit/>
          </a:bodyPr>
          <a:lstStyle/>
          <a:p>
            <a:pPr algn="just"/>
            <a:r>
              <a:rPr lang="ar-SA" sz="2400" dirty="0" smtClean="0"/>
              <a:t>” إنَّ </a:t>
            </a:r>
            <a:r>
              <a:rPr lang="ar-SA" sz="2400" dirty="0"/>
              <a:t>النظام الرأسمالي </a:t>
            </a:r>
            <a:r>
              <a:rPr lang="ar-SA" sz="2400" dirty="0">
                <a:solidFill>
                  <a:srgbClr val="FF0000"/>
                </a:solidFill>
              </a:rPr>
              <a:t>نشر فكرة استغلال الإنسان لأخيه الإنسان</a:t>
            </a:r>
            <a:r>
              <a:rPr lang="ar-SA" sz="2400" dirty="0"/>
              <a:t>، واستخدم الأطفال والنساء في العمل، وجسد فكرة الطبقية في المجتمع التي تؤدي إلى العداوة والحقد والحسد والصراع من جانب الفقراء، والغَرر والعلو من جانب الأغنياء، كذلك جلب الربح وفائض الإنتاج الذي يؤدي إلى المنافسة والخسارة والفائدة غير المعقولة، وينتج عن ذلك مختلف أصناف الفسق والكذب والسرقة والعبودية وامتهان الحرفة واسترقاق العمالة، وجميع هذه العوامل وغيرها تلقي بظلالها السلبية على مختلف المؤسسات الاجتماعية </a:t>
            </a:r>
            <a:r>
              <a:rPr lang="ar-SA" sz="2400" dirty="0" smtClean="0"/>
              <a:t>ولاسيما </a:t>
            </a:r>
            <a:r>
              <a:rPr lang="ar-SA" sz="2400" dirty="0"/>
              <a:t>الأسرة والمدرسة، لذلك يرى"</a:t>
            </a:r>
            <a:r>
              <a:rPr lang="ar-SA" sz="2400" dirty="0" err="1"/>
              <a:t>بونجيه</a:t>
            </a:r>
            <a:r>
              <a:rPr lang="ar-SA" sz="2400" dirty="0"/>
              <a:t>" "أن كثافة السكان والعيش في ظروف غير صحية وانخفاض المستوى المعيشي وإهمال عناية الأطفال الصحية والتعليمية وغير ذلك من الظروف جميعها تقود إلى التفكك الأسري والتفسخ الأخلاقي وبالتالي تقود إلى الجريمة."</a:t>
            </a:r>
            <a:r>
              <a:rPr lang="ar-SA" sz="2400" baseline="30000" dirty="0"/>
              <a:t>"</a:t>
            </a:r>
            <a:endParaRPr lang="ar-SA" sz="2400"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وباختصار</a:t>
            </a:r>
            <a:endParaRPr lang="ar-SA" dirty="0"/>
          </a:p>
        </p:txBody>
      </p:sp>
      <p:sp>
        <p:nvSpPr>
          <p:cNvPr id="3" name="عنصر نائب للمحتوى 2"/>
          <p:cNvSpPr>
            <a:spLocks noGrp="1"/>
          </p:cNvSpPr>
          <p:nvPr>
            <p:ph idx="1"/>
          </p:nvPr>
        </p:nvSpPr>
        <p:spPr/>
        <p:txBody>
          <a:bodyPr>
            <a:normAutofit/>
          </a:bodyPr>
          <a:lstStyle/>
          <a:p>
            <a:pPr algn="ctr"/>
            <a:r>
              <a:rPr lang="ar-SA" sz="3200" dirty="0" smtClean="0"/>
              <a:t>إنّ "</a:t>
            </a:r>
            <a:r>
              <a:rPr lang="ar-SA" sz="3200" dirty="0" err="1" smtClean="0"/>
              <a:t>بونجيه</a:t>
            </a:r>
            <a:r>
              <a:rPr lang="ar-SA" sz="3200" dirty="0"/>
              <a:t>" يعد </a:t>
            </a:r>
            <a:r>
              <a:rPr lang="ar-SA" sz="3200" dirty="0">
                <a:solidFill>
                  <a:srgbClr val="FF0000"/>
                </a:solidFill>
              </a:rPr>
              <a:t>الجريمة الوليد الشرعي للنظام الرأسمالي</a:t>
            </a:r>
            <a:r>
              <a:rPr lang="ar-SA" sz="3200" dirty="0"/>
              <a:t>، وهي بمثابة رد الفعل ضد </a:t>
            </a:r>
            <a:r>
              <a:rPr lang="ar-SA" sz="3200" dirty="0" err="1"/>
              <a:t>اللاعدالة</a:t>
            </a:r>
            <a:r>
              <a:rPr lang="ar-SA" sz="3200" dirty="0"/>
              <a:t> الاجتماعية السائدة فيه. وبناءً على ذلك يرى أن النظام الاشتراكي هو البديل الصحيح عنه والذي له القدرة في القضاء على جميع المشكلات الاجتماعية وعلى رأسها الجريمة.</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49</TotalTime>
  <Words>1081</Words>
  <Application>Microsoft Office PowerPoint</Application>
  <PresentationFormat>عرض على الشاشة (3:4)‏</PresentationFormat>
  <Paragraphs>49</Paragraphs>
  <Slides>19</Slides>
  <Notes>0</Notes>
  <HiddenSlides>0</HiddenSlides>
  <MMClips>0</MMClips>
  <ScaleCrop>false</ScaleCrop>
  <HeadingPairs>
    <vt:vector size="4" baseType="variant">
      <vt:variant>
        <vt:lpstr>سمة</vt:lpstr>
      </vt:variant>
      <vt:variant>
        <vt:i4>1</vt:i4>
      </vt:variant>
      <vt:variant>
        <vt:lpstr>عناوين الشرائح</vt:lpstr>
      </vt:variant>
      <vt:variant>
        <vt:i4>19</vt:i4>
      </vt:variant>
    </vt:vector>
  </HeadingPairs>
  <TitlesOfParts>
    <vt:vector size="20" baseType="lpstr">
      <vt:lpstr>تدفق</vt:lpstr>
      <vt:lpstr> النظرية الاقتصادية (الرأسمالية) في  علم الإجرام </vt:lpstr>
      <vt:lpstr>محور اهتمام هذه النظرية</vt:lpstr>
      <vt:lpstr>الأسس التي استندت إليها</vt:lpstr>
      <vt:lpstr>وتذهب هذه النظرية إلى القول:</vt:lpstr>
      <vt:lpstr>وهناك اعتقاد آخر يتردد لدى الطبقات الفقيرة في المجتمعات الرأسمالية بصورة خاصة هو:</vt:lpstr>
      <vt:lpstr>وتوجد فكرة أخرى تقول:</vt:lpstr>
      <vt:lpstr>ومن أبرز العلماء الذين قاموا ببلورة وصياغة هذه أفكار هذه النظرية:</vt:lpstr>
      <vt:lpstr>وهاجم "بونجيه " النظام الرأسمالي قائلاً:</vt:lpstr>
      <vt:lpstr>وباختصار</vt:lpstr>
      <vt:lpstr>جوردن</vt:lpstr>
      <vt:lpstr>باري كرسبرغ</vt:lpstr>
      <vt:lpstr>خلاصة القول:</vt:lpstr>
      <vt:lpstr>النظرية الاقتصادية- الرأسمالية في الميزان </vt:lpstr>
      <vt:lpstr>الشريحة 14</vt:lpstr>
      <vt:lpstr>الشريحة 15</vt:lpstr>
      <vt:lpstr>الشريحة 16</vt:lpstr>
      <vt:lpstr>الشريحة 17</vt:lpstr>
      <vt:lpstr>الشريحة 18</vt:lpstr>
      <vt:lpstr>الشريحة 19</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النظرية الاقتصادية (الرأسمالية)في علم الإجرام</dc:title>
  <dc:creator>hp</dc:creator>
  <cp:lastModifiedBy>hp</cp:lastModifiedBy>
  <cp:revision>5</cp:revision>
  <dcterms:created xsi:type="dcterms:W3CDTF">2017-12-11T16:26:37Z</dcterms:created>
  <dcterms:modified xsi:type="dcterms:W3CDTF">2017-12-11T17:16:34Z</dcterms:modified>
</cp:coreProperties>
</file>