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92" r:id="rId1"/>
  </p:sldMasterIdLst>
  <p:sldIdLst>
    <p:sldId id="256" r:id="rId2"/>
    <p:sldId id="257" r:id="rId3"/>
    <p:sldId id="258" r:id="rId4"/>
    <p:sldId id="260" r:id="rId5"/>
    <p:sldId id="261" r:id="rId6"/>
    <p:sldId id="262" r:id="rId7"/>
    <p:sldId id="263" r:id="rId8"/>
    <p:sldId id="264" r:id="rId9"/>
    <p:sldId id="265" r:id="rId10"/>
    <p:sldId id="266" r:id="rId11"/>
    <p:sldId id="275" r:id="rId12"/>
    <p:sldId id="277" r:id="rId13"/>
    <p:sldId id="278" r:id="rId14"/>
    <p:sldId id="279" r:id="rId15"/>
    <p:sldId id="280" r:id="rId16"/>
    <p:sldId id="274" r:id="rId1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94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2"/>
      </p:bgRef>
    </p:bg>
    <p:spTree>
      <p:nvGrpSpPr>
        <p:cNvPr id="1" name=""/>
        <p:cNvGrpSpPr/>
        <p:nvPr/>
      </p:nvGrpSpPr>
      <p:grpSpPr>
        <a:xfrm>
          <a:off x="0" y="0"/>
          <a:ext cx="0" cy="0"/>
          <a:chOff x="0" y="0"/>
          <a:chExt cx="0" cy="0"/>
        </a:xfrm>
      </p:grpSpPr>
      <p:sp>
        <p:nvSpPr>
          <p:cNvPr id="15" name="مستطيل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مستطيل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عنوان فرعي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p:txBody>
          <a:bodyPr/>
          <a:lstStyle/>
          <a:p>
            <a:fld id="{ACC81CAC-557F-4321-A8B3-DEFA7F130EAA}" type="datetimeFigureOut">
              <a:rPr lang="ar-SA" smtClean="0"/>
              <a:pPr/>
              <a:t>17/04/39</a:t>
            </a:fld>
            <a:endParaRPr lang="ar-SA"/>
          </a:p>
        </p:txBody>
      </p:sp>
      <p:sp>
        <p:nvSpPr>
          <p:cNvPr id="17" name="عنصر نائب للتذييل 16"/>
          <p:cNvSpPr>
            <a:spLocks noGrp="1"/>
          </p:cNvSpPr>
          <p:nvPr>
            <p:ph type="ftr" sz="quarter" idx="11"/>
          </p:nvPr>
        </p:nvSpPr>
        <p:spPr/>
        <p:txBody>
          <a:bodyPr/>
          <a:lstStyle/>
          <a:p>
            <a:endParaRPr lang="ar-SA"/>
          </a:p>
        </p:txBody>
      </p:sp>
      <p:sp>
        <p:nvSpPr>
          <p:cNvPr id="7" name="رابط مستقيم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مستطيل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شكل بيضاوي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شكل بيضاوي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عنصر نائب لرقم الشريحة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5A4A519-C069-45CD-8133-D25D6EC5F4E1}" type="slidenum">
              <a:rPr lang="ar-SA" smtClean="0"/>
              <a:pPr/>
              <a:t>‹#›</a:t>
            </a:fld>
            <a:endParaRPr lang="ar-SA"/>
          </a:p>
        </p:txBody>
      </p:sp>
      <p:sp>
        <p:nvSpPr>
          <p:cNvPr id="8" name="عنوان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ACC81CAC-557F-4321-A8B3-DEFA7F130EAA}" type="datetimeFigureOut">
              <a:rPr lang="ar-SA" smtClean="0"/>
              <a:pPr/>
              <a:t>17/04/39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5A4A519-C069-45CD-8133-D25D6EC5F4E1}"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bg>
      <p:bgRef idx="1001">
        <a:schemeClr val="bg2"/>
      </p:bgRef>
    </p:bg>
    <p:spTree>
      <p:nvGrpSpPr>
        <p:cNvPr id="1" name=""/>
        <p:cNvGrpSpPr/>
        <p:nvPr/>
      </p:nvGrpSpPr>
      <p:grpSpPr>
        <a:xfrm>
          <a:off x="0" y="0"/>
          <a:ext cx="0" cy="0"/>
          <a:chOff x="0" y="0"/>
          <a:chExt cx="0" cy="0"/>
        </a:xfrm>
      </p:grpSpPr>
      <p:sp>
        <p:nvSpPr>
          <p:cNvPr id="7" name="مستطيل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مستطيل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مستطيل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مستطيل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مستطيل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مستطيل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رابط مستقيم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شكل بيضاوي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شكل بيضاوي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6915912" y="3009901"/>
            <a:ext cx="457200" cy="441325"/>
          </a:xfrm>
        </p:spPr>
        <p:txBody>
          <a:bodyPr/>
          <a:lstStyle/>
          <a:p>
            <a:fld id="{65A4A519-C069-45CD-8133-D25D6EC5F4E1}" type="slidenum">
              <a:rPr lang="ar-SA" smtClean="0"/>
              <a:pPr/>
              <a:t>‹#›</a:t>
            </a:fld>
            <a:endParaRPr lang="ar-SA"/>
          </a:p>
        </p:txBody>
      </p:sp>
      <p:sp>
        <p:nvSpPr>
          <p:cNvPr id="3" name="عنصر نائب للعنوان العمودي 2"/>
          <p:cNvSpPr>
            <a:spLocks noGrp="1"/>
          </p:cNvSpPr>
          <p:nvPr>
            <p:ph type="body" orient="vert" idx="1"/>
          </p:nvPr>
        </p:nvSpPr>
        <p:spPr>
          <a:xfrm>
            <a:off x="304800" y="304800"/>
            <a:ext cx="6553200" cy="5821366"/>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ACC81CAC-557F-4321-A8B3-DEFA7F130EAA}" type="datetimeFigureOut">
              <a:rPr lang="ar-SA" smtClean="0"/>
              <a:pPr/>
              <a:t>17/04/39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2" name="عنوان عمودي 1"/>
          <p:cNvSpPr>
            <a:spLocks noGrp="1"/>
          </p:cNvSpPr>
          <p:nvPr>
            <p:ph type="title" orient="vert"/>
          </p:nvPr>
        </p:nvSpPr>
        <p:spPr>
          <a:xfrm>
            <a:off x="7391400" y="304801"/>
            <a:ext cx="1447800" cy="5851525"/>
          </a:xfrm>
        </p:spPr>
        <p:txBody>
          <a:bodyPr vert="eaVert"/>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solidFill>
                  <a:schemeClr val="accent3">
                    <a:shade val="75000"/>
                  </a:schemeClr>
                </a:solidFill>
              </a:defRPr>
            </a:lvl1p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ACC81CAC-557F-4321-A8B3-DEFA7F130EAA}" type="datetimeFigureOut">
              <a:rPr lang="ar-SA" smtClean="0"/>
              <a:pPr/>
              <a:t>17/04/39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a:xfrm>
            <a:off x="4361688" y="1026372"/>
            <a:ext cx="457200" cy="441325"/>
          </a:xfrm>
        </p:spPr>
        <p:txBody>
          <a:bodyPr/>
          <a:lstStyle/>
          <a:p>
            <a:fld id="{65A4A519-C069-45CD-8133-D25D6EC5F4E1}" type="slidenum">
              <a:rPr lang="ar-SA" smtClean="0"/>
              <a:pPr/>
              <a:t>‹#›</a:t>
            </a:fld>
            <a:endParaRPr lang="ar-SA"/>
          </a:p>
        </p:txBody>
      </p:sp>
      <p:sp>
        <p:nvSpPr>
          <p:cNvPr id="8" name="عنصر نائب للمحتوى 7"/>
          <p:cNvSpPr>
            <a:spLocks noGrp="1"/>
          </p:cNvSpPr>
          <p:nvPr>
            <p:ph sz="quarter" idx="1"/>
          </p:nvPr>
        </p:nvSpPr>
        <p:spPr>
          <a:xfrm>
            <a:off x="301752" y="1527048"/>
            <a:ext cx="850392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1"/>
      </p:bgRef>
    </p:bg>
    <p:spTree>
      <p:nvGrpSpPr>
        <p:cNvPr id="1" name=""/>
        <p:cNvGrpSpPr/>
        <p:nvPr/>
      </p:nvGrpSpPr>
      <p:grpSpPr>
        <a:xfrm>
          <a:off x="0" y="0"/>
          <a:ext cx="0" cy="0"/>
          <a:chOff x="0" y="0"/>
          <a:chExt cx="0" cy="0"/>
        </a:xfrm>
      </p:grpSpPr>
      <p:sp>
        <p:nvSpPr>
          <p:cNvPr id="17" name="مستطيل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مستطيل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مستطيل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عنصر نائب للنص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13" name="مستطيل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مستطيل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عنصر نائب للتذييل 4"/>
          <p:cNvSpPr>
            <a:spLocks noGrp="1"/>
          </p:cNvSpPr>
          <p:nvPr>
            <p:ph type="ftr" sz="quarter" idx="11"/>
          </p:nvPr>
        </p:nvSpPr>
        <p:spPr/>
        <p:txBody>
          <a:bodyPr/>
          <a:lstStyle/>
          <a:p>
            <a:endParaRPr lang="ar-SA"/>
          </a:p>
        </p:txBody>
      </p:sp>
      <p:sp>
        <p:nvSpPr>
          <p:cNvPr id="4" name="عنصر نائب للتاريخ 3"/>
          <p:cNvSpPr>
            <a:spLocks noGrp="1"/>
          </p:cNvSpPr>
          <p:nvPr>
            <p:ph type="dt" sz="half" idx="10"/>
          </p:nvPr>
        </p:nvSpPr>
        <p:spPr/>
        <p:txBody>
          <a:bodyPr/>
          <a:lstStyle/>
          <a:p>
            <a:fld id="{ACC81CAC-557F-4321-A8B3-DEFA7F130EAA}" type="datetimeFigureOut">
              <a:rPr lang="ar-SA" smtClean="0"/>
              <a:pPr/>
              <a:t>17/04/39</a:t>
            </a:fld>
            <a:endParaRPr lang="ar-SA"/>
          </a:p>
        </p:txBody>
      </p:sp>
      <p:sp>
        <p:nvSpPr>
          <p:cNvPr id="8" name="رابط مستقيم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شكل بيضاوي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شكل بيضاوي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5A4A519-C069-45CD-8133-D25D6EC5F4E1}" type="slidenum">
              <a:rPr lang="ar-SA" smtClean="0"/>
              <a:pPr/>
              <a:t>‹#›</a:t>
            </a:fld>
            <a:endParaRPr lang="ar-SA"/>
          </a:p>
        </p:txBody>
      </p:sp>
      <p:sp>
        <p:nvSpPr>
          <p:cNvPr id="2" name="عنوان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228600"/>
            <a:ext cx="8534400" cy="758952"/>
          </a:xfrm>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a:xfrm>
            <a:off x="5791200" y="6409944"/>
            <a:ext cx="3044952" cy="365760"/>
          </a:xfrm>
        </p:spPr>
        <p:txBody>
          <a:bodyPr/>
          <a:lstStyle/>
          <a:p>
            <a:fld id="{ACC81CAC-557F-4321-A8B3-DEFA7F130EAA}" type="datetimeFigureOut">
              <a:rPr lang="ar-SA" smtClean="0"/>
              <a:pPr/>
              <a:t>17/04/39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65A4A519-C069-45CD-8133-D25D6EC5F4E1}" type="slidenum">
              <a:rPr lang="ar-SA" smtClean="0"/>
              <a:pPr/>
              <a:t>‹#›</a:t>
            </a:fld>
            <a:endParaRPr lang="ar-SA"/>
          </a:p>
        </p:txBody>
      </p:sp>
      <p:sp>
        <p:nvSpPr>
          <p:cNvPr id="8" name="رابط مستقيم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عنصر نائب للمحتوى 9"/>
          <p:cNvSpPr>
            <a:spLocks noGrp="1"/>
          </p:cNvSpPr>
          <p:nvPr>
            <p:ph sz="half" idx="1"/>
          </p:nvPr>
        </p:nvSpPr>
        <p:spPr>
          <a:xfrm>
            <a:off x="301752" y="1371600"/>
            <a:ext cx="4038600" cy="4681728"/>
          </a:xfrm>
        </p:spPr>
        <p:txBody>
          <a:bodyPr/>
          <a:lstStyle>
            <a:lvl1pPr>
              <a:defRPr sz="2500"/>
            </a:lvl1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محتوى 11"/>
          <p:cNvSpPr>
            <a:spLocks noGrp="1"/>
          </p:cNvSpPr>
          <p:nvPr>
            <p:ph sz="half" idx="2"/>
          </p:nvPr>
        </p:nvSpPr>
        <p:spPr>
          <a:xfrm>
            <a:off x="4800600" y="1371600"/>
            <a:ext cx="4038600" cy="4681728"/>
          </a:xfrm>
        </p:spPr>
        <p:txBody>
          <a:bodyPr/>
          <a:lstStyle>
            <a:lvl1pPr>
              <a:defRPr sz="2500"/>
            </a:lvl1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1">
        <a:schemeClr val="bg2"/>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مستطيل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مستطيل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مستطيل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مستطيل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مستطيل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عنصر نائب للنص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7" name="عنصر نائب للتاريخ 6"/>
          <p:cNvSpPr>
            <a:spLocks noGrp="1"/>
          </p:cNvSpPr>
          <p:nvPr>
            <p:ph type="dt" sz="half" idx="10"/>
          </p:nvPr>
        </p:nvSpPr>
        <p:spPr/>
        <p:txBody>
          <a:bodyPr/>
          <a:lstStyle/>
          <a:p>
            <a:fld id="{ACC81CAC-557F-4321-A8B3-DEFA7F130EAA}" type="datetimeFigureOut">
              <a:rPr lang="ar-SA" smtClean="0"/>
              <a:pPr/>
              <a:t>17/04/39</a:t>
            </a:fld>
            <a:endParaRPr lang="ar-SA"/>
          </a:p>
        </p:txBody>
      </p:sp>
      <p:sp>
        <p:nvSpPr>
          <p:cNvPr id="8" name="عنصر نائب للتذييل 7"/>
          <p:cNvSpPr>
            <a:spLocks noGrp="1"/>
          </p:cNvSpPr>
          <p:nvPr>
            <p:ph type="ftr" sz="quarter" idx="11"/>
          </p:nvPr>
        </p:nvSpPr>
        <p:spPr>
          <a:xfrm>
            <a:off x="304800" y="6409944"/>
            <a:ext cx="3581400" cy="365760"/>
          </a:xfrm>
        </p:spPr>
        <p:txBody>
          <a:bodyPr/>
          <a:lstStyle/>
          <a:p>
            <a:endParaRPr lang="ar-SA"/>
          </a:p>
        </p:txBody>
      </p:sp>
      <p:sp>
        <p:nvSpPr>
          <p:cNvPr id="15" name="رابط مستقيم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عنصر نائب للمحتوى 23"/>
          <p:cNvSpPr>
            <a:spLocks noGrp="1"/>
          </p:cNvSpPr>
          <p:nvPr>
            <p:ph sz="quarter" idx="2"/>
          </p:nvPr>
        </p:nvSpPr>
        <p:spPr>
          <a:xfrm>
            <a:off x="301752" y="2471383"/>
            <a:ext cx="4041648" cy="3818404"/>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6" name="عنصر نائب للمحتوى 25"/>
          <p:cNvSpPr>
            <a:spLocks noGrp="1"/>
          </p:cNvSpPr>
          <p:nvPr>
            <p:ph sz="quarter" idx="4"/>
          </p:nvPr>
        </p:nvSpPr>
        <p:spPr>
          <a:xfrm>
            <a:off x="4800600" y="2471383"/>
            <a:ext cx="4038600" cy="382219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شكل بيضاوي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شكل بيضاوي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عنصر نائب لرقم الشريحة 8"/>
          <p:cNvSpPr>
            <a:spLocks noGrp="1"/>
          </p:cNvSpPr>
          <p:nvPr>
            <p:ph type="sldNum" sz="quarter" idx="12"/>
          </p:nvPr>
        </p:nvSpPr>
        <p:spPr>
          <a:xfrm>
            <a:off x="4343400" y="1042416"/>
            <a:ext cx="457200" cy="441325"/>
          </a:xfrm>
        </p:spPr>
        <p:txBody>
          <a:bodyPr/>
          <a:lstStyle>
            <a:lvl1pPr algn="ctr">
              <a:defRPr/>
            </a:lvl1pPr>
          </a:lstStyle>
          <a:p>
            <a:fld id="{65A4A519-C069-45CD-8133-D25D6EC5F4E1}" type="slidenum">
              <a:rPr lang="ar-SA" smtClean="0"/>
              <a:pPr/>
              <a:t>‹#›</a:t>
            </a:fld>
            <a:endParaRPr lang="ar-SA"/>
          </a:p>
        </p:txBody>
      </p:sp>
      <p:sp>
        <p:nvSpPr>
          <p:cNvPr id="23" name="عنوان 22"/>
          <p:cNvSpPr>
            <a:spLocks noGrp="1"/>
          </p:cNvSpPr>
          <p:nvPr>
            <p:ph type="title"/>
          </p:nvPr>
        </p:nvSpPr>
        <p:spPr/>
        <p:txBody>
          <a:bodyPr rtlCol="0" anchor="b" anchorCtr="0"/>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ACC81CAC-557F-4321-A8B3-DEFA7F130EAA}" type="datetimeFigureOut">
              <a:rPr lang="ar-SA" smtClean="0"/>
              <a:pPr/>
              <a:t>17/04/39</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a:xfrm>
            <a:off x="4343400" y="1036020"/>
            <a:ext cx="457200" cy="441325"/>
          </a:xfrm>
        </p:spPr>
        <p:txBody>
          <a:bodyPr/>
          <a:lstStyle/>
          <a:p>
            <a:fld id="{65A4A519-C069-45CD-8133-D25D6EC5F4E1}"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7" name="مستطيل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مستطيل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مستطيل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مستطيل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مستطيل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مستطيل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عنصر نائب للتاريخ 1"/>
          <p:cNvSpPr>
            <a:spLocks noGrp="1"/>
          </p:cNvSpPr>
          <p:nvPr>
            <p:ph type="dt" sz="half" idx="10"/>
          </p:nvPr>
        </p:nvSpPr>
        <p:spPr/>
        <p:txBody>
          <a:bodyPr/>
          <a:lstStyle/>
          <a:p>
            <a:fld id="{ACC81CAC-557F-4321-A8B3-DEFA7F130EAA}" type="datetimeFigureOut">
              <a:rPr lang="ar-SA" smtClean="0"/>
              <a:pPr/>
              <a:t>17/04/39</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a:xfrm>
            <a:off x="4267200" y="6324600"/>
            <a:ext cx="609600" cy="441324"/>
          </a:xfrm>
        </p:spPr>
        <p:txBody>
          <a:bodyPr/>
          <a:lstStyle>
            <a:lvl1pPr>
              <a:defRPr>
                <a:solidFill>
                  <a:srgbClr val="FFFFFF"/>
                </a:solidFill>
              </a:defRPr>
            </a:lvl1pPr>
          </a:lstStyle>
          <a:p>
            <a:fld id="{65A4A519-C069-45CD-8133-D25D6EC5F4E1}"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9" name="مستطيل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مستطيل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مستطيل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مستطيل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مستطيل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رابط مستقيم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عنصر نائب للمحتوى 19"/>
          <p:cNvSpPr>
            <a:spLocks noGrp="1"/>
          </p:cNvSpPr>
          <p:nvPr>
            <p:ph sz="quarter" idx="1"/>
          </p:nvPr>
        </p:nvSpPr>
        <p:spPr>
          <a:xfrm>
            <a:off x="3124200" y="685800"/>
            <a:ext cx="5638800" cy="5410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شكل بيضاوي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شكل بيضاوي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عنصر نائب لرقم الشريحة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65A4A519-C069-45CD-8133-D25D6EC5F4E1}" type="slidenum">
              <a:rPr lang="ar-SA" smtClean="0"/>
              <a:pPr/>
              <a:t>‹#›</a:t>
            </a:fld>
            <a:endParaRPr lang="ar-SA"/>
          </a:p>
        </p:txBody>
      </p:sp>
      <p:sp>
        <p:nvSpPr>
          <p:cNvPr id="21" name="مستطيل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عنصر نائب للتاريخ 4"/>
          <p:cNvSpPr>
            <a:spLocks noGrp="1"/>
          </p:cNvSpPr>
          <p:nvPr>
            <p:ph type="dt" sz="half" idx="10"/>
          </p:nvPr>
        </p:nvSpPr>
        <p:spPr/>
        <p:txBody>
          <a:bodyPr/>
          <a:lstStyle/>
          <a:p>
            <a:fld id="{ACC81CAC-557F-4321-A8B3-DEFA7F130EAA}" type="datetimeFigureOut">
              <a:rPr lang="ar-SA" smtClean="0"/>
              <a:pPr/>
              <a:t>17/04/39</a:t>
            </a:fld>
            <a:endParaRPr lang="ar-SA"/>
          </a:p>
        </p:txBody>
      </p:sp>
      <p:sp>
        <p:nvSpPr>
          <p:cNvPr id="6" name="عنصر نائب للتذييل 5"/>
          <p:cNvSpPr>
            <a:spLocks noGrp="1"/>
          </p:cNvSpPr>
          <p:nvPr>
            <p:ph type="ftr" sz="quarter" idx="11"/>
          </p:nvPr>
        </p:nvSpPr>
        <p:spPr>
          <a:xfrm>
            <a:off x="301752" y="6410848"/>
            <a:ext cx="3383280" cy="365760"/>
          </a:xfrm>
        </p:spPr>
        <p:txBody>
          <a:bodyPr/>
          <a:lstStyle/>
          <a:p>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1" name="رابط مستقيم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مستطيل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مستطيل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مستطيل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مستطيل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شكل بيضاوي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شكل بيضاوي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عنصر نائب لرقم الشريحة 6"/>
          <p:cNvSpPr>
            <a:spLocks noGrp="1"/>
          </p:cNvSpPr>
          <p:nvPr>
            <p:ph type="sldNum" sz="quarter" idx="12"/>
          </p:nvPr>
        </p:nvSpPr>
        <p:spPr>
          <a:xfrm>
            <a:off x="1371600" y="312738"/>
            <a:ext cx="457200" cy="441325"/>
          </a:xfrm>
        </p:spPr>
        <p:txBody>
          <a:bodyPr/>
          <a:lstStyle/>
          <a:p>
            <a:fld id="{65A4A519-C069-45CD-8133-D25D6EC5F4E1}" type="slidenum">
              <a:rPr lang="ar-SA" smtClean="0"/>
              <a:pPr/>
              <a:t>‹#›</a:t>
            </a:fld>
            <a:endParaRPr lang="ar-SA"/>
          </a:p>
        </p:txBody>
      </p:sp>
      <p:sp>
        <p:nvSpPr>
          <p:cNvPr id="2" name="عنوان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3000375" y="609600"/>
            <a:ext cx="5867400" cy="4267200"/>
          </a:xfrm>
        </p:spPr>
        <p:txBody>
          <a:bodyPr/>
          <a:lstStyle>
            <a:lvl1pPr marL="0" indent="0">
              <a:buNone/>
              <a:defRPr sz="3200"/>
            </a:lvl1pPr>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22" name="مستطيل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عنصر نائب للتاريخ 4"/>
          <p:cNvSpPr>
            <a:spLocks noGrp="1"/>
          </p:cNvSpPr>
          <p:nvPr>
            <p:ph type="dt" sz="half" idx="10"/>
          </p:nvPr>
        </p:nvSpPr>
        <p:spPr>
          <a:xfrm>
            <a:off x="5788152" y="6404984"/>
            <a:ext cx="3044952" cy="365760"/>
          </a:xfrm>
        </p:spPr>
        <p:txBody>
          <a:bodyPr/>
          <a:lstStyle/>
          <a:p>
            <a:fld id="{ACC81CAC-557F-4321-A8B3-DEFA7F130EAA}" type="datetimeFigureOut">
              <a:rPr lang="ar-SA" smtClean="0"/>
              <a:pPr/>
              <a:t>17/04/39</a:t>
            </a:fld>
            <a:endParaRPr lang="ar-SA"/>
          </a:p>
        </p:txBody>
      </p:sp>
      <p:sp>
        <p:nvSpPr>
          <p:cNvPr id="6" name="عنصر نائب للتذييل 5"/>
          <p:cNvSpPr>
            <a:spLocks noGrp="1"/>
          </p:cNvSpPr>
          <p:nvPr>
            <p:ph type="ftr" sz="quarter" idx="11"/>
          </p:nvPr>
        </p:nvSpPr>
        <p:spPr>
          <a:xfrm>
            <a:off x="301752" y="6410848"/>
            <a:ext cx="3584448" cy="365760"/>
          </a:xfrm>
        </p:spPr>
        <p:txBody>
          <a:bodyPr/>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مستطيل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مستطيل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عنصر نائب للتاريخ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ACC81CAC-557F-4321-A8B3-DEFA7F130EAA}" type="datetimeFigureOut">
              <a:rPr lang="ar-SA" smtClean="0"/>
              <a:pPr/>
              <a:t>17/04/39</a:t>
            </a:fld>
            <a:endParaRPr lang="ar-SA"/>
          </a:p>
        </p:txBody>
      </p:sp>
      <p:sp>
        <p:nvSpPr>
          <p:cNvPr id="3" name="عنصر نائب للتذييل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ar-SA"/>
          </a:p>
        </p:txBody>
      </p:sp>
      <p:sp>
        <p:nvSpPr>
          <p:cNvPr id="8" name="مستطيل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رابط مستقيم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شكل بيضاوي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شكل بيضاوي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عنصر نائب لرقم الشريحة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65A4A519-C069-45CD-8133-D25D6EC5F4E1}" type="slidenum">
              <a:rPr lang="ar-SA" smtClean="0"/>
              <a:pPr/>
              <a:t>‹#›</a:t>
            </a:fld>
            <a:endParaRPr lang="ar-SA"/>
          </a:p>
        </p:txBody>
      </p:sp>
      <p:sp>
        <p:nvSpPr>
          <p:cNvPr id="22" name="عنصر نائب للعنوان 21"/>
          <p:cNvSpPr>
            <a:spLocks noGrp="1"/>
          </p:cNvSpPr>
          <p:nvPr>
            <p:ph type="title"/>
          </p:nvPr>
        </p:nvSpPr>
        <p:spPr>
          <a:xfrm>
            <a:off x="301752" y="228600"/>
            <a:ext cx="8534400" cy="758952"/>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p:txBody>
          <a:bodyPr>
            <a:normAutofit/>
          </a:bodyPr>
          <a:lstStyle/>
          <a:p>
            <a:r>
              <a:rPr lang="ar-SA" sz="3200" dirty="0" smtClean="0">
                <a:solidFill>
                  <a:schemeClr val="bg1">
                    <a:lumMod val="95000"/>
                    <a:lumOff val="5000"/>
                  </a:schemeClr>
                </a:solidFill>
              </a:rPr>
              <a:t>الأستاذ المساعد الدكتور</a:t>
            </a:r>
          </a:p>
          <a:p>
            <a:r>
              <a:rPr lang="ar-SA" sz="3200" dirty="0" smtClean="0">
                <a:solidFill>
                  <a:schemeClr val="bg1">
                    <a:lumMod val="95000"/>
                    <a:lumOff val="5000"/>
                  </a:schemeClr>
                </a:solidFill>
              </a:rPr>
              <a:t>غني ناصر حسين</a:t>
            </a:r>
          </a:p>
          <a:p>
            <a:r>
              <a:rPr lang="ar-SA" sz="3200" dirty="0" smtClean="0">
                <a:solidFill>
                  <a:schemeClr val="bg1">
                    <a:lumMod val="95000"/>
                    <a:lumOff val="5000"/>
                  </a:schemeClr>
                </a:solidFill>
              </a:rPr>
              <a:t>الجامعة </a:t>
            </a:r>
            <a:r>
              <a:rPr lang="ar-SA" sz="3200" dirty="0" err="1" smtClean="0">
                <a:solidFill>
                  <a:schemeClr val="bg1">
                    <a:lumMod val="95000"/>
                    <a:lumOff val="5000"/>
                  </a:schemeClr>
                </a:solidFill>
              </a:rPr>
              <a:t>المستنصرية</a:t>
            </a:r>
            <a:r>
              <a:rPr lang="ar-SA" sz="3200" dirty="0" smtClean="0">
                <a:solidFill>
                  <a:schemeClr val="bg1">
                    <a:lumMod val="95000"/>
                    <a:lumOff val="5000"/>
                  </a:schemeClr>
                </a:solidFill>
              </a:rPr>
              <a:t> - </a:t>
            </a:r>
            <a:r>
              <a:rPr lang="ar-SA" sz="3200" dirty="0" smtClean="0">
                <a:solidFill>
                  <a:schemeClr val="bg1">
                    <a:lumMod val="95000"/>
                    <a:lumOff val="5000"/>
                  </a:schemeClr>
                </a:solidFill>
              </a:rPr>
              <a:t>كلية الآداب</a:t>
            </a:r>
          </a:p>
        </p:txBody>
      </p:sp>
      <p:sp>
        <p:nvSpPr>
          <p:cNvPr id="2" name="عنوان 1"/>
          <p:cNvSpPr>
            <a:spLocks noGrp="1"/>
          </p:cNvSpPr>
          <p:nvPr>
            <p:ph type="ctrTitle"/>
          </p:nvPr>
        </p:nvSpPr>
        <p:spPr>
          <a:xfrm>
            <a:off x="857224" y="1071546"/>
            <a:ext cx="7851648" cy="1828800"/>
          </a:xfrm>
        </p:spPr>
        <p:txBody>
          <a:bodyPr>
            <a:normAutofit/>
          </a:bodyPr>
          <a:lstStyle/>
          <a:p>
            <a:r>
              <a:rPr lang="ar-SA" sz="5400" b="1" dirty="0" smtClean="0"/>
              <a:t>تعريف علم الجريمة</a:t>
            </a:r>
            <a:endParaRPr lang="ar-SA" sz="5400"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to="" calcmode="lin" valueType="num">
                                      <p:cBhvr>
                                        <p:cTn id="17" dur="1" fill="hold"/>
                                        <p:tgtEl>
                                          <p:spTgt spid="3">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to="" calcmode="lin" valueType="num">
                                      <p:cBhvr>
                                        <p:cTn id="22"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dirty="0" smtClean="0"/>
              <a:t>لماذا تختلف الدول في تقييم الأفعال الإجرامية؟</a:t>
            </a:r>
            <a:endParaRPr lang="ar-SA" dirty="0"/>
          </a:p>
        </p:txBody>
      </p:sp>
      <p:sp>
        <p:nvSpPr>
          <p:cNvPr id="3" name="عنصر نائب للمحتوى 2"/>
          <p:cNvSpPr>
            <a:spLocks noGrp="1"/>
          </p:cNvSpPr>
          <p:nvPr>
            <p:ph sz="quarter" idx="1"/>
          </p:nvPr>
        </p:nvSpPr>
        <p:spPr/>
        <p:txBody>
          <a:bodyPr>
            <a:normAutofit/>
          </a:bodyPr>
          <a:lstStyle/>
          <a:p>
            <a:pPr algn="just"/>
            <a:r>
              <a:rPr lang="ar-SA" sz="2800" dirty="0" smtClean="0"/>
              <a:t> وإذا وصفنا الجريمة على أنها فعل يجرّمه القانون ويعاقب عليه أمكن إدراك أن الدول تختلف فيما بينها في تقييم الأفعال الإجرامية، بل إن الدولة الواحدة قد يختلف فيها التصنيف القانوني للجريمة من فترة إلى أخرى."وجديرٌ بالذكر أن أنواع السلوك المضادة للنظام الاجتماعي والأخلاقي ليس من الضروري أن تدخل ضمن نطاق الجريمة، ومع ذلك حاول بعض علماء الإجرام توسيع نطاق تعريف الجريمة، بإدخال أنواع السلوك </a:t>
            </a:r>
            <a:r>
              <a:rPr lang="ar-SA" sz="2800" dirty="0" err="1" smtClean="0"/>
              <a:t>الانحرافي</a:t>
            </a:r>
            <a:r>
              <a:rPr lang="ar-SA" sz="2800" dirty="0" smtClean="0"/>
              <a:t> ذات الأهمية الاجتماعية، وإن كانت لا تشكل من الناحية القانونية جرائم.</a:t>
            </a:r>
            <a:endParaRPr lang="en-US" sz="3200"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وبناءً على ما تقدم يمكن </a:t>
            </a:r>
            <a:r>
              <a:rPr lang="ar-SA" dirty="0" smtClean="0"/>
              <a:t>القول:</a:t>
            </a:r>
            <a:endParaRPr lang="ar-SA" dirty="0"/>
          </a:p>
        </p:txBody>
      </p:sp>
      <p:sp>
        <p:nvSpPr>
          <p:cNvPr id="3" name="عنصر نائب للمحتوى 2"/>
          <p:cNvSpPr>
            <a:spLocks noGrp="1"/>
          </p:cNvSpPr>
          <p:nvPr>
            <p:ph sz="quarter" idx="1"/>
          </p:nvPr>
        </p:nvSpPr>
        <p:spPr/>
        <p:txBody>
          <a:bodyPr>
            <a:normAutofit lnSpcReduction="10000"/>
          </a:bodyPr>
          <a:lstStyle/>
          <a:p>
            <a:pPr algn="just"/>
            <a:r>
              <a:rPr lang="ar-SA" dirty="0" smtClean="0"/>
              <a:t>  إن </a:t>
            </a:r>
            <a:r>
              <a:rPr lang="ar-SA" dirty="0" smtClean="0"/>
              <a:t>التعريفات القانونية للجريمة تشتمل على كثير من الثغرات، وحتى لوتم تعريف الجريمة وتحديد معناها نظرياً فإن التطبيق العملي قد يشير إلى غير ذلك. وهنا قد يثار العديد من التساؤلات منها: هل أن مخالفة النصوص القانونية في جميع الأحوال والظروف تشكل جرائم يعاقب عليها؟ وهل أن مخالفة النصوص القانونية من قبل غير المميزين مثل مسلوبي الإرادة أو الأحداث أو كبار السن أو النساء مثلها مثل مخالفة الراشد المميز المدرك لمخالفته؟ وهل أن المخالفات اللوائح والقرارات تعد جرائم أيضاً</a:t>
            </a:r>
            <a:r>
              <a:rPr lang="ar-SA" dirty="0" smtClean="0"/>
              <a:t>؟</a:t>
            </a:r>
          </a:p>
          <a:p>
            <a:pPr algn="just"/>
            <a:r>
              <a:rPr lang="ar-SA" dirty="0" smtClean="0"/>
              <a:t>ووفقاً للتعريفات والتساؤلات السابقة يمكننا القول إن التعريفات القانونية تمثل تعريفات مجردة قابلة للعديد من التفسيرات التي تختلف وتتباين عند التطبيق. ومع ذلك فالجريمة وفقاً لهذا التحديد تتسم بثبات نسبي يكون كافياً لجعلها موضوعاً لعلم الجريمة.</a:t>
            </a:r>
            <a:endParaRPr lang="ar-SA"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t>التعريف الاجتماعي للجريمة</a:t>
            </a:r>
            <a:r>
              <a:rPr lang="en-US" dirty="0" smtClean="0"/>
              <a:t/>
            </a:r>
            <a:br>
              <a:rPr lang="en-US" dirty="0" smtClean="0"/>
            </a:br>
            <a:endParaRPr lang="ar-SA" dirty="0"/>
          </a:p>
        </p:txBody>
      </p:sp>
      <p:sp>
        <p:nvSpPr>
          <p:cNvPr id="3" name="عنصر نائب للمحتوى 2"/>
          <p:cNvSpPr>
            <a:spLocks noGrp="1"/>
          </p:cNvSpPr>
          <p:nvPr>
            <p:ph sz="quarter" idx="1"/>
          </p:nvPr>
        </p:nvSpPr>
        <p:spPr/>
        <p:txBody>
          <a:bodyPr>
            <a:normAutofit/>
          </a:bodyPr>
          <a:lstStyle/>
          <a:p>
            <a:pPr algn="just"/>
            <a:r>
              <a:rPr lang="ar-SA" dirty="0" smtClean="0"/>
              <a:t>تُحدد </a:t>
            </a:r>
            <a:r>
              <a:rPr lang="ar-SA" dirty="0" smtClean="0"/>
              <a:t>الجريمة اجتماعياً بأنها "السلوك المخالف لما ترتضيه الجماعة، أو هي نوعٌ من الخروج على قواعد السلوك التي يضعها المجتمع لأفراده، فالمجتمع هو الذي يحدد ماهيّة السلوك العادي وماهيّة السلوك المنحرف أو الإجرامي وفقاً لقيمه ومعاييره، أو هي" كل سلوك مضاد للمجتمع، أوكل فعل يتنافى مع روح المجتمع ومبادئه الاجتماعية أو هي" كل فعل أو امتناع يتعارض مع القيم والأفكار التي استقرت في وجدان الجماعة. وهناك من يقول بأنها "تلك التي تتعارض مع المقتضيات الأساسية الخاصة بحفظ المجتمع وبقاءه.</a:t>
            </a:r>
            <a:endParaRPr lang="ar-SA"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fontScale="92500" lnSpcReduction="20000"/>
          </a:bodyPr>
          <a:lstStyle/>
          <a:p>
            <a:pPr algn="just"/>
            <a:r>
              <a:rPr lang="ar-SA" dirty="0" smtClean="0"/>
              <a:t> "</a:t>
            </a:r>
            <a:r>
              <a:rPr lang="ar-SA" dirty="0" smtClean="0">
                <a:solidFill>
                  <a:srgbClr val="FF0000"/>
                </a:solidFill>
              </a:rPr>
              <a:t>وهناك اتفاق بين علماء الاجتماع على أن الجريمة ظاهرة اجتماعية، وأن التجريم حكم قيمي تصدره الجماعة ضد أفرادها الذين تتعارض تصرفاتهم مع قيمها أو أفكارها سواء عاقب القانون على هذه التصرفات أم لا.</a:t>
            </a:r>
            <a:endParaRPr lang="en-US" dirty="0" smtClean="0">
              <a:solidFill>
                <a:srgbClr val="FF0000"/>
              </a:solidFill>
            </a:endParaRPr>
          </a:p>
          <a:p>
            <a:pPr algn="just"/>
            <a:r>
              <a:rPr lang="ar-SA" dirty="0" smtClean="0"/>
              <a:t>  </a:t>
            </a:r>
            <a:r>
              <a:rPr lang="ar-SA" dirty="0" smtClean="0">
                <a:solidFill>
                  <a:srgbClr val="FF0000"/>
                </a:solidFill>
              </a:rPr>
              <a:t>إذن</a:t>
            </a:r>
            <a:r>
              <a:rPr lang="ar-SA" dirty="0" smtClean="0"/>
              <a:t>؛ لكل مجتمع أو جماعة نوعان من أنماط السلوك، الأول: إيجابي أو مرغوب فيه. الثاني: سلبي أو غير مرغوب فيه. والجريمة هي إتيان الفعل المخالف لمعايير وقواعد المجتمع الذي لا تقبله غالبية إفراد الجماعة والمجتمع بما يشمل الجرائم بتحديدها القانوني وغير القانوني، والسبب في وجود هذه الظاهرة لدى أي مجتمع من المجتمعات هو أن العادات والتقاليد والأعراف والقيم الأخلاقية غير المرغوب فيها من قبل الغالبية، قد يزداد الاهتمام بالبعض منها بحيث ترقى إلى مستوى القانون ويبقى البعض الآخر فيما دون ذلك.</a:t>
            </a:r>
            <a:r>
              <a:rPr lang="ar-SA" baseline="30000" dirty="0" smtClean="0"/>
              <a:t> </a:t>
            </a:r>
            <a:r>
              <a:rPr lang="ar-SA" dirty="0" smtClean="0"/>
              <a:t>وهذا ما أكده العالم الأمريكي "وليم </a:t>
            </a:r>
            <a:r>
              <a:rPr lang="ar-SA" dirty="0" err="1" smtClean="0"/>
              <a:t>غراهام</a:t>
            </a:r>
            <a:r>
              <a:rPr lang="ar-SA" dirty="0" smtClean="0"/>
              <a:t> </a:t>
            </a:r>
            <a:r>
              <a:rPr lang="ar-SA" dirty="0" err="1" smtClean="0"/>
              <a:t>سمنر</a:t>
            </a:r>
            <a:r>
              <a:rPr lang="ar-SA" dirty="0" smtClean="0"/>
              <a:t>" </a:t>
            </a:r>
            <a:r>
              <a:rPr lang="en-US" dirty="0" smtClean="0"/>
              <a:t>Sumner W.G</a:t>
            </a:r>
            <a:r>
              <a:rPr lang="ar-SA" dirty="0" smtClean="0"/>
              <a:t> "1840 -1910" في كتابه الشهير"الطرق الشعبية "</a:t>
            </a:r>
            <a:r>
              <a:rPr lang="en-US" dirty="0" smtClean="0"/>
              <a:t>Folkways</a:t>
            </a:r>
            <a:r>
              <a:rPr lang="ar-SA" dirty="0" smtClean="0"/>
              <a:t> حيث يرى" أن العادات الشعبية ترتقي إلى مستوى "الأعراف" </a:t>
            </a:r>
            <a:r>
              <a:rPr lang="en-US" dirty="0" smtClean="0"/>
              <a:t>Mores</a:t>
            </a:r>
            <a:r>
              <a:rPr lang="ar-SA" dirty="0" smtClean="0"/>
              <a:t>، وللأعراف أهمية بالغة لأنها تخلق النظم والقوانين.</a:t>
            </a:r>
            <a:endParaRPr lang="en-US" dirty="0" smtClean="0"/>
          </a:p>
          <a:p>
            <a:endParaRPr lang="ar-SA"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0"/>
            <a:ext cx="8258204" cy="1847088"/>
          </a:xfrm>
        </p:spPr>
        <p:txBody>
          <a:bodyPr>
            <a:normAutofit/>
          </a:bodyPr>
          <a:lstStyle/>
          <a:p>
            <a:r>
              <a:rPr lang="ar-SA" dirty="0" smtClean="0"/>
              <a:t>بعد </a:t>
            </a:r>
            <a:r>
              <a:rPr lang="ar-SA" dirty="0" smtClean="0"/>
              <a:t>هذا العرض السريع لتعريفات الجريمة القانونية والاجتماعية يمكن استخلاص ما يأتي:</a:t>
            </a:r>
            <a:r>
              <a:rPr lang="en-US" dirty="0" smtClean="0"/>
              <a:t/>
            </a:r>
            <a:br>
              <a:rPr lang="en-US" dirty="0" smtClean="0"/>
            </a:br>
            <a:endParaRPr lang="ar-SA" dirty="0"/>
          </a:p>
        </p:txBody>
      </p:sp>
      <p:sp>
        <p:nvSpPr>
          <p:cNvPr id="3" name="عنصر نائب للمحتوى 2"/>
          <p:cNvSpPr>
            <a:spLocks noGrp="1"/>
          </p:cNvSpPr>
          <p:nvPr>
            <p:ph sz="quarter" idx="1"/>
          </p:nvPr>
        </p:nvSpPr>
        <p:spPr/>
        <p:txBody>
          <a:bodyPr>
            <a:normAutofit/>
          </a:bodyPr>
          <a:lstStyle/>
          <a:p>
            <a:pPr algn="just"/>
            <a:r>
              <a:rPr lang="ar-SA" dirty="0" smtClean="0"/>
              <a:t>*  تستخدم لفظة الجريمة من الناحية الفنية فقط بالنسبة للأفعال المجّرمة قانوناً.</a:t>
            </a:r>
            <a:endParaRPr lang="en-US" dirty="0" smtClean="0"/>
          </a:p>
          <a:p>
            <a:pPr algn="just"/>
            <a:r>
              <a:rPr lang="ar-SA" dirty="0" smtClean="0">
                <a:solidFill>
                  <a:srgbClr val="0070C0"/>
                </a:solidFill>
              </a:rPr>
              <a:t>*  إذا تم إثبات السلوك الإجرامي فإنه يشكل جريمة سواء أدى ذلك إلى إدانة أمام محكمة جنائية، أو إذا تم الفصل فيه عن طريق إداري أو مدني، أو حتى إذا لم يفصل فيه على الإطلاق.</a:t>
            </a:r>
            <a:endParaRPr lang="en-US" dirty="0" smtClean="0">
              <a:solidFill>
                <a:srgbClr val="0070C0"/>
              </a:solidFill>
            </a:endParaRPr>
          </a:p>
          <a:p>
            <a:pPr algn="just"/>
            <a:r>
              <a:rPr lang="ar-SA" dirty="0" smtClean="0"/>
              <a:t>* التعريف الاجتماعي للجريمة، واستخدام التعريف في إجراء البحوث والدراسات العلمية لا يعد مقيداً بالتعريف القانوني، كما أنه ليس بالضرورة أن تحدد تعريفاته هذه بأي زمان أو مكان.</a:t>
            </a:r>
            <a:endParaRPr lang="en-US" dirty="0" smtClean="0"/>
          </a:p>
          <a:p>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a:bodyPr>
          <a:lstStyle/>
          <a:p>
            <a:pPr algn="just"/>
            <a:r>
              <a:rPr lang="ar-SA" dirty="0" smtClean="0"/>
              <a:t>* الجريمة حصيلة عوامل فردية واجتماعية متداخلة فيما بينها إلى درجة كبيرة، تتضمن عوامل  (بيولوجية ونفسية واجتماعية) وعليه فإن الاتجاه السليم في دراسة الجريمة يتمثل في إتباع المنهج التكاملي الشامل لهذه العوامل.</a:t>
            </a:r>
            <a:endParaRPr lang="en-US" dirty="0" smtClean="0"/>
          </a:p>
          <a:p>
            <a:pPr algn="just"/>
            <a:r>
              <a:rPr lang="ar-SA" dirty="0" smtClean="0"/>
              <a:t>* </a:t>
            </a:r>
            <a:r>
              <a:rPr lang="ar-SA" dirty="0" smtClean="0">
                <a:solidFill>
                  <a:srgbClr val="0070C0"/>
                </a:solidFill>
              </a:rPr>
              <a:t>استخدام المنهج التكاملي في دراسة الجريمة لا يعني دراسة عوامل الجريمة وأسبابها مجتمعة فحسب، بل يمكن دراسة كل عامل على حده واستخلاص النتائج لاتخاذها أساساً للمقارنة مع ما تسفر عنه دراسة العاملين الآخرين من نتائج. </a:t>
            </a:r>
            <a:endParaRPr lang="en-US" dirty="0" smtClean="0">
              <a:solidFill>
                <a:srgbClr val="0070C0"/>
              </a:solidFill>
            </a:endParaRPr>
          </a:p>
          <a:p>
            <a:endParaRPr lang="ar-SA"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a:bodyPr>
          <a:lstStyle/>
          <a:p>
            <a:pPr algn="ctr">
              <a:buNone/>
            </a:pPr>
            <a:r>
              <a:rPr lang="ar-SA" sz="4000" dirty="0" smtClean="0">
                <a:solidFill>
                  <a:srgbClr val="00B050"/>
                </a:solidFill>
              </a:rPr>
              <a:t>شكراً لإصغائكم ..</a:t>
            </a:r>
          </a:p>
          <a:p>
            <a:pPr algn="ctr">
              <a:buNone/>
            </a:pPr>
            <a:r>
              <a:rPr lang="ar-SA" sz="4000" dirty="0" smtClean="0">
                <a:solidFill>
                  <a:srgbClr val="00B050"/>
                </a:solidFill>
              </a:rPr>
              <a:t>      </a:t>
            </a:r>
          </a:p>
          <a:p>
            <a:pPr algn="ctr">
              <a:buNone/>
            </a:pPr>
            <a:r>
              <a:rPr lang="ar-SA" sz="4000" dirty="0" smtClean="0">
                <a:solidFill>
                  <a:srgbClr val="00B050"/>
                </a:solidFill>
              </a:rPr>
              <a:t>والسلام عليكم ورحمة الله وبركاته</a:t>
            </a:r>
            <a:endParaRPr lang="ar-SA" sz="4000" dirty="0">
              <a:solidFill>
                <a:srgbClr val="00B050"/>
              </a:solidFill>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642918"/>
            <a:ext cx="8229600" cy="1143000"/>
          </a:xfrm>
        </p:spPr>
        <p:txBody>
          <a:bodyPr/>
          <a:lstStyle/>
          <a:p>
            <a:r>
              <a:rPr lang="ar-SA" dirty="0" err="1" smtClean="0"/>
              <a:t>تعاريف</a:t>
            </a:r>
            <a:r>
              <a:rPr lang="ar-SA" dirty="0" smtClean="0"/>
              <a:t> عامة</a:t>
            </a:r>
            <a:endParaRPr lang="ar-SA" dirty="0"/>
          </a:p>
        </p:txBody>
      </p:sp>
      <p:sp>
        <p:nvSpPr>
          <p:cNvPr id="3" name="عنصر نائب للمحتوى 2"/>
          <p:cNvSpPr>
            <a:spLocks noGrp="1"/>
          </p:cNvSpPr>
          <p:nvPr>
            <p:ph sz="quarter" idx="1"/>
          </p:nvPr>
        </p:nvSpPr>
        <p:spPr/>
        <p:txBody>
          <a:bodyPr>
            <a:normAutofit/>
          </a:bodyPr>
          <a:lstStyle/>
          <a:p>
            <a:pPr>
              <a:buNone/>
            </a:pPr>
            <a:endParaRPr lang="ar-SA" dirty="0" smtClean="0"/>
          </a:p>
          <a:p>
            <a:pPr>
              <a:buNone/>
            </a:pPr>
            <a:r>
              <a:rPr lang="ar-SA" dirty="0" smtClean="0"/>
              <a:t> </a:t>
            </a:r>
          </a:p>
          <a:p>
            <a:pPr algn="ctr"/>
            <a:r>
              <a:rPr lang="ar-SA" sz="3200" dirty="0" smtClean="0"/>
              <a:t> </a:t>
            </a:r>
            <a:r>
              <a:rPr lang="ar-SA" sz="3200" dirty="0" smtClean="0"/>
              <a:t>هناك تعار يف عديدة لعلم الجريمة تقاربت وتباعدت أحياناً، والسبب في ذلك يعود إلى انتماء باحثي علم الجريمة إلى العديد من التخصصات العلمية مثل علم النفس، وعلم الاجتماع والقانون وعلم الأمراض العقلية ..الخ. </a:t>
            </a:r>
            <a:endParaRPr lang="ar-SA" sz="3200" baseline="30000" dirty="0" smtClean="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err="1" smtClean="0"/>
              <a:t>لومبروزو</a:t>
            </a:r>
            <a:r>
              <a:rPr lang="ar-SA" dirty="0" smtClean="0"/>
              <a:t>:</a:t>
            </a:r>
            <a:endParaRPr lang="ar-SA" dirty="0"/>
          </a:p>
        </p:txBody>
      </p:sp>
      <p:sp>
        <p:nvSpPr>
          <p:cNvPr id="3" name="عنصر نائب للمحتوى 2"/>
          <p:cNvSpPr>
            <a:spLocks noGrp="1"/>
          </p:cNvSpPr>
          <p:nvPr>
            <p:ph sz="quarter" idx="1"/>
          </p:nvPr>
        </p:nvSpPr>
        <p:spPr>
          <a:xfrm>
            <a:off x="571472" y="1928802"/>
            <a:ext cx="8229600" cy="4389120"/>
          </a:xfrm>
        </p:spPr>
        <p:txBody>
          <a:bodyPr>
            <a:normAutofit fontScale="92500" lnSpcReduction="10000"/>
          </a:bodyPr>
          <a:lstStyle/>
          <a:p>
            <a:pPr algn="just"/>
            <a:r>
              <a:rPr lang="ar-SA" sz="3200" dirty="0" smtClean="0"/>
              <a:t>وقد عرّف"علم الجريمة "</a:t>
            </a:r>
            <a:r>
              <a:rPr lang="en-US" sz="3200" dirty="0" smtClean="0"/>
              <a:t>Criminology</a:t>
            </a:r>
            <a:r>
              <a:rPr lang="ar-SA" sz="3200" dirty="0" smtClean="0"/>
              <a:t> بأنه" ذلك الفرع من العلوم الجنائية الذي يبحث في "الجريمة" </a:t>
            </a:r>
            <a:r>
              <a:rPr lang="en-US" sz="3200" dirty="0" smtClean="0"/>
              <a:t>"Crime</a:t>
            </a:r>
            <a:r>
              <a:rPr lang="ar-SA" sz="3200" dirty="0" smtClean="0"/>
              <a:t>بوصفها ظاهرة في حياة الفرد، وفي حياة المجتمع، لتحديد العوامل والملابسات التي أدت إلى ارتكابها</a:t>
            </a:r>
            <a:r>
              <a:rPr lang="ar-SA" sz="3200" dirty="0" smtClean="0"/>
              <a:t>.</a:t>
            </a:r>
          </a:p>
          <a:p>
            <a:pPr algn="just"/>
            <a:endParaRPr lang="ar-SA" sz="3200" dirty="0" smtClean="0"/>
          </a:p>
          <a:p>
            <a:pPr algn="just"/>
            <a:r>
              <a:rPr lang="ar-SA" sz="3200" dirty="0" smtClean="0">
                <a:solidFill>
                  <a:srgbClr val="00B050"/>
                </a:solidFill>
              </a:rPr>
              <a:t>وعرّف أيضاً أنه"العلم الذي يحدد ويفصل بين مختلف عناصر الشخصية التي تميز بين المجرم وغير المجرم، ويهتم في جميع فروعه وتخصصاته بالفئة الأولى، مقارناً إياها على الدوام بالفئة الثانية، محاولاً فهم العوامل والظروف عامة، والاجتماعية منها خاصة، التي تؤدي أو تساعد على التمييز بين الفئتين.</a:t>
            </a:r>
            <a:endParaRPr lang="ar-SA" sz="3200" dirty="0">
              <a:solidFill>
                <a:srgbClr val="00B050"/>
              </a:solidFill>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to="" calcmode="lin" valueType="num">
                                      <p:cBhvr>
                                        <p:cTn id="12"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endParaRPr lang="ar-SA" dirty="0"/>
          </a:p>
        </p:txBody>
      </p:sp>
      <p:sp>
        <p:nvSpPr>
          <p:cNvPr id="3" name="عنصر نائب للمحتوى 2"/>
          <p:cNvSpPr>
            <a:spLocks noGrp="1"/>
          </p:cNvSpPr>
          <p:nvPr>
            <p:ph sz="quarter" idx="1"/>
          </p:nvPr>
        </p:nvSpPr>
        <p:spPr/>
        <p:txBody>
          <a:bodyPr>
            <a:normAutofit fontScale="92500" lnSpcReduction="20000"/>
          </a:bodyPr>
          <a:lstStyle/>
          <a:p>
            <a:pPr algn="just">
              <a:buNone/>
            </a:pPr>
            <a:r>
              <a:rPr lang="ar-SA" dirty="0"/>
              <a:t> </a:t>
            </a:r>
            <a:r>
              <a:rPr lang="ar-SA" dirty="0" smtClean="0"/>
              <a:t>  </a:t>
            </a:r>
            <a:r>
              <a:rPr lang="ar-SA" sz="2800" dirty="0" smtClean="0"/>
              <a:t>وهناك تعريف يشير إلى أن علم الجريمة"علم يتناول بالتحليل والدراسة، الظاهرة الإجرامية بوصفها ترافق المجتمع الإنساني، والعوامل التي تهيئ الإنسان أو تدفعه نحو الجريمة، بغية إيجاد سبل العلاج والوقاية اللازمة للحيلولة دون إقدام الإنسان على الإضرار بالمجتمع من خلال السلوك الإجرامي </a:t>
            </a:r>
            <a:r>
              <a:rPr lang="ar-SA" sz="2800" dirty="0" err="1" smtClean="0"/>
              <a:t>الانحرافي</a:t>
            </a:r>
            <a:r>
              <a:rPr lang="ar-SA" sz="2800" dirty="0" smtClean="0"/>
              <a:t>.</a:t>
            </a:r>
            <a:r>
              <a:rPr lang="ar-SA" sz="3200" dirty="0" smtClean="0"/>
              <a:t>.</a:t>
            </a:r>
          </a:p>
          <a:p>
            <a:r>
              <a:rPr lang="ar-SA" sz="3200" dirty="0" smtClean="0">
                <a:solidFill>
                  <a:srgbClr val="00B050"/>
                </a:solidFill>
              </a:rPr>
              <a:t>وقال البعض: إن علم الجريمة هو"الدراسة العلمية للجريمة والمجرم، فيدرس ظاهرة الجريمة والظواهر المرتبطة </a:t>
            </a:r>
            <a:r>
              <a:rPr lang="ar-SA" sz="3200" dirty="0" err="1" smtClean="0">
                <a:solidFill>
                  <a:srgbClr val="00B050"/>
                </a:solidFill>
              </a:rPr>
              <a:t>بها</a:t>
            </a:r>
            <a:r>
              <a:rPr lang="ar-SA" sz="3200" dirty="0" smtClean="0">
                <a:solidFill>
                  <a:srgbClr val="00B050"/>
                </a:solidFill>
              </a:rPr>
              <a:t>، كما يدرس طبيعة المجرمين وخصائصهم وأوجه نشاطهم وبيئتهم</a:t>
            </a:r>
            <a:r>
              <a:rPr lang="ar-SA" sz="3200" dirty="0" smtClean="0">
                <a:solidFill>
                  <a:srgbClr val="00B050"/>
                </a:solidFill>
              </a:rPr>
              <a:t>.</a:t>
            </a:r>
            <a:endParaRPr lang="en-US" sz="3200" dirty="0" smtClean="0">
              <a:solidFill>
                <a:srgbClr val="00B050"/>
              </a:solidFill>
            </a:endParaRPr>
          </a:p>
          <a:p>
            <a:r>
              <a:rPr lang="ar-SA" sz="3200" dirty="0" smtClean="0"/>
              <a:t>   وعرّفه آخرون </a:t>
            </a:r>
            <a:r>
              <a:rPr lang="ar-SA" sz="3200" dirty="0" smtClean="0"/>
              <a:t>بأنه” العلم </a:t>
            </a:r>
            <a:r>
              <a:rPr lang="ar-SA" sz="3200" dirty="0" smtClean="0"/>
              <a:t>الذي يبحث في تفسير السلوك العدواني الضار بالمجتمع وفي مقاومته عن طريق إرجاعه إلى عوامله الحقيقية"أو هو" العلم الذي يشمل جميع الأبحاث والدراسات المتعلقة بالجريمة والمجرم والبيئة وأسباب الإجرام والوقاية منها وقمعها. </a:t>
            </a:r>
            <a:endParaRPr lang="en-US" sz="3200" dirty="0" smtClean="0"/>
          </a:p>
          <a:p>
            <a:pPr algn="just">
              <a:buNone/>
            </a:pPr>
            <a:endParaRPr lang="ar-SA" sz="32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رأي:</a:t>
            </a:r>
            <a:endParaRPr lang="ar-SA" dirty="0"/>
          </a:p>
        </p:txBody>
      </p:sp>
      <p:sp>
        <p:nvSpPr>
          <p:cNvPr id="3" name="عنصر نائب للمحتوى 2"/>
          <p:cNvSpPr>
            <a:spLocks noGrp="1"/>
          </p:cNvSpPr>
          <p:nvPr>
            <p:ph sz="quarter" idx="1"/>
          </p:nvPr>
        </p:nvSpPr>
        <p:spPr/>
        <p:txBody>
          <a:bodyPr>
            <a:noAutofit/>
          </a:bodyPr>
          <a:lstStyle/>
          <a:p>
            <a:pPr algn="just"/>
            <a:r>
              <a:rPr lang="ar-SA" sz="2800" dirty="0" smtClean="0"/>
              <a:t>يتضح من </a:t>
            </a:r>
            <a:r>
              <a:rPr lang="ar-SA" sz="2800" dirty="0" err="1" smtClean="0"/>
              <a:t>التعاريف</a:t>
            </a:r>
            <a:r>
              <a:rPr lang="ar-SA" sz="2800" dirty="0" smtClean="0"/>
              <a:t> السابقة أن علم الجريمة يبحث في الجريمة كونها" ظاهرة اجتماعية" </a:t>
            </a:r>
            <a:r>
              <a:rPr lang="en-US" sz="2800" dirty="0" smtClean="0"/>
              <a:t>Social Phenomenon</a:t>
            </a:r>
            <a:r>
              <a:rPr lang="ar-SA" sz="2800" dirty="0" smtClean="0"/>
              <a:t> لها وجودها الحتمي في كل مجتمع وفي كل زمان ومكان، سعياً إلى تفسيرها، وتحديد العوامل التي أدت إلى ارتكابها، سواء كانت عوامل فردية كامنة في شخصية المجرم بجوانبها الجسمية أو النفسية أو العقلية، أم عوامل بيئية اجتماعية أو اقتصادية أو سياسية متعلقة بالمحيط الذي يعيش فيه الفرد، أو عوامل تجمع بين العوامل الفردية والبيئية </a:t>
            </a:r>
            <a:r>
              <a:rPr lang="ar-SA" sz="2800" dirty="0" err="1" smtClean="0"/>
              <a:t>فتتظافر</a:t>
            </a:r>
            <a:r>
              <a:rPr lang="ar-SA" sz="2800" dirty="0" smtClean="0"/>
              <a:t> معاً وبدرجات متفاوتة وتؤدي إلى ارتكاب السلوك الإجرامي، وفي جميع الأحوال فإن ذلك يقودنا إلى البحث في تحديد معنى الجريمة والمجرم  لتكتمل الصورة الحقيقية لعلم الجريمة.</a:t>
            </a:r>
            <a:endParaRPr lang="ar-SA" sz="2800" dirty="0">
              <a:solidFill>
                <a:srgbClr val="FF0000"/>
              </a:solidFill>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t>التعريف القانوني للجريمة</a:t>
            </a:r>
            <a:r>
              <a:rPr lang="en-US" dirty="0" smtClean="0"/>
              <a:t/>
            </a:r>
            <a:br>
              <a:rPr lang="en-US" dirty="0" smtClean="0"/>
            </a:br>
            <a:r>
              <a:rPr lang="ar-SA" dirty="0" smtClean="0"/>
              <a:t>:</a:t>
            </a:r>
            <a:endParaRPr lang="ar-SA" dirty="0"/>
          </a:p>
        </p:txBody>
      </p:sp>
      <p:sp>
        <p:nvSpPr>
          <p:cNvPr id="3" name="عنصر نائب للمحتوى 2"/>
          <p:cNvSpPr>
            <a:spLocks noGrp="1"/>
          </p:cNvSpPr>
          <p:nvPr>
            <p:ph sz="quarter" idx="1"/>
          </p:nvPr>
        </p:nvSpPr>
        <p:spPr/>
        <p:txBody>
          <a:bodyPr>
            <a:normAutofit/>
          </a:bodyPr>
          <a:lstStyle/>
          <a:p>
            <a:pPr algn="just"/>
            <a:r>
              <a:rPr lang="ar-SA" sz="2800" dirty="0" smtClean="0"/>
              <a:t>لم يجمع الفقهاء الجنائيين على تعريف موحد للجريمة بمفهومها القانوني، بل هناك تعريفات متعددة: فقد عرفها"</a:t>
            </a:r>
            <a:r>
              <a:rPr lang="ar-SA" sz="2800" dirty="0" err="1" smtClean="0"/>
              <a:t>سذرلاند</a:t>
            </a:r>
            <a:r>
              <a:rPr lang="ar-SA" sz="2800" dirty="0" smtClean="0"/>
              <a:t> " </a:t>
            </a:r>
            <a:r>
              <a:rPr lang="en-US" sz="2800" dirty="0" smtClean="0"/>
              <a:t>Sutherland</a:t>
            </a:r>
            <a:r>
              <a:rPr lang="ar-SA" sz="2800" dirty="0" smtClean="0"/>
              <a:t> بأنها "السلوك الذي يخرق قانون العقوبات.</a:t>
            </a:r>
            <a:endParaRPr lang="en-US" sz="2800" dirty="0" smtClean="0"/>
          </a:p>
          <a:p>
            <a:pPr algn="just"/>
            <a:r>
              <a:rPr lang="ar-SA" sz="2800" dirty="0" smtClean="0"/>
              <a:t>   وعرفها البعض بأنها " الواقعة المنطبقة على أحد نصوص التجريم، إذا أحدثها إنسان أهلٌ للمسؤولية الجنائية.</a:t>
            </a:r>
            <a:r>
              <a:rPr lang="ar-SA" sz="2800" baseline="30000" dirty="0" smtClean="0"/>
              <a:t> "</a:t>
            </a:r>
            <a:r>
              <a:rPr lang="ar-SA" sz="2800" dirty="0" smtClean="0"/>
              <a:t>أو هي سلوك يجرمه القانون ويرد عليه بعقوبة جزائية أو تدبير.</a:t>
            </a:r>
            <a:endParaRPr lang="en-US" sz="2800" dirty="0" smtClean="0"/>
          </a:p>
          <a:p>
            <a:pPr algn="just"/>
            <a:r>
              <a:rPr lang="ar-SA" sz="2800" dirty="0" smtClean="0">
                <a:solidFill>
                  <a:srgbClr val="00B050"/>
                </a:solidFill>
              </a:rPr>
              <a:t>وحددت الجريمة قانوناً أيضاً بأنها "ارتكاب فعل، أو الامتناع عن القيام بواجب منصوص عليه قانوناً، ومعاقب عليه بمقتضى هذا القانون. أو هي "عبارة عن نوع من التعدي المتعّمد على القانون الجنائي، يحدث بلا دفاع أو مبرر وتعاقب عليه الدولة.</a:t>
            </a:r>
            <a:endParaRPr lang="en-US" sz="2800" dirty="0">
              <a:solidFill>
                <a:srgbClr val="00B050"/>
              </a:solidFill>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642918"/>
            <a:ext cx="8229600" cy="1143000"/>
          </a:xfrm>
        </p:spPr>
        <p:txBody>
          <a:bodyPr>
            <a:normAutofit/>
          </a:bodyPr>
          <a:lstStyle/>
          <a:p>
            <a:endParaRPr lang="ar-SA" dirty="0"/>
          </a:p>
        </p:txBody>
      </p:sp>
      <p:sp>
        <p:nvSpPr>
          <p:cNvPr id="3" name="عنصر نائب للمحتوى 2"/>
          <p:cNvSpPr>
            <a:spLocks noGrp="1"/>
          </p:cNvSpPr>
          <p:nvPr>
            <p:ph sz="quarter" idx="1"/>
          </p:nvPr>
        </p:nvSpPr>
        <p:spPr/>
        <p:txBody>
          <a:bodyPr>
            <a:noAutofit/>
          </a:bodyPr>
          <a:lstStyle/>
          <a:p>
            <a:pPr algn="just"/>
            <a:r>
              <a:rPr lang="ar-SA" sz="2800" dirty="0" smtClean="0"/>
              <a:t>ويعرف"ماكسويل" الجريمة بأنها كل عمل معاقب عليه في مجتمع سياسي معين بموجب القوانين المكتوبة أو القوانين غير المكتوبة والمتعارف عليها. ويؤكد أن الجرائم أفعال نسبية غير قابلة للتعريف العام أو المطلق، وكل من يحاول إعطاءها صفة العمومية أو الصفة المطلقة سينتهي إلى الغموض والتناقض لاستحالة جمع عناصر ثابتة وشاملة للمجرم.</a:t>
            </a:r>
            <a:endParaRPr lang="ar-SA" sz="2800"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أركان الجريمة:</a:t>
            </a:r>
            <a:endParaRPr lang="ar-SA" dirty="0"/>
          </a:p>
        </p:txBody>
      </p:sp>
      <p:sp>
        <p:nvSpPr>
          <p:cNvPr id="3" name="عنصر نائب للمحتوى 2"/>
          <p:cNvSpPr>
            <a:spLocks noGrp="1"/>
          </p:cNvSpPr>
          <p:nvPr>
            <p:ph sz="quarter" idx="1"/>
          </p:nvPr>
        </p:nvSpPr>
        <p:spPr/>
        <p:txBody>
          <a:bodyPr>
            <a:normAutofit fontScale="85000" lnSpcReduction="20000"/>
          </a:bodyPr>
          <a:lstStyle/>
          <a:p>
            <a:pPr algn="just"/>
            <a:r>
              <a:rPr lang="ar-SA" sz="3200" dirty="0" smtClean="0"/>
              <a:t> يتبين من تعريفات الجريمة القانونية أنها تتضمن عدة عناصر أو أركان يمكن وضعها كما يلي:</a:t>
            </a:r>
            <a:endParaRPr lang="en-US" sz="3200" dirty="0" smtClean="0"/>
          </a:p>
          <a:p>
            <a:pPr algn="just"/>
            <a:r>
              <a:rPr lang="ar-SA" sz="3200" dirty="0" smtClean="0"/>
              <a:t>1- </a:t>
            </a:r>
            <a:r>
              <a:rPr lang="ar-SA" sz="3200" dirty="0" smtClean="0">
                <a:solidFill>
                  <a:srgbClr val="FF0000"/>
                </a:solidFill>
              </a:rPr>
              <a:t>النص على تجريم الفعل بشكل دقيق </a:t>
            </a:r>
            <a:r>
              <a:rPr lang="ar-SA" sz="3200" dirty="0" smtClean="0"/>
              <a:t>لا لبس فيه. بمعنى أن هناك أفعالاً محددة قانوناً توصف على أنها جرائم إذا تم ارتكابها من قبل أي شخص، وفي جميع الظروف والأحوال، وعلى اختلاف الأزمنة والأمكنة.</a:t>
            </a:r>
            <a:endParaRPr lang="en-US" sz="3200" dirty="0" smtClean="0"/>
          </a:p>
          <a:p>
            <a:pPr algn="just"/>
            <a:r>
              <a:rPr lang="ar-SA" sz="3200" dirty="0" smtClean="0"/>
              <a:t>2- </a:t>
            </a:r>
            <a:r>
              <a:rPr lang="ar-SA" sz="3200" dirty="0" smtClean="0">
                <a:solidFill>
                  <a:srgbClr val="FF0000"/>
                </a:solidFill>
              </a:rPr>
              <a:t>حصول الفعل أو الترك </a:t>
            </a:r>
            <a:r>
              <a:rPr lang="ar-SA" sz="3200" dirty="0" smtClean="0"/>
              <a:t>من قبل شخص أو أشخاص بذاتهم، وإثبات الجريمة ضد الجاني أو الجناة أمام محكمة تشرف عليها هيئة قضائية شرعية مستقلة قبل إصدار أي حكم بالإدانة. ومن هنا فإن التفكير في الجريمة أو التخطيط لها لا يعد جريمة لأن الفعل لم يحصل بعد. أمّا الامتناع أو الترك فإنه يشكل جريمة وفق التعريفات السابقة، مثل التقصير في إنقاذ حياة شخص كان بالإمكان إنقاذه، أو التقصير في إسعاف شخص متضرر، أو الهروب من الخدمة العسكرية، أو عدم التبليغ عن الجرائم ..الخ.</a:t>
            </a:r>
            <a:endParaRPr lang="ar-SA" sz="3200"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sz="quarter" idx="1"/>
          </p:nvPr>
        </p:nvSpPr>
        <p:spPr/>
        <p:txBody>
          <a:bodyPr>
            <a:normAutofit/>
          </a:bodyPr>
          <a:lstStyle/>
          <a:p>
            <a:pPr algn="just"/>
            <a:r>
              <a:rPr lang="ar-SA" sz="3200" dirty="0" smtClean="0"/>
              <a:t>3- </a:t>
            </a:r>
            <a:r>
              <a:rPr lang="ar-SA" sz="3200" dirty="0" smtClean="0">
                <a:solidFill>
                  <a:srgbClr val="FF0000"/>
                </a:solidFill>
              </a:rPr>
              <a:t>النص على عقوبة؛ </a:t>
            </a:r>
            <a:r>
              <a:rPr lang="ar-SA" sz="3200" dirty="0" smtClean="0"/>
              <a:t>من الأمور المهمة أن </a:t>
            </a:r>
            <a:r>
              <a:rPr lang="ar-SA" sz="3200" dirty="0" err="1" smtClean="0"/>
              <a:t>ينص</a:t>
            </a:r>
            <a:r>
              <a:rPr lang="ar-SA" sz="3200" dirty="0" smtClean="0"/>
              <a:t> القانون على عقوبة طالما أنه نص على تجريم بعض الأفعال وفرض القيام بواجبات أو التزامات، ذلك أن عدم النص على عقوبة من شأنه أن يؤدي إلى صدور أحكام عشوائية بناءً على الاختلاف في التفسيرات للنصوص القانونية، كذلك عدم النص على عقوبة محددة إزاء كل فعل إجرامي تجعل القانون نوعاً من التوجيه والنصح والإرشاد وهنا فإن الأفراد أحرار في الأخذ بهذه النصائح والتوجيهات أو تركها وفقاً لقناعاتهم الشخصية.</a:t>
            </a:r>
            <a:endParaRPr lang="en-US" sz="3200"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مدني">
  <a:themeElements>
    <a:clrScheme name="مدني">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مدني">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مدني">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93</TotalTime>
  <Words>1426</Words>
  <Application>Microsoft Office PowerPoint</Application>
  <PresentationFormat>عرض على الشاشة (3:4)‏</PresentationFormat>
  <Paragraphs>45</Paragraphs>
  <Slides>16</Slides>
  <Notes>0</Notes>
  <HiddenSlides>0</HiddenSlides>
  <MMClips>0</MMClips>
  <ScaleCrop>false</ScaleCrop>
  <HeadingPairs>
    <vt:vector size="4" baseType="variant">
      <vt:variant>
        <vt:lpstr>سمة</vt:lpstr>
      </vt:variant>
      <vt:variant>
        <vt:i4>1</vt:i4>
      </vt:variant>
      <vt:variant>
        <vt:lpstr>عناوين الشرائح</vt:lpstr>
      </vt:variant>
      <vt:variant>
        <vt:i4>16</vt:i4>
      </vt:variant>
    </vt:vector>
  </HeadingPairs>
  <TitlesOfParts>
    <vt:vector size="17" baseType="lpstr">
      <vt:lpstr>مدني</vt:lpstr>
      <vt:lpstr>تعريف علم الجريمة</vt:lpstr>
      <vt:lpstr>تعاريف عامة</vt:lpstr>
      <vt:lpstr>لومبروزو:</vt:lpstr>
      <vt:lpstr>الشريحة 4</vt:lpstr>
      <vt:lpstr>رأي:</vt:lpstr>
      <vt:lpstr>التعريف القانوني للجريمة :</vt:lpstr>
      <vt:lpstr>الشريحة 7</vt:lpstr>
      <vt:lpstr>أركان الجريمة:</vt:lpstr>
      <vt:lpstr>الشريحة 9</vt:lpstr>
      <vt:lpstr>لماذا تختلف الدول في تقييم الأفعال الإجرامية؟</vt:lpstr>
      <vt:lpstr>وبناءً على ما تقدم يمكن القول:</vt:lpstr>
      <vt:lpstr>التعريف الاجتماعي للجريمة </vt:lpstr>
      <vt:lpstr>الشريحة 13</vt:lpstr>
      <vt:lpstr>بعد هذا العرض السريع لتعريفات الجريمة القانونية والاجتماعية يمكن استخلاص ما يأتي: </vt:lpstr>
      <vt:lpstr>الشريحة 15</vt:lpstr>
      <vt:lpstr>الشريحة 16</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النظرية الاقتصادية (الرأسمالية)في علم الإجرام</dc:title>
  <dc:creator>hp</dc:creator>
  <cp:lastModifiedBy>hp</cp:lastModifiedBy>
  <cp:revision>11</cp:revision>
  <dcterms:created xsi:type="dcterms:W3CDTF">2017-12-11T16:26:37Z</dcterms:created>
  <dcterms:modified xsi:type="dcterms:W3CDTF">2018-01-04T19:18:34Z</dcterms:modified>
</cp:coreProperties>
</file>