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1"/>
  </p:notesMasterIdLst>
  <p:handoutMasterIdLst>
    <p:handoutMasterId r:id="rId22"/>
  </p:handoutMasterIdLst>
  <p:sldIdLst>
    <p:sldId id="256" r:id="rId2"/>
    <p:sldId id="263" r:id="rId3"/>
    <p:sldId id="258" r:id="rId4"/>
    <p:sldId id="300" r:id="rId5"/>
    <p:sldId id="259" r:id="rId6"/>
    <p:sldId id="260" r:id="rId7"/>
    <p:sldId id="261" r:id="rId8"/>
    <p:sldId id="301" r:id="rId9"/>
    <p:sldId id="262" r:id="rId10"/>
    <p:sldId id="264" r:id="rId11"/>
    <p:sldId id="302" r:id="rId12"/>
    <p:sldId id="265" r:id="rId13"/>
    <p:sldId id="266" r:id="rId14"/>
    <p:sldId id="267" r:id="rId15"/>
    <p:sldId id="268" r:id="rId16"/>
    <p:sldId id="269" r:id="rId17"/>
    <p:sldId id="270" r:id="rId18"/>
    <p:sldId id="271" r:id="rId19"/>
    <p:sldId id="273"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50" d="100"/>
          <a:sy n="50" d="100"/>
        </p:scale>
        <p:origin x="-1956" y="-4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59BCFA3-AF91-4561-AF4D-67F6DED1BF64}" type="datetimeFigureOut">
              <a:rPr lang="en-US" smtClean="0"/>
              <a:pPr/>
              <a:t>12/18/2017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5178599-4D7F-4842-A4E8-A30F1D10F8F8}" type="slidenum">
              <a:rPr lang="en-US" smtClean="0"/>
              <a:pPr/>
              <a:t>‹#›</a:t>
            </a:fld>
            <a:endParaRPr lang="en-US" dirty="0"/>
          </a:p>
        </p:txBody>
      </p:sp>
    </p:spTree>
    <p:extLst>
      <p:ext uri="{BB962C8B-B14F-4D97-AF65-F5344CB8AC3E}">
        <p14:creationId xmlns="" xmlns:p14="http://schemas.microsoft.com/office/powerpoint/2010/main" val="36419280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dirty="0"/>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0132FE8-18CA-493E-B8E2-DD77845E8D25}" type="datetimeFigureOut">
              <a:rPr lang="ar-SA" smtClean="0"/>
              <a:pPr/>
              <a:t>30/03/1439</a:t>
            </a:fld>
            <a:endParaRPr lang="ar-SA" dirty="0"/>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dirty="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dirty="0"/>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AC06139-F354-4732-8E88-43482E134714}" type="slidenum">
              <a:rPr lang="ar-SA" smtClean="0"/>
              <a:pPr/>
              <a:t>‹#›</a:t>
            </a:fld>
            <a:endParaRPr lang="ar-SA" dirty="0"/>
          </a:p>
        </p:txBody>
      </p:sp>
    </p:spTree>
    <p:extLst>
      <p:ext uri="{BB962C8B-B14F-4D97-AF65-F5344CB8AC3E}">
        <p14:creationId xmlns="" xmlns:p14="http://schemas.microsoft.com/office/powerpoint/2010/main" val="13802736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8AC06139-F354-4732-8E88-43482E134714}" type="slidenum">
              <a:rPr lang="ar-SA" smtClean="0"/>
              <a:pPr/>
              <a:t>3</a:t>
            </a:fld>
            <a:endParaRPr lang="ar-SA"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C06139-F354-4732-8E88-43482E134714}" type="slidenum">
              <a:rPr lang="ar-SA" smtClean="0"/>
              <a:pPr/>
              <a:t>17</a:t>
            </a:fld>
            <a:endParaRPr lang="ar-SA"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C06139-F354-4732-8E88-43482E134714}" type="slidenum">
              <a:rPr lang="ar-SA" smtClean="0"/>
              <a:pPr/>
              <a:t>18</a:t>
            </a:fld>
            <a:endParaRPr lang="ar-SA"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C06139-F354-4732-8E88-43482E134714}" type="slidenum">
              <a:rPr lang="ar-SA" smtClean="0"/>
              <a:pPr/>
              <a:t>19</a:t>
            </a:fld>
            <a:endParaRPr lang="ar-S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8AC06139-F354-4732-8E88-43482E134714}" type="slidenum">
              <a:rPr lang="ar-SA" smtClean="0"/>
              <a:pPr/>
              <a:t>4</a:t>
            </a:fld>
            <a:endParaRPr lang="ar-S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C06139-F354-4732-8E88-43482E134714}" type="slidenum">
              <a:rPr lang="ar-SA" smtClean="0"/>
              <a:pPr/>
              <a:t>10</a:t>
            </a:fld>
            <a:endParaRPr lang="ar-SA"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C06139-F354-4732-8E88-43482E134714}" type="slidenum">
              <a:rPr lang="ar-SA" smtClean="0"/>
              <a:pPr/>
              <a:t>11</a:t>
            </a:fld>
            <a:endParaRPr lang="ar-SA"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C06139-F354-4732-8E88-43482E134714}" type="slidenum">
              <a:rPr lang="ar-SA" smtClean="0"/>
              <a:pPr/>
              <a:t>12</a:t>
            </a:fld>
            <a:endParaRPr lang="ar-SA"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C06139-F354-4732-8E88-43482E134714}" type="slidenum">
              <a:rPr lang="ar-SA" smtClean="0"/>
              <a:pPr/>
              <a:t>13</a:t>
            </a:fld>
            <a:endParaRPr lang="ar-SA"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C06139-F354-4732-8E88-43482E134714}" type="slidenum">
              <a:rPr lang="ar-SA" smtClean="0"/>
              <a:pPr/>
              <a:t>14</a:t>
            </a:fld>
            <a:endParaRPr lang="ar-SA"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C06139-F354-4732-8E88-43482E134714}" type="slidenum">
              <a:rPr lang="ar-SA" smtClean="0"/>
              <a:pPr/>
              <a:t>15</a:t>
            </a:fld>
            <a:endParaRPr lang="ar-SA"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C06139-F354-4732-8E88-43482E134714}" type="slidenum">
              <a:rPr lang="ar-SA" smtClean="0"/>
              <a:pPr/>
              <a:t>16</a:t>
            </a:fld>
            <a:endParaRPr lang="ar-SA"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32DD05BE-49CD-4C5D-AD63-053FFE2AD8F6}" type="datetimeFigureOut">
              <a:rPr lang="ar-SA" smtClean="0"/>
              <a:pPr/>
              <a:t>30/03/1439</a:t>
            </a:fld>
            <a:endParaRPr lang="ar-SA" dirty="0"/>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dirty="0"/>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B0A09F6A-D386-492D-AEA4-6127F6809831}" type="slidenum">
              <a:rPr lang="ar-SA" smtClean="0"/>
              <a:pPr/>
              <a:t>‹#›</a:t>
            </a:fld>
            <a:endParaRPr lang="ar-SA"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2DD05BE-49CD-4C5D-AD63-053FFE2AD8F6}" type="datetimeFigureOut">
              <a:rPr lang="ar-SA" smtClean="0"/>
              <a:pPr/>
              <a:t>30/03/1439</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B0A09F6A-D386-492D-AEA4-6127F6809831}" type="slidenum">
              <a:rPr lang="ar-SA" smtClean="0"/>
              <a:pPr/>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2DD05BE-49CD-4C5D-AD63-053FFE2AD8F6}" type="datetimeFigureOut">
              <a:rPr lang="ar-SA" smtClean="0"/>
              <a:pPr/>
              <a:t>30/03/1439</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B0A09F6A-D386-492D-AEA4-6127F6809831}" type="slidenum">
              <a:rPr lang="ar-SA" smtClean="0"/>
              <a:pPr/>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32DD05BE-49CD-4C5D-AD63-053FFE2AD8F6}" type="datetimeFigureOut">
              <a:rPr lang="ar-SA" smtClean="0"/>
              <a:pPr/>
              <a:t>30/03/1439</a:t>
            </a:fld>
            <a:endParaRPr lang="ar-SA" dirty="0"/>
          </a:p>
        </p:txBody>
      </p:sp>
      <p:sp>
        <p:nvSpPr>
          <p:cNvPr id="9" name="عنصر نائب لرقم الشريحة 8"/>
          <p:cNvSpPr>
            <a:spLocks noGrp="1"/>
          </p:cNvSpPr>
          <p:nvPr>
            <p:ph type="sldNum" sz="quarter" idx="15"/>
          </p:nvPr>
        </p:nvSpPr>
        <p:spPr/>
        <p:txBody>
          <a:bodyPr rtlCol="0"/>
          <a:lstStyle/>
          <a:p>
            <a:fld id="{B0A09F6A-D386-492D-AEA4-6127F6809831}" type="slidenum">
              <a:rPr lang="ar-SA" smtClean="0"/>
              <a:pPr/>
              <a:t>‹#›</a:t>
            </a:fld>
            <a:endParaRPr lang="ar-SA" dirty="0"/>
          </a:p>
        </p:txBody>
      </p:sp>
      <p:sp>
        <p:nvSpPr>
          <p:cNvPr id="10" name="عنصر نائب للتذييل 9"/>
          <p:cNvSpPr>
            <a:spLocks noGrp="1"/>
          </p:cNvSpPr>
          <p:nvPr>
            <p:ph type="ftr" sz="quarter" idx="16"/>
          </p:nvPr>
        </p:nvSpPr>
        <p:spPr/>
        <p:txBody>
          <a:bodyPr rtlCol="0"/>
          <a:lstStyle/>
          <a:p>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32DD05BE-49CD-4C5D-AD63-053FFE2AD8F6}" type="datetimeFigureOut">
              <a:rPr lang="ar-SA" smtClean="0"/>
              <a:pPr/>
              <a:t>30/03/1439</a:t>
            </a:fld>
            <a:endParaRPr lang="ar-SA" dirty="0"/>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dirty="0"/>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B0A09F6A-D386-492D-AEA4-6127F6809831}" type="slidenum">
              <a:rPr lang="ar-SA" smtClean="0"/>
              <a:pPr/>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32DD05BE-49CD-4C5D-AD63-053FFE2AD8F6}" type="datetimeFigureOut">
              <a:rPr lang="ar-SA" smtClean="0"/>
              <a:pPr/>
              <a:t>30/03/1439</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B0A09F6A-D386-492D-AEA4-6127F6809831}" type="slidenum">
              <a:rPr lang="ar-SA" smtClean="0"/>
              <a:pPr/>
              <a:t>‹#›</a:t>
            </a:fld>
            <a:endParaRPr lang="ar-SA" dirty="0"/>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32DD05BE-49CD-4C5D-AD63-053FFE2AD8F6}" type="datetimeFigureOut">
              <a:rPr lang="ar-SA" smtClean="0"/>
              <a:pPr/>
              <a:t>30/03/1439</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B0A09F6A-D386-492D-AEA4-6127F6809831}" type="slidenum">
              <a:rPr lang="ar-SA" smtClean="0"/>
              <a:pPr/>
              <a:t>‹#›</a:t>
            </a:fld>
            <a:endParaRPr lang="ar-SA" dirty="0"/>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32DD05BE-49CD-4C5D-AD63-053FFE2AD8F6}" type="datetimeFigureOut">
              <a:rPr lang="ar-SA" smtClean="0"/>
              <a:pPr/>
              <a:t>30/03/1439</a:t>
            </a:fld>
            <a:endParaRPr lang="ar-SA" dirty="0"/>
          </a:p>
        </p:txBody>
      </p:sp>
      <p:sp>
        <p:nvSpPr>
          <p:cNvPr id="7" name="عنصر نائب لرقم الشريحة 6"/>
          <p:cNvSpPr>
            <a:spLocks noGrp="1"/>
          </p:cNvSpPr>
          <p:nvPr>
            <p:ph type="sldNum" sz="quarter" idx="11"/>
          </p:nvPr>
        </p:nvSpPr>
        <p:spPr/>
        <p:txBody>
          <a:bodyPr rtlCol="0"/>
          <a:lstStyle/>
          <a:p>
            <a:fld id="{B0A09F6A-D386-492D-AEA4-6127F6809831}" type="slidenum">
              <a:rPr lang="ar-SA" smtClean="0"/>
              <a:pPr/>
              <a:t>‹#›</a:t>
            </a:fld>
            <a:endParaRPr lang="ar-SA" dirty="0"/>
          </a:p>
        </p:txBody>
      </p:sp>
      <p:sp>
        <p:nvSpPr>
          <p:cNvPr id="8" name="عنصر نائب للتذييل 7"/>
          <p:cNvSpPr>
            <a:spLocks noGrp="1"/>
          </p:cNvSpPr>
          <p:nvPr>
            <p:ph type="ftr" sz="quarter" idx="12"/>
          </p:nvPr>
        </p:nvSpPr>
        <p:spPr/>
        <p:txBody>
          <a:bodyPr rtlCol="0"/>
          <a:lstStyle/>
          <a:p>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2DD05BE-49CD-4C5D-AD63-053FFE2AD8F6}" type="datetimeFigureOut">
              <a:rPr lang="ar-SA" smtClean="0"/>
              <a:pPr/>
              <a:t>30/03/1439</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B0A09F6A-D386-492D-AEA4-6127F6809831}" type="slidenum">
              <a:rPr lang="ar-SA" smtClean="0"/>
              <a:pPr/>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32DD05BE-49CD-4C5D-AD63-053FFE2AD8F6}" type="datetimeFigureOut">
              <a:rPr lang="ar-SA" smtClean="0"/>
              <a:pPr/>
              <a:t>30/03/1439</a:t>
            </a:fld>
            <a:endParaRPr lang="ar-SA" dirty="0"/>
          </a:p>
        </p:txBody>
      </p:sp>
      <p:sp>
        <p:nvSpPr>
          <p:cNvPr id="22" name="عنصر نائب لرقم الشريحة 21"/>
          <p:cNvSpPr>
            <a:spLocks noGrp="1"/>
          </p:cNvSpPr>
          <p:nvPr>
            <p:ph type="sldNum" sz="quarter" idx="15"/>
          </p:nvPr>
        </p:nvSpPr>
        <p:spPr/>
        <p:txBody>
          <a:bodyPr rtlCol="0"/>
          <a:lstStyle/>
          <a:p>
            <a:fld id="{B0A09F6A-D386-492D-AEA4-6127F6809831}" type="slidenum">
              <a:rPr lang="ar-SA" smtClean="0"/>
              <a:pPr/>
              <a:t>‹#›</a:t>
            </a:fld>
            <a:endParaRPr lang="ar-SA" dirty="0"/>
          </a:p>
        </p:txBody>
      </p:sp>
      <p:sp>
        <p:nvSpPr>
          <p:cNvPr id="23" name="عنصر نائب للتذييل 22"/>
          <p:cNvSpPr>
            <a:spLocks noGrp="1"/>
          </p:cNvSpPr>
          <p:nvPr>
            <p:ph type="ftr" sz="quarter" idx="16"/>
          </p:nvPr>
        </p:nvSpPr>
        <p:spPr/>
        <p:txBody>
          <a:bodyPr rtlCol="0"/>
          <a:lstStyle/>
          <a:p>
            <a:endParaRPr lang="ar-SA"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dirty="0" smtClean="0"/>
              <a:t>انقر فوق الرمز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32DD05BE-49CD-4C5D-AD63-053FFE2AD8F6}" type="datetimeFigureOut">
              <a:rPr lang="ar-SA" smtClean="0"/>
              <a:pPr/>
              <a:t>30/03/1439</a:t>
            </a:fld>
            <a:endParaRPr lang="ar-SA" dirty="0"/>
          </a:p>
        </p:txBody>
      </p:sp>
      <p:sp>
        <p:nvSpPr>
          <p:cNvPr id="18" name="عنصر نائب لرقم الشريحة 17"/>
          <p:cNvSpPr>
            <a:spLocks noGrp="1"/>
          </p:cNvSpPr>
          <p:nvPr>
            <p:ph type="sldNum" sz="quarter" idx="11"/>
          </p:nvPr>
        </p:nvSpPr>
        <p:spPr/>
        <p:txBody>
          <a:bodyPr rtlCol="0"/>
          <a:lstStyle/>
          <a:p>
            <a:fld id="{B0A09F6A-D386-492D-AEA4-6127F6809831}" type="slidenum">
              <a:rPr lang="ar-SA" smtClean="0"/>
              <a:pPr/>
              <a:t>‹#›</a:t>
            </a:fld>
            <a:endParaRPr lang="ar-SA" dirty="0"/>
          </a:p>
        </p:txBody>
      </p:sp>
      <p:sp>
        <p:nvSpPr>
          <p:cNvPr id="21" name="عنصر نائب للتذييل 20"/>
          <p:cNvSpPr>
            <a:spLocks noGrp="1"/>
          </p:cNvSpPr>
          <p:nvPr>
            <p:ph type="ftr" sz="quarter" idx="12"/>
          </p:nvPr>
        </p:nvSpPr>
        <p:spPr/>
        <p:txBody>
          <a:bodyPr rtlCol="0"/>
          <a:lstStyle/>
          <a:p>
            <a:endParaRPr lang="ar-S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2DD05BE-49CD-4C5D-AD63-053FFE2AD8F6}" type="datetimeFigureOut">
              <a:rPr lang="ar-SA" smtClean="0"/>
              <a:pPr/>
              <a:t>30/03/1439</a:t>
            </a:fld>
            <a:endParaRPr lang="ar-SA" dirty="0"/>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dirty="0"/>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0A09F6A-D386-492D-AEA4-6127F6809831}" type="slidenum">
              <a:rPr lang="ar-SA" smtClean="0"/>
              <a:pPr/>
              <a:t>‹#›</a:t>
            </a:fld>
            <a:endParaRPr lang="ar-SA"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286000" y="1700808"/>
            <a:ext cx="6030416" cy="1296144"/>
          </a:xfrm>
        </p:spPr>
        <p:txBody>
          <a:bodyPr>
            <a:normAutofit/>
          </a:bodyPr>
          <a:lstStyle/>
          <a:p>
            <a:pPr algn="ctr"/>
            <a:r>
              <a:rPr lang="ar-SA" sz="5400" dirty="0" smtClean="0">
                <a:solidFill>
                  <a:schemeClr val="accent3">
                    <a:lumMod val="50000"/>
                  </a:schemeClr>
                </a:solidFill>
              </a:rPr>
              <a:t>علم </a:t>
            </a:r>
            <a:r>
              <a:rPr lang="ar-SA" sz="5400" dirty="0" smtClean="0">
                <a:solidFill>
                  <a:schemeClr val="accent3">
                    <a:lumMod val="50000"/>
                  </a:schemeClr>
                </a:solidFill>
              </a:rPr>
              <a:t>النفس الاعلامي</a:t>
            </a:r>
            <a:endParaRPr lang="ar-SA" sz="5400" dirty="0">
              <a:solidFill>
                <a:schemeClr val="accent3">
                  <a:lumMod val="50000"/>
                </a:schemeClr>
              </a:solidFill>
            </a:endParaRPr>
          </a:p>
        </p:txBody>
      </p:sp>
      <p:sp>
        <p:nvSpPr>
          <p:cNvPr id="3" name="عنوان فرعي 2"/>
          <p:cNvSpPr>
            <a:spLocks noGrp="1"/>
          </p:cNvSpPr>
          <p:nvPr>
            <p:ph type="subTitle" idx="1"/>
          </p:nvPr>
        </p:nvSpPr>
        <p:spPr>
          <a:xfrm>
            <a:off x="2051720" y="3861048"/>
            <a:ext cx="6532240" cy="1584176"/>
          </a:xfrm>
        </p:spPr>
        <p:txBody>
          <a:bodyPr>
            <a:normAutofit/>
          </a:bodyPr>
          <a:lstStyle/>
          <a:p>
            <a:pPr algn="ctr"/>
            <a:r>
              <a:rPr lang="ar-SA" dirty="0" smtClean="0"/>
              <a:t>              </a:t>
            </a:r>
          </a:p>
          <a:p>
            <a:pPr algn="ctr"/>
            <a:endParaRPr lang="ar-SA"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27168" cy="778098"/>
          </a:xfrm>
        </p:spPr>
        <p:txBody>
          <a:bodyPr vert="horz" anchor="b">
            <a:normAutofit/>
          </a:bodyPr>
          <a:lstStyle/>
          <a:p>
            <a:pPr algn="ctr"/>
            <a:r>
              <a:rPr lang="ar-SA" sz="4000" b="1" dirty="0">
                <a:solidFill>
                  <a:schemeClr val="accent3"/>
                </a:solidFill>
                <a:effectLst>
                  <a:outerShdw blurRad="38100" dist="38100" dir="2700000" algn="tl">
                    <a:srgbClr val="000000">
                      <a:alpha val="43137"/>
                    </a:srgbClr>
                  </a:outerShdw>
                </a:effectLst>
              </a:rPr>
              <a:t>أنواع العقد النفسية </a:t>
            </a:r>
          </a:p>
        </p:txBody>
      </p:sp>
      <p:sp>
        <p:nvSpPr>
          <p:cNvPr id="3" name="عنصر نائب للمحتوى 2"/>
          <p:cNvSpPr>
            <a:spLocks noGrp="1"/>
          </p:cNvSpPr>
          <p:nvPr>
            <p:ph sz="quarter" idx="1"/>
          </p:nvPr>
        </p:nvSpPr>
        <p:spPr>
          <a:xfrm>
            <a:off x="251520" y="1440160"/>
            <a:ext cx="8064896" cy="4653136"/>
          </a:xfrm>
        </p:spPr>
        <p:txBody>
          <a:bodyPr>
            <a:noAutofit/>
          </a:bodyPr>
          <a:lstStyle/>
          <a:p>
            <a:pPr>
              <a:buNone/>
            </a:pPr>
            <a:r>
              <a:rPr lang="ar-SA" sz="3600" b="1" dirty="0">
                <a:solidFill>
                  <a:schemeClr val="accent3">
                    <a:lumMod val="50000"/>
                  </a:schemeClr>
                </a:solidFill>
              </a:rPr>
              <a:t>3-عقدة أوديب: </a:t>
            </a:r>
          </a:p>
          <a:p>
            <a:pPr algn="justLow">
              <a:buNone/>
            </a:pPr>
            <a:r>
              <a:rPr lang="ar-SA" sz="3600" b="1" dirty="0"/>
              <a:t>ميل الولد </a:t>
            </a:r>
            <a:r>
              <a:rPr lang="ar-SA" sz="3600" b="1" dirty="0" smtClean="0"/>
              <a:t>لا شعوريا </a:t>
            </a:r>
            <a:r>
              <a:rPr lang="ar-SA" sz="3600" b="1" dirty="0"/>
              <a:t>للاستئثار بأمه، مع اتجاهات غيرة ونفور وأحيانا كراهية للأب، وهي عادة تنشأ في العمر من 3-5 سنوات، فيصبح مولعا بأمه. </a:t>
            </a:r>
          </a:p>
          <a:p>
            <a:pPr>
              <a:buNone/>
            </a:pPr>
            <a:endParaRPr lang="ar-SA" sz="1400" b="1" dirty="0" smtClean="0">
              <a:solidFill>
                <a:schemeClr val="accent3">
                  <a:lumMod val="50000"/>
                </a:schemeClr>
              </a:solidFill>
            </a:endParaRPr>
          </a:p>
          <a:p>
            <a:pPr>
              <a:buNone/>
            </a:pPr>
            <a:r>
              <a:rPr lang="ar-SA" sz="3600" b="1" dirty="0" smtClean="0">
                <a:solidFill>
                  <a:schemeClr val="accent3">
                    <a:lumMod val="50000"/>
                  </a:schemeClr>
                </a:solidFill>
              </a:rPr>
              <a:t>4-عقدة </a:t>
            </a:r>
            <a:r>
              <a:rPr lang="ar-SA" sz="3600" b="1" dirty="0">
                <a:solidFill>
                  <a:schemeClr val="accent3">
                    <a:lumMod val="50000"/>
                  </a:schemeClr>
                </a:solidFill>
              </a:rPr>
              <a:t>الكترا: </a:t>
            </a:r>
          </a:p>
          <a:p>
            <a:pPr>
              <a:buNone/>
            </a:pPr>
            <a:r>
              <a:rPr lang="ar-SA" sz="3600" b="1" dirty="0" smtClean="0"/>
              <a:t>ميل الابنة ميلا شديدا لا شعوريا للتعلق بأبيها، لدرجة التضحية بأمها.</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27168" cy="778098"/>
          </a:xfrm>
        </p:spPr>
        <p:txBody>
          <a:bodyPr vert="horz" anchor="b">
            <a:normAutofit/>
          </a:bodyPr>
          <a:lstStyle/>
          <a:p>
            <a:pPr algn="ctr"/>
            <a:r>
              <a:rPr lang="ar-SA" sz="4000" b="1" dirty="0">
                <a:solidFill>
                  <a:schemeClr val="accent3"/>
                </a:solidFill>
                <a:effectLst>
                  <a:outerShdw blurRad="38100" dist="38100" dir="2700000" algn="tl">
                    <a:srgbClr val="000000">
                      <a:alpha val="43137"/>
                    </a:srgbClr>
                  </a:outerShdw>
                </a:effectLst>
              </a:rPr>
              <a:t>أنواع العقد النفسية </a:t>
            </a:r>
          </a:p>
        </p:txBody>
      </p:sp>
      <p:sp>
        <p:nvSpPr>
          <p:cNvPr id="3" name="عنصر نائب للمحتوى 2"/>
          <p:cNvSpPr>
            <a:spLocks noGrp="1"/>
          </p:cNvSpPr>
          <p:nvPr>
            <p:ph sz="quarter" idx="1"/>
          </p:nvPr>
        </p:nvSpPr>
        <p:spPr>
          <a:xfrm>
            <a:off x="288032" y="1556792"/>
            <a:ext cx="8100392" cy="3888432"/>
          </a:xfrm>
        </p:spPr>
        <p:txBody>
          <a:bodyPr>
            <a:noAutofit/>
          </a:bodyPr>
          <a:lstStyle/>
          <a:p>
            <a:pPr>
              <a:buNone/>
            </a:pPr>
            <a:r>
              <a:rPr lang="ar-SA" sz="3600" b="1" dirty="0" smtClean="0">
                <a:solidFill>
                  <a:schemeClr val="accent3">
                    <a:lumMod val="50000"/>
                  </a:schemeClr>
                </a:solidFill>
              </a:rPr>
              <a:t>5-العقدة </a:t>
            </a:r>
            <a:r>
              <a:rPr lang="ar-SA" sz="3600" b="1" dirty="0">
                <a:solidFill>
                  <a:schemeClr val="accent3">
                    <a:lumMod val="50000"/>
                  </a:schemeClr>
                </a:solidFill>
              </a:rPr>
              <a:t>الجنسية: </a:t>
            </a:r>
          </a:p>
          <a:p>
            <a:pPr algn="justLow">
              <a:buNone/>
            </a:pPr>
            <a:r>
              <a:rPr lang="ar-SA" sz="3600" b="1" dirty="0" smtClean="0"/>
              <a:t>وتنشأ من أثر الكبت الجنسي تحت وطأة التقاليد الاجتماعية، وعدم القدرة على إرضائها وإشباعها «بحرية وطلاقة!!» مما يحمل الفرد المهذب على دفن انفعالاته الخاصة في اللا شعور، فتظل متأججة وهي في مكمنها. </a:t>
            </a:r>
          </a:p>
        </p:txBody>
      </p:sp>
    </p:spTree>
    <p:extLst>
      <p:ext uri="{BB962C8B-B14F-4D97-AF65-F5344CB8AC3E}">
        <p14:creationId xmlns="" xmlns:p14="http://schemas.microsoft.com/office/powerpoint/2010/main" val="40705471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27168" cy="778098"/>
          </a:xfrm>
        </p:spPr>
        <p:txBody>
          <a:bodyPr>
            <a:normAutofit/>
          </a:bodyPr>
          <a:lstStyle/>
          <a:p>
            <a:pPr algn="ctr"/>
            <a:r>
              <a:rPr lang="ar-SA" sz="4000" b="1" dirty="0" smtClean="0">
                <a:solidFill>
                  <a:schemeClr val="accent3"/>
                </a:solidFill>
                <a:effectLst>
                  <a:outerShdw blurRad="38100" dist="38100" dir="2700000" algn="tl">
                    <a:srgbClr val="000000">
                      <a:alpha val="43137"/>
                    </a:srgbClr>
                  </a:outerShdw>
                </a:effectLst>
              </a:rPr>
              <a:t>أنواع العقد النفسية </a:t>
            </a:r>
            <a:endParaRPr lang="ar-SA" sz="4000" b="1" dirty="0">
              <a:solidFill>
                <a:schemeClr val="accent3"/>
              </a:solidFill>
              <a:effectLst>
                <a:outerShdw blurRad="38100" dist="38100" dir="2700000" algn="tl">
                  <a:srgbClr val="000000">
                    <a:alpha val="43137"/>
                  </a:srgbClr>
                </a:outerShdw>
              </a:effectLst>
            </a:endParaRPr>
          </a:p>
        </p:txBody>
      </p:sp>
      <p:sp>
        <p:nvSpPr>
          <p:cNvPr id="3" name="عنصر نائب للمحتوى 2"/>
          <p:cNvSpPr>
            <a:spLocks noGrp="1"/>
          </p:cNvSpPr>
          <p:nvPr>
            <p:ph sz="quarter" idx="1"/>
          </p:nvPr>
        </p:nvSpPr>
        <p:spPr>
          <a:xfrm>
            <a:off x="0" y="980728"/>
            <a:ext cx="8748464" cy="5733256"/>
          </a:xfrm>
        </p:spPr>
        <p:txBody>
          <a:bodyPr>
            <a:noAutofit/>
          </a:bodyPr>
          <a:lstStyle/>
          <a:p>
            <a:pPr>
              <a:buNone/>
            </a:pPr>
            <a:r>
              <a:rPr lang="ar-SA" sz="3400" b="1" dirty="0">
                <a:solidFill>
                  <a:schemeClr val="accent3">
                    <a:lumMod val="50000"/>
                  </a:schemeClr>
                </a:solidFill>
              </a:rPr>
              <a:t>6-عقد السلطة أو نفوذ الأب: </a:t>
            </a:r>
          </a:p>
          <a:p>
            <a:pPr>
              <a:buNone/>
            </a:pPr>
            <a:r>
              <a:rPr lang="ar-SA" sz="3400" b="1" dirty="0"/>
              <a:t>تنشأ من قسوة الأب في معاملة أبنائه واتباعه معهم أساليب العنف والقمع؛ مما يولد في نفوسهم شعور النفور منه والنقمة عليه.</a:t>
            </a:r>
          </a:p>
          <a:p>
            <a:pPr>
              <a:buNone/>
            </a:pPr>
            <a:r>
              <a:rPr lang="ar-SA" sz="3400" b="1" dirty="0"/>
              <a:t>وقد تشمل تلك المشاعر كل أصحاب السلطة والنفوذ في المجتمع، كالمعلم والمسؤول... </a:t>
            </a:r>
          </a:p>
          <a:p>
            <a:pPr>
              <a:buNone/>
            </a:pPr>
            <a:endParaRPr lang="ar-SA" sz="900" b="1" dirty="0">
              <a:solidFill>
                <a:schemeClr val="accent3">
                  <a:lumMod val="50000"/>
                </a:schemeClr>
              </a:solidFill>
            </a:endParaRPr>
          </a:p>
          <a:p>
            <a:pPr>
              <a:buNone/>
            </a:pPr>
            <a:r>
              <a:rPr lang="ar-SA" sz="3400" b="1" dirty="0" smtClean="0">
                <a:solidFill>
                  <a:schemeClr val="accent3">
                    <a:lumMod val="50000"/>
                  </a:schemeClr>
                </a:solidFill>
              </a:rPr>
              <a:t>7-عقدة الأم: </a:t>
            </a:r>
          </a:p>
          <a:p>
            <a:pPr>
              <a:buNone/>
            </a:pPr>
            <a:r>
              <a:rPr lang="ar-SA" sz="3400" b="1" dirty="0" smtClean="0"/>
              <a:t>تنشأ نتيجة التدليل الزائد عن الحد للولد أيام طفولته، مما يجعله أنانيا عند الكبر سريع الانفعال، ضد كل من يتوانى في تحقيق رغباته كما عودته أمه من قبل، الأمر الذي يدفعه للعزلة.</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27168" cy="778098"/>
          </a:xfrm>
        </p:spPr>
        <p:txBody>
          <a:bodyPr>
            <a:normAutofit/>
          </a:bodyPr>
          <a:lstStyle/>
          <a:p>
            <a:pPr algn="ctr"/>
            <a:r>
              <a:rPr lang="ar-SA" sz="3600" b="1" dirty="0" smtClean="0">
                <a:solidFill>
                  <a:schemeClr val="accent3"/>
                </a:solidFill>
                <a:effectLst>
                  <a:outerShdw blurRad="38100" dist="38100" dir="2700000" algn="tl">
                    <a:srgbClr val="000000">
                      <a:alpha val="43137"/>
                    </a:srgbClr>
                  </a:outerShdw>
                </a:effectLst>
              </a:rPr>
              <a:t>أثر العقد النفسية في السلوك البشري </a:t>
            </a:r>
            <a:endParaRPr lang="ar-SA" sz="3600" b="1" dirty="0">
              <a:solidFill>
                <a:schemeClr val="accent3"/>
              </a:solidFill>
              <a:effectLst>
                <a:outerShdw blurRad="38100" dist="38100" dir="2700000" algn="tl">
                  <a:srgbClr val="000000">
                    <a:alpha val="43137"/>
                  </a:srgbClr>
                </a:outerShdw>
              </a:effectLst>
            </a:endParaRPr>
          </a:p>
        </p:txBody>
      </p:sp>
      <p:sp>
        <p:nvSpPr>
          <p:cNvPr id="3" name="عنصر نائب للمحتوى 2"/>
          <p:cNvSpPr>
            <a:spLocks noGrp="1"/>
          </p:cNvSpPr>
          <p:nvPr>
            <p:ph sz="quarter" idx="1"/>
          </p:nvPr>
        </p:nvSpPr>
        <p:spPr>
          <a:xfrm>
            <a:off x="0" y="1340768"/>
            <a:ext cx="8388424" cy="5400600"/>
          </a:xfrm>
        </p:spPr>
        <p:txBody>
          <a:bodyPr>
            <a:noAutofit/>
          </a:bodyPr>
          <a:lstStyle/>
          <a:p>
            <a:pPr>
              <a:buNone/>
            </a:pPr>
            <a:r>
              <a:rPr lang="ar-SA" sz="3600" b="1" dirty="0" smtClean="0">
                <a:solidFill>
                  <a:schemeClr val="accent3">
                    <a:lumMod val="50000"/>
                  </a:schemeClr>
                </a:solidFill>
              </a:rPr>
              <a:t>1-الحيل العقلية اللاشعورية: </a:t>
            </a:r>
            <a:endParaRPr lang="ar-SA" sz="3600" b="1" dirty="0">
              <a:solidFill>
                <a:schemeClr val="accent3">
                  <a:lumMod val="50000"/>
                </a:schemeClr>
              </a:solidFill>
            </a:endParaRPr>
          </a:p>
          <a:p>
            <a:pPr>
              <a:buNone/>
            </a:pPr>
            <a:r>
              <a:rPr lang="ar-SA" sz="3200" b="1" dirty="0" smtClean="0"/>
              <a:t>أنواع من التصرفات التي تهدف إلى تخفيف حدة التوتر النفسي المؤلم، وحالات </a:t>
            </a:r>
            <a:r>
              <a:rPr lang="ar-SA" sz="3200" b="1" dirty="0"/>
              <a:t>الضيق التي تنشأ من </a:t>
            </a:r>
            <a:r>
              <a:rPr lang="ar-SA" sz="3200" b="1" dirty="0" smtClean="0"/>
              <a:t>حالة الإحباط أو الكبت، وهي تحاول إعادة التوافق بين الفرد وبيئته.</a:t>
            </a:r>
          </a:p>
          <a:p>
            <a:pPr>
              <a:buNone/>
            </a:pPr>
            <a:r>
              <a:rPr lang="ar-SA" sz="3200" b="1" dirty="0" smtClean="0"/>
              <a:t>ويلجأ لاستخدامها الأسوياء والمرضى على السواء. </a:t>
            </a:r>
            <a:endParaRPr lang="ar-SA" sz="3200" b="1" dirty="0"/>
          </a:p>
          <a:p>
            <a:pPr>
              <a:buNone/>
            </a:pPr>
            <a:endParaRPr lang="ar-SA" sz="1800" b="1" dirty="0">
              <a:solidFill>
                <a:schemeClr val="accent3">
                  <a:lumMod val="50000"/>
                </a:schemeClr>
              </a:solidFill>
            </a:endParaRPr>
          </a:p>
          <a:p>
            <a:pPr>
              <a:buNone/>
            </a:pPr>
            <a:r>
              <a:rPr lang="ar-SA" sz="3600" b="1" dirty="0" smtClean="0">
                <a:solidFill>
                  <a:schemeClr val="accent3">
                    <a:lumMod val="50000"/>
                  </a:schemeClr>
                </a:solidFill>
              </a:rPr>
              <a:t>2-القمع: </a:t>
            </a:r>
          </a:p>
          <a:p>
            <a:pPr>
              <a:buNone/>
            </a:pPr>
            <a:r>
              <a:rPr lang="ar-SA" sz="3200" b="1" dirty="0" smtClean="0"/>
              <a:t>وهو حيلة يقوم فيها الشخص بتأجيل إشباع الدافع أو التعبير عنه إلى أن تتهيأ الظروف المناسبة لهذا الإشباع أو التعبير.</a:t>
            </a:r>
          </a:p>
          <a:p>
            <a:pPr>
              <a:buNone/>
            </a:pPr>
            <a:r>
              <a:rPr lang="ar-SA" sz="3200" b="1" dirty="0" smtClean="0">
                <a:solidFill>
                  <a:srgbClr val="002060"/>
                </a:solidFill>
                <a:effectLst>
                  <a:outerShdw blurRad="38100" dist="38100" dir="2700000" algn="tl">
                    <a:srgbClr val="000000">
                      <a:alpha val="43137"/>
                    </a:srgbClr>
                  </a:outerShdw>
                </a:effectLst>
              </a:rPr>
              <a:t>مثال: دافع الجوع يتم قمعه حتى تتوفر الفرصة لإشباعه </a:t>
            </a:r>
          </a:p>
        </p:txBody>
      </p:sp>
    </p:spTree>
    <p:extLst>
      <p:ext uri="{BB962C8B-B14F-4D97-AF65-F5344CB8AC3E}">
        <p14:creationId xmlns="" xmlns:p14="http://schemas.microsoft.com/office/powerpoint/2010/main" val="36631167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27168" cy="778098"/>
          </a:xfrm>
        </p:spPr>
        <p:txBody>
          <a:bodyPr>
            <a:normAutofit/>
          </a:bodyPr>
          <a:lstStyle/>
          <a:p>
            <a:pPr algn="ctr"/>
            <a:r>
              <a:rPr lang="ar-SA" sz="3600" b="1" dirty="0" smtClean="0">
                <a:solidFill>
                  <a:schemeClr val="accent3"/>
                </a:solidFill>
                <a:effectLst>
                  <a:outerShdw blurRad="38100" dist="38100" dir="2700000" algn="tl">
                    <a:srgbClr val="000000">
                      <a:alpha val="43137"/>
                    </a:srgbClr>
                  </a:outerShdw>
                </a:effectLst>
              </a:rPr>
              <a:t>أثر العقد النفسية في السلوك البشري </a:t>
            </a:r>
            <a:endParaRPr lang="ar-SA" sz="3600" b="1" dirty="0">
              <a:solidFill>
                <a:schemeClr val="accent3"/>
              </a:solidFill>
              <a:effectLst>
                <a:outerShdw blurRad="38100" dist="38100" dir="2700000" algn="tl">
                  <a:srgbClr val="000000">
                    <a:alpha val="43137"/>
                  </a:srgbClr>
                </a:outerShdw>
              </a:effectLst>
            </a:endParaRPr>
          </a:p>
        </p:txBody>
      </p:sp>
      <p:sp>
        <p:nvSpPr>
          <p:cNvPr id="3" name="عنصر نائب للمحتوى 2"/>
          <p:cNvSpPr>
            <a:spLocks noGrp="1"/>
          </p:cNvSpPr>
          <p:nvPr>
            <p:ph sz="quarter" idx="1"/>
          </p:nvPr>
        </p:nvSpPr>
        <p:spPr>
          <a:xfrm>
            <a:off x="-36512" y="1196752"/>
            <a:ext cx="8892480" cy="5400600"/>
          </a:xfrm>
        </p:spPr>
        <p:txBody>
          <a:bodyPr>
            <a:noAutofit/>
          </a:bodyPr>
          <a:lstStyle/>
          <a:p>
            <a:pPr>
              <a:buNone/>
            </a:pPr>
            <a:r>
              <a:rPr lang="ar-SA" sz="4000" b="1" dirty="0" smtClean="0">
                <a:solidFill>
                  <a:schemeClr val="accent3">
                    <a:lumMod val="50000"/>
                  </a:schemeClr>
                </a:solidFill>
              </a:rPr>
              <a:t>3-حلم اليقظة: </a:t>
            </a:r>
            <a:endParaRPr lang="ar-SA" sz="4000" b="1" dirty="0">
              <a:solidFill>
                <a:schemeClr val="accent3">
                  <a:lumMod val="50000"/>
                </a:schemeClr>
              </a:solidFill>
            </a:endParaRPr>
          </a:p>
          <a:p>
            <a:pPr>
              <a:buNone/>
            </a:pPr>
            <a:r>
              <a:rPr lang="ar-SA" sz="3600" b="1" dirty="0" smtClean="0"/>
              <a:t>هو عملية التفكير والتخيل التي تؤدي بشكل مباشر أو غير مباشر إلى تحقيق الرغبات الصعبة وبلوغ الأهداف البعيدة.</a:t>
            </a:r>
            <a:endParaRPr lang="ar-SA" sz="3600" b="1" dirty="0"/>
          </a:p>
          <a:p>
            <a:pPr>
              <a:buNone/>
            </a:pPr>
            <a:r>
              <a:rPr lang="ar-SA" sz="3600" b="1" dirty="0" smtClean="0">
                <a:solidFill>
                  <a:srgbClr val="002060"/>
                </a:solidFill>
                <a:effectLst>
                  <a:outerShdw blurRad="38100" dist="38100" dir="2700000" algn="tl">
                    <a:srgbClr val="000000">
                      <a:alpha val="43137"/>
                    </a:srgbClr>
                  </a:outerShdw>
                </a:effectLst>
              </a:rPr>
              <a:t>    وما نيل المطالب بالتمني      ولكن تؤخذ الدنيا غلابا</a:t>
            </a:r>
          </a:p>
          <a:p>
            <a:pPr>
              <a:buNone/>
            </a:pPr>
            <a:endParaRPr lang="ar-SA" sz="1800" b="1" dirty="0">
              <a:solidFill>
                <a:schemeClr val="accent3">
                  <a:lumMod val="50000"/>
                </a:schemeClr>
              </a:solidFill>
            </a:endParaRPr>
          </a:p>
          <a:p>
            <a:pPr>
              <a:buNone/>
            </a:pPr>
            <a:r>
              <a:rPr lang="ar-SA" sz="4000" b="1" dirty="0" smtClean="0">
                <a:solidFill>
                  <a:schemeClr val="accent3">
                    <a:lumMod val="50000"/>
                  </a:schemeClr>
                </a:solidFill>
              </a:rPr>
              <a:t>4-الخلفة: (خِلف خلاف) </a:t>
            </a:r>
          </a:p>
          <a:p>
            <a:pPr>
              <a:buNone/>
            </a:pPr>
            <a:r>
              <a:rPr lang="ar-SA" sz="3600" b="1" dirty="0" smtClean="0"/>
              <a:t>العناد ومعارضة آراء الغير ومخالفة التعليمات، وعدم الطاعة.</a:t>
            </a:r>
          </a:p>
          <a:p>
            <a:pPr>
              <a:buNone/>
            </a:pPr>
            <a:r>
              <a:rPr lang="ar-SA" sz="3600" b="1" dirty="0" smtClean="0">
                <a:solidFill>
                  <a:srgbClr val="002060"/>
                </a:solidFill>
                <a:effectLst>
                  <a:outerShdw blurRad="38100" dist="38100" dir="2700000" algn="tl">
                    <a:srgbClr val="000000">
                      <a:alpha val="43137"/>
                    </a:srgbClr>
                  </a:outerShdw>
                </a:effectLst>
              </a:rPr>
              <a:t>تحدث كرد فعل انتقامي ضد الظلم،، أو الرغبة لإثبات الذات.</a:t>
            </a:r>
          </a:p>
        </p:txBody>
      </p:sp>
    </p:spTree>
    <p:extLst>
      <p:ext uri="{BB962C8B-B14F-4D97-AF65-F5344CB8AC3E}">
        <p14:creationId xmlns="" xmlns:p14="http://schemas.microsoft.com/office/powerpoint/2010/main" val="42775786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27168" cy="778098"/>
          </a:xfrm>
        </p:spPr>
        <p:txBody>
          <a:bodyPr>
            <a:normAutofit/>
          </a:bodyPr>
          <a:lstStyle/>
          <a:p>
            <a:pPr algn="ctr"/>
            <a:r>
              <a:rPr lang="ar-SA" sz="3600" b="1" dirty="0" smtClean="0">
                <a:solidFill>
                  <a:schemeClr val="accent3"/>
                </a:solidFill>
                <a:effectLst>
                  <a:outerShdw blurRad="38100" dist="38100" dir="2700000" algn="tl">
                    <a:srgbClr val="000000">
                      <a:alpha val="43137"/>
                    </a:srgbClr>
                  </a:outerShdw>
                </a:effectLst>
              </a:rPr>
              <a:t>أثر العقد النفسية في السلوك البشري </a:t>
            </a:r>
            <a:endParaRPr lang="ar-SA" sz="3600" b="1" dirty="0">
              <a:solidFill>
                <a:schemeClr val="accent3"/>
              </a:solidFill>
              <a:effectLst>
                <a:outerShdw blurRad="38100" dist="38100" dir="2700000" algn="tl">
                  <a:srgbClr val="000000">
                    <a:alpha val="43137"/>
                  </a:srgbClr>
                </a:outerShdw>
              </a:effectLst>
            </a:endParaRPr>
          </a:p>
        </p:txBody>
      </p:sp>
      <p:sp>
        <p:nvSpPr>
          <p:cNvPr id="3" name="عنصر نائب للمحتوى 2"/>
          <p:cNvSpPr>
            <a:spLocks noGrp="1"/>
          </p:cNvSpPr>
          <p:nvPr>
            <p:ph sz="quarter" idx="1"/>
          </p:nvPr>
        </p:nvSpPr>
        <p:spPr>
          <a:xfrm>
            <a:off x="-36512" y="980728"/>
            <a:ext cx="8712968" cy="5877272"/>
          </a:xfrm>
        </p:spPr>
        <p:txBody>
          <a:bodyPr>
            <a:noAutofit/>
          </a:bodyPr>
          <a:lstStyle/>
          <a:p>
            <a:pPr>
              <a:buNone/>
            </a:pPr>
            <a:r>
              <a:rPr lang="ar-SA" sz="4000" b="1" dirty="0" smtClean="0">
                <a:solidFill>
                  <a:schemeClr val="accent3">
                    <a:lumMod val="50000"/>
                  </a:schemeClr>
                </a:solidFill>
              </a:rPr>
              <a:t>5-التقمص: </a:t>
            </a:r>
            <a:endParaRPr lang="ar-SA" sz="4000" b="1" dirty="0">
              <a:solidFill>
                <a:schemeClr val="accent3">
                  <a:lumMod val="50000"/>
                </a:schemeClr>
              </a:solidFill>
            </a:endParaRPr>
          </a:p>
          <a:p>
            <a:pPr>
              <a:buNone/>
            </a:pPr>
            <a:r>
              <a:rPr lang="ar-SA" sz="3600" b="1" dirty="0" smtClean="0"/>
              <a:t>هو عملية يرتبط فيها الفرد انفعاليا(لا شعوريا) بشخص أو بمجموعة تكون بمثابة القدوة له، فيقلد حركاتهم وأساليب حياتهم، وهو عكس الإسقاط.</a:t>
            </a:r>
            <a:endParaRPr lang="ar-SA" sz="3600" b="1" dirty="0"/>
          </a:p>
          <a:p>
            <a:pPr algn="ctr">
              <a:buNone/>
            </a:pPr>
            <a:r>
              <a:rPr lang="ar-SA" sz="2800" b="1" dirty="0" smtClean="0">
                <a:solidFill>
                  <a:srgbClr val="002060"/>
                </a:solidFill>
                <a:effectLst>
                  <a:outerShdw blurRad="38100" dist="38100" dir="2700000" algn="tl">
                    <a:srgbClr val="000000">
                      <a:alpha val="43137"/>
                    </a:srgbClr>
                  </a:outerShdw>
                </a:effectLst>
              </a:rPr>
              <a:t>مثال: تقمص الطفل شخصية والده أو أستاذه أو أي شخصية يهواها.</a:t>
            </a:r>
          </a:p>
          <a:p>
            <a:pPr>
              <a:buNone/>
            </a:pPr>
            <a:r>
              <a:rPr lang="ar-SA" sz="3600" b="1" dirty="0"/>
              <a:t>وقد يتعمق التقمص وصولا للتوحد </a:t>
            </a:r>
            <a:r>
              <a:rPr lang="ar-SA" sz="3600" b="1" dirty="0" smtClean="0"/>
              <a:t>حيث يشعر المرء </a:t>
            </a:r>
            <a:r>
              <a:rPr lang="ar-SA" sz="3600" b="1" dirty="0"/>
              <a:t>أنه هو </a:t>
            </a:r>
            <a:r>
              <a:rPr lang="ar-SA" sz="3600" b="1" dirty="0" smtClean="0"/>
              <a:t>الشخصية</a:t>
            </a:r>
            <a:endParaRPr lang="ar-SA" sz="3600" b="1" dirty="0"/>
          </a:p>
          <a:p>
            <a:pPr>
              <a:buNone/>
            </a:pPr>
            <a:r>
              <a:rPr lang="ar-SA" sz="3600" b="1" dirty="0" smtClean="0">
                <a:solidFill>
                  <a:srgbClr val="002060"/>
                </a:solidFill>
                <a:effectLst>
                  <a:outerShdw blurRad="38100" dist="38100" dir="2700000" algn="tl">
                    <a:srgbClr val="000000">
                      <a:alpha val="43137"/>
                    </a:srgbClr>
                  </a:outerShdw>
                </a:effectLst>
              </a:rPr>
              <a:t>والفرق بين التقمص والمحاكاة يتمثل في أن:</a:t>
            </a:r>
          </a:p>
          <a:p>
            <a:pPr>
              <a:buNone/>
            </a:pPr>
            <a:r>
              <a:rPr lang="ar-SA" sz="3600" b="1" dirty="0" smtClean="0">
                <a:solidFill>
                  <a:schemeClr val="accent3">
                    <a:lumMod val="50000"/>
                  </a:schemeClr>
                </a:solidFill>
              </a:rPr>
              <a:t>المحاكي (المقلد) يقصد وبشعور منه ما يقوم به من تقليد لحركة ما، وهي مؤقتة عكس التقمص</a:t>
            </a:r>
            <a:endParaRPr lang="ar-SA" sz="3600" b="1" dirty="0">
              <a:solidFill>
                <a:schemeClr val="accent3">
                  <a:lumMod val="50000"/>
                </a:schemeClr>
              </a:solidFill>
            </a:endParaRPr>
          </a:p>
          <a:p>
            <a:pPr>
              <a:buNone/>
            </a:pPr>
            <a:endParaRPr lang="ar-SA" sz="3600" b="1" dirty="0" smtClean="0">
              <a:solidFill>
                <a:srgbClr val="002060"/>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16549530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27168" cy="778098"/>
          </a:xfrm>
        </p:spPr>
        <p:txBody>
          <a:bodyPr>
            <a:normAutofit/>
          </a:bodyPr>
          <a:lstStyle/>
          <a:p>
            <a:pPr algn="ctr"/>
            <a:r>
              <a:rPr lang="ar-SA" sz="3600" b="1" dirty="0" smtClean="0">
                <a:solidFill>
                  <a:schemeClr val="accent3"/>
                </a:solidFill>
                <a:effectLst>
                  <a:outerShdw blurRad="38100" dist="38100" dir="2700000" algn="tl">
                    <a:srgbClr val="000000">
                      <a:alpha val="43137"/>
                    </a:srgbClr>
                  </a:outerShdw>
                </a:effectLst>
              </a:rPr>
              <a:t>أثر العقد النفسية في السلوك البشري </a:t>
            </a:r>
            <a:endParaRPr lang="ar-SA" sz="3600" b="1" dirty="0">
              <a:solidFill>
                <a:schemeClr val="accent3"/>
              </a:solidFill>
              <a:effectLst>
                <a:outerShdw blurRad="38100" dist="38100" dir="2700000" algn="tl">
                  <a:srgbClr val="000000">
                    <a:alpha val="43137"/>
                  </a:srgbClr>
                </a:outerShdw>
              </a:effectLst>
            </a:endParaRPr>
          </a:p>
        </p:txBody>
      </p:sp>
      <p:sp>
        <p:nvSpPr>
          <p:cNvPr id="3" name="عنصر نائب للمحتوى 2"/>
          <p:cNvSpPr>
            <a:spLocks noGrp="1"/>
          </p:cNvSpPr>
          <p:nvPr>
            <p:ph sz="quarter" idx="1"/>
          </p:nvPr>
        </p:nvSpPr>
        <p:spPr>
          <a:xfrm>
            <a:off x="-108520" y="1124744"/>
            <a:ext cx="8856984" cy="5400600"/>
          </a:xfrm>
        </p:spPr>
        <p:txBody>
          <a:bodyPr>
            <a:noAutofit/>
          </a:bodyPr>
          <a:lstStyle/>
          <a:p>
            <a:pPr>
              <a:buNone/>
            </a:pPr>
            <a:r>
              <a:rPr lang="ar-SA" sz="4000" b="1" dirty="0" smtClean="0">
                <a:solidFill>
                  <a:schemeClr val="accent3">
                    <a:lumMod val="50000"/>
                  </a:schemeClr>
                </a:solidFill>
              </a:rPr>
              <a:t>6-التبرير: </a:t>
            </a:r>
            <a:endParaRPr lang="ar-SA" sz="4000" b="1" dirty="0">
              <a:solidFill>
                <a:schemeClr val="accent3">
                  <a:lumMod val="50000"/>
                </a:schemeClr>
              </a:solidFill>
            </a:endParaRPr>
          </a:p>
          <a:p>
            <a:pPr>
              <a:buNone/>
            </a:pPr>
            <a:r>
              <a:rPr lang="ar-SA" sz="3600" b="1" dirty="0" smtClean="0"/>
              <a:t>التلاعب اللاشعوري باختراع أسباب معقولة إلى حد ما (غير حقيقية)، تقي الإنسان من الاعتراف بالخطأ والفشل والنقص، هروبا من اللوم.</a:t>
            </a:r>
            <a:endParaRPr lang="ar-SA" sz="3600" b="1" dirty="0"/>
          </a:p>
          <a:p>
            <a:pPr>
              <a:buNone/>
            </a:pPr>
            <a:r>
              <a:rPr lang="ar-SA" sz="3600" b="1" dirty="0" smtClean="0">
                <a:solidFill>
                  <a:srgbClr val="002060"/>
                </a:solidFill>
                <a:effectLst>
                  <a:outerShdw blurRad="38100" dist="38100" dir="2700000" algn="tl">
                    <a:srgbClr val="000000">
                      <a:alpha val="43137"/>
                    </a:srgbClr>
                  </a:outerShdw>
                </a:effectLst>
              </a:rPr>
              <a:t>مثال: الطالب الراسب – الطالب الذي يغش – فشل مشروع.</a:t>
            </a:r>
          </a:p>
          <a:p>
            <a:pPr>
              <a:buNone/>
            </a:pPr>
            <a:r>
              <a:rPr lang="ar-SA" sz="1100" b="1" dirty="0">
                <a:solidFill>
                  <a:srgbClr val="0070C0"/>
                </a:solidFill>
                <a:effectLst>
                  <a:outerShdw blurRad="38100" dist="38100" dir="2700000" algn="tl">
                    <a:srgbClr val="000000">
                      <a:alpha val="43137"/>
                    </a:srgbClr>
                  </a:outerShdw>
                </a:effectLst>
              </a:rPr>
              <a:t> </a:t>
            </a:r>
            <a:endParaRPr lang="ar-SA" sz="1600" b="1" dirty="0" smtClean="0">
              <a:solidFill>
                <a:srgbClr val="0070C0"/>
              </a:solidFill>
              <a:effectLst>
                <a:outerShdw blurRad="38100" dist="38100" dir="2700000" algn="tl">
                  <a:srgbClr val="000000">
                    <a:alpha val="43137"/>
                  </a:srgbClr>
                </a:outerShdw>
              </a:effectLst>
            </a:endParaRPr>
          </a:p>
          <a:p>
            <a:pPr>
              <a:buNone/>
            </a:pPr>
            <a:r>
              <a:rPr lang="ar-SA" sz="3600" b="1" dirty="0" smtClean="0">
                <a:solidFill>
                  <a:srgbClr val="0070C0"/>
                </a:solidFill>
                <a:effectLst>
                  <a:outerShdw blurRad="38100" dist="38100" dir="2700000" algn="tl">
                    <a:srgbClr val="000000">
                      <a:alpha val="43137"/>
                    </a:srgbClr>
                  </a:outerShdw>
                </a:effectLst>
              </a:rPr>
              <a:t>الفرق بين التبرير والكذب:</a:t>
            </a:r>
          </a:p>
          <a:p>
            <a:pPr>
              <a:buNone/>
            </a:pPr>
            <a:r>
              <a:rPr lang="ar-SA" sz="3400" b="1" dirty="0" smtClean="0">
                <a:solidFill>
                  <a:srgbClr val="7030A0"/>
                </a:solidFill>
                <a:effectLst>
                  <a:outerShdw blurRad="38100" dist="38100" dir="2700000" algn="tl">
                    <a:srgbClr val="000000">
                      <a:alpha val="43137"/>
                    </a:srgbClr>
                  </a:outerShdw>
                </a:effectLst>
              </a:rPr>
              <a:t>الكذب:</a:t>
            </a:r>
            <a:r>
              <a:rPr lang="ar-SA" sz="3400" b="1" dirty="0" smtClean="0"/>
              <a:t> يكون الشخص مدركا بأنه يخدع الغير ولا يخدع نفسه.</a:t>
            </a:r>
          </a:p>
          <a:p>
            <a:pPr>
              <a:buNone/>
            </a:pPr>
            <a:r>
              <a:rPr lang="ar-SA" sz="3600" b="1" dirty="0" smtClean="0">
                <a:solidFill>
                  <a:srgbClr val="7030A0"/>
                </a:solidFill>
                <a:effectLst>
                  <a:outerShdw blurRad="38100" dist="38100" dir="2700000" algn="tl">
                    <a:srgbClr val="000000">
                      <a:alpha val="43137"/>
                    </a:srgbClr>
                  </a:outerShdw>
                </a:effectLst>
              </a:rPr>
              <a:t>التبرير:</a:t>
            </a:r>
            <a:r>
              <a:rPr lang="ar-SA" sz="3600" b="1" dirty="0" smtClean="0"/>
              <a:t> الشخص يخدع نفسه كما يخدع الاخرين.</a:t>
            </a:r>
            <a:endParaRPr lang="ar-SA" sz="3600" b="1" dirty="0"/>
          </a:p>
          <a:p>
            <a:pPr>
              <a:buNone/>
            </a:pPr>
            <a:endParaRPr lang="ar-SA" sz="3600" b="1" dirty="0" smtClean="0">
              <a:solidFill>
                <a:srgbClr val="002060"/>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29337462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27168" cy="778098"/>
          </a:xfrm>
        </p:spPr>
        <p:txBody>
          <a:bodyPr>
            <a:normAutofit/>
          </a:bodyPr>
          <a:lstStyle/>
          <a:p>
            <a:pPr algn="ctr"/>
            <a:r>
              <a:rPr lang="ar-SA" sz="3600" b="1" dirty="0" smtClean="0">
                <a:solidFill>
                  <a:schemeClr val="accent3"/>
                </a:solidFill>
                <a:effectLst>
                  <a:outerShdw blurRad="38100" dist="38100" dir="2700000" algn="tl">
                    <a:srgbClr val="000000">
                      <a:alpha val="43137"/>
                    </a:srgbClr>
                  </a:outerShdw>
                </a:effectLst>
              </a:rPr>
              <a:t>أثر العقد النفسية في السلوك البشري </a:t>
            </a:r>
            <a:endParaRPr lang="ar-SA" sz="3600" b="1" dirty="0">
              <a:solidFill>
                <a:schemeClr val="accent3"/>
              </a:solidFill>
              <a:effectLst>
                <a:outerShdw blurRad="38100" dist="38100" dir="2700000" algn="tl">
                  <a:srgbClr val="000000">
                    <a:alpha val="43137"/>
                  </a:srgbClr>
                </a:outerShdw>
              </a:effectLst>
            </a:endParaRPr>
          </a:p>
        </p:txBody>
      </p:sp>
      <p:sp>
        <p:nvSpPr>
          <p:cNvPr id="3" name="عنصر نائب للمحتوى 2"/>
          <p:cNvSpPr>
            <a:spLocks noGrp="1"/>
          </p:cNvSpPr>
          <p:nvPr>
            <p:ph sz="quarter" idx="1"/>
          </p:nvPr>
        </p:nvSpPr>
        <p:spPr>
          <a:xfrm>
            <a:off x="-108520" y="1052736"/>
            <a:ext cx="8784976" cy="5688632"/>
          </a:xfrm>
        </p:spPr>
        <p:txBody>
          <a:bodyPr>
            <a:noAutofit/>
          </a:bodyPr>
          <a:lstStyle/>
          <a:p>
            <a:pPr>
              <a:buNone/>
            </a:pPr>
            <a:r>
              <a:rPr lang="ar-SA" sz="4000" b="1" dirty="0" smtClean="0">
                <a:solidFill>
                  <a:schemeClr val="accent3">
                    <a:lumMod val="50000"/>
                  </a:schemeClr>
                </a:solidFill>
              </a:rPr>
              <a:t>7-التحويل أو النقل: </a:t>
            </a:r>
            <a:endParaRPr lang="ar-SA" sz="4000" b="1" dirty="0">
              <a:solidFill>
                <a:schemeClr val="accent3">
                  <a:lumMod val="50000"/>
                </a:schemeClr>
              </a:solidFill>
            </a:endParaRPr>
          </a:p>
          <a:p>
            <a:pPr>
              <a:buNone/>
            </a:pPr>
            <a:r>
              <a:rPr lang="ar-SA" sz="3600" b="1" dirty="0" smtClean="0"/>
              <a:t>حيلة لا شعورية تدفع الإنسان لتحويل عواطفه وحالته الانفعالية من موضوعها الأصلي إلى موضوع جديد.</a:t>
            </a:r>
            <a:endParaRPr lang="ar-SA" sz="3600" b="1" dirty="0"/>
          </a:p>
          <a:p>
            <a:pPr>
              <a:buNone/>
            </a:pPr>
            <a:r>
              <a:rPr lang="ar-SA" sz="2800" b="1" dirty="0" smtClean="0">
                <a:solidFill>
                  <a:srgbClr val="002060"/>
                </a:solidFill>
                <a:effectLst>
                  <a:outerShdw blurRad="38100" dist="38100" dir="2700000" algn="tl">
                    <a:srgbClr val="000000">
                      <a:alpha val="43137"/>
                    </a:srgbClr>
                  </a:outerShdw>
                </a:effectLst>
              </a:rPr>
              <a:t>مثال: يكره الابن والده الذي يسيئ معاملته، ولعجزه عن إظهار ذلك، يحول مشاعر الكراهية لأستاذه مثلا.</a:t>
            </a:r>
          </a:p>
          <a:p>
            <a:pPr>
              <a:buNone/>
            </a:pPr>
            <a:r>
              <a:rPr lang="ar-SA" b="1" dirty="0">
                <a:solidFill>
                  <a:srgbClr val="0070C0"/>
                </a:solidFill>
                <a:effectLst>
                  <a:outerShdw blurRad="38100" dist="38100" dir="2700000" algn="tl">
                    <a:srgbClr val="000000">
                      <a:alpha val="43137"/>
                    </a:srgbClr>
                  </a:outerShdw>
                </a:effectLst>
              </a:rPr>
              <a:t> </a:t>
            </a:r>
            <a:r>
              <a:rPr lang="ar-SA" sz="4000" b="1" dirty="0" smtClean="0">
                <a:solidFill>
                  <a:schemeClr val="accent3">
                    <a:lumMod val="50000"/>
                  </a:schemeClr>
                </a:solidFill>
              </a:rPr>
              <a:t>8-الإسقاط: </a:t>
            </a:r>
            <a:endParaRPr lang="ar-SA" sz="4000" b="1" dirty="0">
              <a:solidFill>
                <a:schemeClr val="accent3">
                  <a:lumMod val="50000"/>
                </a:schemeClr>
              </a:solidFill>
            </a:endParaRPr>
          </a:p>
          <a:p>
            <a:pPr>
              <a:buNone/>
            </a:pPr>
            <a:r>
              <a:rPr lang="ar-SA" sz="3600" b="1" dirty="0" smtClean="0"/>
              <a:t>ينسب الفرد لغيره ما يتصف به من صفات سيئة، كالبخل والغرور والخيانة والكذب وغيرها، بحيث يراها ملتصقة بغيره بعيدة عنه.</a:t>
            </a:r>
            <a:endParaRPr lang="ar-SA" sz="3600" b="1" dirty="0"/>
          </a:p>
          <a:p>
            <a:pPr>
              <a:buNone/>
            </a:pPr>
            <a:r>
              <a:rPr lang="ar-SA" sz="3200" b="1" dirty="0">
                <a:solidFill>
                  <a:srgbClr val="002060"/>
                </a:solidFill>
                <a:effectLst>
                  <a:outerShdw blurRad="38100" dist="38100" dir="2700000" algn="tl">
                    <a:srgbClr val="000000">
                      <a:alpha val="43137"/>
                    </a:srgbClr>
                  </a:outerShdw>
                </a:effectLst>
              </a:rPr>
              <a:t>مثال: </a:t>
            </a:r>
            <a:r>
              <a:rPr lang="ar-SA" sz="3200" b="1" dirty="0" smtClean="0">
                <a:solidFill>
                  <a:srgbClr val="002060"/>
                </a:solidFill>
                <a:effectLst>
                  <a:outerShdw blurRad="38100" dist="38100" dir="2700000" algn="tl">
                    <a:srgbClr val="000000">
                      <a:alpha val="43137"/>
                    </a:srgbClr>
                  </a:outerShdw>
                </a:effectLst>
              </a:rPr>
              <a:t>المجنون  - الخائن يخوٍّن</a:t>
            </a:r>
            <a:endParaRPr lang="ar-SA" sz="3200" b="1" dirty="0">
              <a:solidFill>
                <a:srgbClr val="002060"/>
              </a:solidFill>
              <a:effectLst>
                <a:outerShdw blurRad="38100" dist="38100" dir="2700000" algn="tl">
                  <a:srgbClr val="000000">
                    <a:alpha val="43137"/>
                  </a:srgbClr>
                </a:outerShdw>
              </a:effectLst>
            </a:endParaRPr>
          </a:p>
          <a:p>
            <a:pPr>
              <a:buNone/>
            </a:pPr>
            <a:endParaRPr lang="ar-SA" sz="3600" b="1" dirty="0" smtClean="0">
              <a:solidFill>
                <a:srgbClr val="002060"/>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15965627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27168" cy="778098"/>
          </a:xfrm>
        </p:spPr>
        <p:txBody>
          <a:bodyPr>
            <a:normAutofit/>
          </a:bodyPr>
          <a:lstStyle/>
          <a:p>
            <a:pPr algn="ctr"/>
            <a:r>
              <a:rPr lang="ar-SA" sz="3600" b="1" dirty="0" smtClean="0">
                <a:solidFill>
                  <a:schemeClr val="accent3"/>
                </a:solidFill>
                <a:effectLst>
                  <a:outerShdw blurRad="38100" dist="38100" dir="2700000" algn="tl">
                    <a:srgbClr val="000000">
                      <a:alpha val="43137"/>
                    </a:srgbClr>
                  </a:outerShdw>
                </a:effectLst>
              </a:rPr>
              <a:t>الفرق بين الاتجاه والرأي .. والقيم والاعتقاد</a:t>
            </a:r>
            <a:endParaRPr lang="ar-SA" sz="3600" b="1" dirty="0">
              <a:solidFill>
                <a:schemeClr val="accent3"/>
              </a:solidFill>
              <a:effectLst>
                <a:outerShdw blurRad="38100" dist="38100" dir="2700000" algn="tl">
                  <a:srgbClr val="000000">
                    <a:alpha val="43137"/>
                  </a:srgbClr>
                </a:outerShdw>
              </a:effectLst>
            </a:endParaRPr>
          </a:p>
        </p:txBody>
      </p:sp>
      <p:sp>
        <p:nvSpPr>
          <p:cNvPr id="5" name="عنصر نائب للمحتوى 2"/>
          <p:cNvSpPr>
            <a:spLocks noGrp="1"/>
          </p:cNvSpPr>
          <p:nvPr>
            <p:ph sz="quarter" idx="1"/>
          </p:nvPr>
        </p:nvSpPr>
        <p:spPr>
          <a:xfrm>
            <a:off x="0" y="1052736"/>
            <a:ext cx="8316416" cy="5688632"/>
          </a:xfrm>
        </p:spPr>
        <p:txBody>
          <a:bodyPr>
            <a:noAutofit/>
          </a:bodyPr>
          <a:lstStyle/>
          <a:p>
            <a:pPr>
              <a:buNone/>
            </a:pPr>
            <a:r>
              <a:rPr lang="ar-SA" sz="3200" b="1" dirty="0" smtClean="0">
                <a:solidFill>
                  <a:schemeClr val="accent3">
                    <a:lumMod val="50000"/>
                  </a:schemeClr>
                </a:solidFill>
              </a:rPr>
              <a:t>1- الاتجاه: </a:t>
            </a:r>
            <a:endParaRPr lang="ar-SA" sz="3200" b="1" dirty="0">
              <a:solidFill>
                <a:schemeClr val="accent3">
                  <a:lumMod val="50000"/>
                </a:schemeClr>
              </a:solidFill>
            </a:endParaRPr>
          </a:p>
          <a:p>
            <a:pPr>
              <a:buNone/>
            </a:pPr>
            <a:r>
              <a:rPr lang="ar-SA" sz="3000" b="1" dirty="0" smtClean="0"/>
              <a:t>ميل مؤيد أو معارض إزاء موضوعات معينة أو شخصيات أو مؤسسات او شعوب أو أشياء... </a:t>
            </a:r>
            <a:endParaRPr lang="ar-SA" sz="3000" b="1" dirty="0"/>
          </a:p>
          <a:p>
            <a:pPr>
              <a:buNone/>
            </a:pPr>
            <a:r>
              <a:rPr lang="ar-SA" sz="3000" b="1" dirty="0" smtClean="0">
                <a:solidFill>
                  <a:srgbClr val="002060"/>
                </a:solidFill>
                <a:effectLst>
                  <a:outerShdw blurRad="38100" dist="38100" dir="2700000" algn="tl">
                    <a:srgbClr val="000000">
                      <a:alpha val="43137"/>
                    </a:srgbClr>
                  </a:outerShdw>
                </a:effectLst>
              </a:rPr>
              <a:t>مثال: اتجاه س إزاء المفاوضات مع الصهاينة، ونتعرف عليه من خلال سلوكه أو إبداء رأيه.</a:t>
            </a:r>
          </a:p>
          <a:p>
            <a:pPr>
              <a:buNone/>
            </a:pPr>
            <a:r>
              <a:rPr lang="ar-SA" sz="1800" b="1" dirty="0">
                <a:solidFill>
                  <a:srgbClr val="0070C0"/>
                </a:solidFill>
                <a:effectLst>
                  <a:outerShdw blurRad="38100" dist="38100" dir="2700000" algn="tl">
                    <a:srgbClr val="000000">
                      <a:alpha val="43137"/>
                    </a:srgbClr>
                  </a:outerShdw>
                </a:effectLst>
              </a:rPr>
              <a:t> </a:t>
            </a:r>
            <a:r>
              <a:rPr lang="ar-SA" sz="3200" b="1" dirty="0" smtClean="0">
                <a:solidFill>
                  <a:schemeClr val="accent3">
                    <a:lumMod val="50000"/>
                  </a:schemeClr>
                </a:solidFill>
                <a:effectLst>
                  <a:outerShdw blurRad="38100" dist="38100" dir="2700000" algn="tl">
                    <a:srgbClr val="000000">
                      <a:alpha val="43137"/>
                    </a:srgbClr>
                  </a:outerShdw>
                </a:effectLst>
              </a:rPr>
              <a:t>2-الرأي</a:t>
            </a:r>
            <a:r>
              <a:rPr lang="ar-SA" sz="3200" b="1" dirty="0" smtClean="0">
                <a:solidFill>
                  <a:schemeClr val="accent3">
                    <a:lumMod val="50000"/>
                  </a:schemeClr>
                </a:solidFill>
              </a:rPr>
              <a:t>: </a:t>
            </a:r>
            <a:endParaRPr lang="ar-SA" sz="3200" b="1" dirty="0">
              <a:solidFill>
                <a:schemeClr val="accent3">
                  <a:lumMod val="50000"/>
                </a:schemeClr>
              </a:solidFill>
            </a:endParaRPr>
          </a:p>
          <a:p>
            <a:pPr>
              <a:buNone/>
            </a:pPr>
            <a:r>
              <a:rPr lang="ar-SA" sz="3000" b="1" dirty="0" smtClean="0"/>
              <a:t>التعبير الذي يدلي به الفرد (وجهة نظره) ردا على سؤال أو حول موضوع أو قضية معينة.</a:t>
            </a:r>
            <a:endParaRPr lang="ar-SA" sz="3000" b="1" dirty="0"/>
          </a:p>
          <a:p>
            <a:pPr>
              <a:buNone/>
            </a:pPr>
            <a:r>
              <a:rPr lang="ar-SA" sz="3000" b="1" dirty="0">
                <a:solidFill>
                  <a:srgbClr val="002060"/>
                </a:solidFill>
                <a:effectLst>
                  <a:outerShdw blurRad="38100" dist="38100" dir="2700000" algn="tl">
                    <a:srgbClr val="000000">
                      <a:alpha val="43137"/>
                    </a:srgbClr>
                  </a:outerShdw>
                </a:effectLst>
              </a:rPr>
              <a:t>مثال: </a:t>
            </a:r>
            <a:r>
              <a:rPr lang="ar-SA" sz="3000" b="1" dirty="0" smtClean="0">
                <a:solidFill>
                  <a:srgbClr val="002060"/>
                </a:solidFill>
                <a:effectLst>
                  <a:outerShdw blurRad="38100" dist="38100" dir="2700000" algn="tl">
                    <a:srgbClr val="000000">
                      <a:alpha val="43137"/>
                    </a:srgbClr>
                  </a:outerShdw>
                </a:effectLst>
              </a:rPr>
              <a:t>ما رأيك في استئناف المفاوضات؟ جيدة - عبثية</a:t>
            </a:r>
            <a:endParaRPr lang="ar-SA" sz="3000" b="1" dirty="0">
              <a:solidFill>
                <a:srgbClr val="002060"/>
              </a:solidFill>
              <a:effectLst>
                <a:outerShdw blurRad="38100" dist="38100" dir="2700000" algn="tl">
                  <a:srgbClr val="000000">
                    <a:alpha val="43137"/>
                  </a:srgbClr>
                </a:outerShdw>
              </a:effectLst>
            </a:endParaRPr>
          </a:p>
          <a:p>
            <a:pPr>
              <a:buNone/>
            </a:pPr>
            <a:r>
              <a:rPr lang="ar-SA" sz="3200" b="1" dirty="0">
                <a:solidFill>
                  <a:schemeClr val="accent3">
                    <a:lumMod val="50000"/>
                  </a:schemeClr>
                </a:solidFill>
              </a:rPr>
              <a:t>الميل</a:t>
            </a:r>
            <a:r>
              <a:rPr lang="ar-SA" sz="3000" b="1" dirty="0" smtClean="0">
                <a:solidFill>
                  <a:srgbClr val="002060"/>
                </a:solidFill>
                <a:effectLst>
                  <a:outerShdw blurRad="38100" dist="38100" dir="2700000" algn="tl">
                    <a:srgbClr val="000000">
                      <a:alpha val="43137"/>
                    </a:srgbClr>
                  </a:outerShdw>
                </a:effectLst>
              </a:rPr>
              <a:t> </a:t>
            </a:r>
            <a:r>
              <a:rPr lang="ar-SA" sz="3200" b="1" dirty="0">
                <a:solidFill>
                  <a:schemeClr val="accent3">
                    <a:lumMod val="50000"/>
                  </a:schemeClr>
                </a:solidFill>
              </a:rPr>
              <a:t>والاتجاه</a:t>
            </a:r>
            <a:r>
              <a:rPr lang="ar-SA" sz="3000" b="1" dirty="0" smtClean="0">
                <a:solidFill>
                  <a:srgbClr val="002060"/>
                </a:solidFill>
                <a:effectLst>
                  <a:outerShdw blurRad="38100" dist="38100" dir="2700000" algn="tl">
                    <a:srgbClr val="000000">
                      <a:alpha val="43137"/>
                    </a:srgbClr>
                  </a:outerShdw>
                </a:effectLst>
              </a:rPr>
              <a:t>: </a:t>
            </a:r>
            <a:r>
              <a:rPr lang="ar-SA" sz="3000" b="1" dirty="0" smtClean="0">
                <a:effectLst>
                  <a:outerShdw blurRad="38100" dist="38100" dir="2700000" algn="tl">
                    <a:srgbClr val="000000">
                      <a:alpha val="43137"/>
                    </a:srgbClr>
                  </a:outerShdw>
                </a:effectLst>
              </a:rPr>
              <a:t>الميل يتعلق بالنواحي الشخصية، أما الاتجاه فيتعلق بالقضايا الاجتماعية.</a:t>
            </a:r>
            <a:endParaRPr lang="ar-SA" sz="3000" b="1" dirty="0" smtClean="0">
              <a:solidFill>
                <a:srgbClr val="002060"/>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32923457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27168" cy="778098"/>
          </a:xfrm>
        </p:spPr>
        <p:txBody>
          <a:bodyPr>
            <a:normAutofit/>
          </a:bodyPr>
          <a:lstStyle/>
          <a:p>
            <a:pPr algn="ctr"/>
            <a:r>
              <a:rPr lang="ar-SA" sz="3600" b="1" dirty="0" smtClean="0">
                <a:solidFill>
                  <a:schemeClr val="accent3"/>
                </a:solidFill>
                <a:effectLst>
                  <a:outerShdw blurRad="38100" dist="38100" dir="2700000" algn="tl">
                    <a:srgbClr val="000000">
                      <a:alpha val="43137"/>
                    </a:srgbClr>
                  </a:outerShdw>
                </a:effectLst>
              </a:rPr>
              <a:t>الفرق بين الاتجاه والرأي .. والقيم والاعتقاد</a:t>
            </a:r>
            <a:endParaRPr lang="ar-SA" sz="3600" b="1" dirty="0">
              <a:solidFill>
                <a:schemeClr val="accent3"/>
              </a:solidFill>
              <a:effectLst>
                <a:outerShdw blurRad="38100" dist="38100" dir="2700000" algn="tl">
                  <a:srgbClr val="000000">
                    <a:alpha val="43137"/>
                  </a:srgbClr>
                </a:outerShdw>
              </a:effectLst>
            </a:endParaRPr>
          </a:p>
        </p:txBody>
      </p:sp>
      <p:sp>
        <p:nvSpPr>
          <p:cNvPr id="3" name="عنصر نائب للمحتوى 2"/>
          <p:cNvSpPr>
            <a:spLocks noGrp="1"/>
          </p:cNvSpPr>
          <p:nvPr>
            <p:ph sz="quarter" idx="1"/>
          </p:nvPr>
        </p:nvSpPr>
        <p:spPr>
          <a:xfrm>
            <a:off x="-108520" y="1340768"/>
            <a:ext cx="8496944" cy="5400600"/>
          </a:xfrm>
        </p:spPr>
        <p:txBody>
          <a:bodyPr>
            <a:noAutofit/>
          </a:bodyPr>
          <a:lstStyle/>
          <a:p>
            <a:pPr>
              <a:buNone/>
            </a:pPr>
            <a:r>
              <a:rPr lang="ar-SA" sz="3200" b="1" dirty="0" smtClean="0">
                <a:solidFill>
                  <a:schemeClr val="accent3">
                    <a:lumMod val="50000"/>
                  </a:schemeClr>
                </a:solidFill>
              </a:rPr>
              <a:t>3- الاعتقاد: </a:t>
            </a:r>
            <a:endParaRPr lang="ar-SA" sz="3200" b="1" dirty="0">
              <a:solidFill>
                <a:schemeClr val="accent3">
                  <a:lumMod val="50000"/>
                </a:schemeClr>
              </a:solidFill>
            </a:endParaRPr>
          </a:p>
          <a:p>
            <a:pPr>
              <a:buNone/>
            </a:pPr>
            <a:r>
              <a:rPr lang="ar-SA" sz="3000" b="1" dirty="0" smtClean="0"/>
              <a:t>تنظيم مستقر وثابت للإدراكات والمعارف حول بعض جوانب العالم.</a:t>
            </a:r>
            <a:endParaRPr lang="ar-SA" sz="3000" b="1" dirty="0"/>
          </a:p>
          <a:p>
            <a:pPr>
              <a:buNone/>
            </a:pPr>
            <a:r>
              <a:rPr lang="ar-SA" sz="3000" b="1" dirty="0" smtClean="0">
                <a:solidFill>
                  <a:srgbClr val="002060"/>
                </a:solidFill>
                <a:effectLst>
                  <a:outerShdw blurRad="38100" dist="38100" dir="2700000" algn="tl">
                    <a:srgbClr val="000000">
                      <a:alpha val="43137"/>
                    </a:srgbClr>
                  </a:outerShdw>
                </a:effectLst>
              </a:rPr>
              <a:t>مثال:.....</a:t>
            </a:r>
          </a:p>
          <a:p>
            <a:pPr>
              <a:buNone/>
            </a:pPr>
            <a:r>
              <a:rPr lang="ar-SA" sz="1800" b="1" dirty="0">
                <a:solidFill>
                  <a:srgbClr val="0070C0"/>
                </a:solidFill>
                <a:effectLst>
                  <a:outerShdw blurRad="38100" dist="38100" dir="2700000" algn="tl">
                    <a:srgbClr val="000000">
                      <a:alpha val="43137"/>
                    </a:srgbClr>
                  </a:outerShdw>
                </a:effectLst>
              </a:rPr>
              <a:t> </a:t>
            </a:r>
            <a:r>
              <a:rPr lang="ar-SA" sz="3200" b="1" dirty="0" smtClean="0">
                <a:solidFill>
                  <a:schemeClr val="accent3">
                    <a:lumMod val="50000"/>
                  </a:schemeClr>
                </a:solidFill>
                <a:effectLst>
                  <a:outerShdw blurRad="38100" dist="38100" dir="2700000" algn="tl">
                    <a:srgbClr val="000000">
                      <a:alpha val="43137"/>
                    </a:srgbClr>
                  </a:outerShdw>
                </a:effectLst>
              </a:rPr>
              <a:t>4- القيم</a:t>
            </a:r>
            <a:r>
              <a:rPr lang="ar-SA" sz="3200" b="1" dirty="0" smtClean="0">
                <a:solidFill>
                  <a:schemeClr val="accent3">
                    <a:lumMod val="50000"/>
                  </a:schemeClr>
                </a:solidFill>
              </a:rPr>
              <a:t>: </a:t>
            </a:r>
          </a:p>
          <a:p>
            <a:pPr>
              <a:buNone/>
            </a:pPr>
            <a:r>
              <a:rPr lang="ar-SA" sz="3200" b="1" dirty="0">
                <a:solidFill>
                  <a:schemeClr val="accent3">
                    <a:lumMod val="50000"/>
                  </a:schemeClr>
                </a:solidFill>
              </a:rPr>
              <a:t> </a:t>
            </a:r>
            <a:r>
              <a:rPr lang="ar-SA" sz="3200" b="1" dirty="0" smtClean="0">
                <a:solidFill>
                  <a:schemeClr val="accent3">
                    <a:lumMod val="50000"/>
                  </a:schemeClr>
                </a:solidFill>
              </a:rPr>
              <a:t>   </a:t>
            </a:r>
            <a:r>
              <a:rPr lang="ar-SA" sz="3000" b="1" dirty="0" smtClean="0"/>
              <a:t>حكم </a:t>
            </a:r>
            <a:r>
              <a:rPr lang="ar-SA" sz="3000" b="1" dirty="0"/>
              <a:t>تفضيلي يعتبر إطارا مرجعيا يحكم تصرفات الإنسان في حياته الخاصة والعامة. </a:t>
            </a:r>
          </a:p>
          <a:p>
            <a:pPr>
              <a:buNone/>
            </a:pPr>
            <a:r>
              <a:rPr lang="ar-SA" sz="3000" b="1" dirty="0" smtClean="0">
                <a:solidFill>
                  <a:srgbClr val="002060"/>
                </a:solidFill>
                <a:effectLst>
                  <a:outerShdw blurRad="38100" dist="38100" dir="2700000" algn="tl">
                    <a:srgbClr val="000000">
                      <a:alpha val="43137"/>
                    </a:srgbClr>
                  </a:outerShdw>
                </a:effectLst>
              </a:rPr>
              <a:t>مثال</a:t>
            </a:r>
            <a:r>
              <a:rPr lang="ar-SA" sz="3000" b="1" dirty="0">
                <a:solidFill>
                  <a:srgbClr val="002060"/>
                </a:solidFill>
                <a:effectLst>
                  <a:outerShdw blurRad="38100" dist="38100" dir="2700000" algn="tl">
                    <a:srgbClr val="000000">
                      <a:alpha val="43137"/>
                    </a:srgbClr>
                  </a:outerShdw>
                </a:effectLst>
              </a:rPr>
              <a:t>: </a:t>
            </a:r>
            <a:r>
              <a:rPr lang="ar-SA" sz="3000" b="1" dirty="0" smtClean="0">
                <a:solidFill>
                  <a:srgbClr val="002060"/>
                </a:solidFill>
                <a:effectLst>
                  <a:outerShdw blurRad="38100" dist="38100" dir="2700000" algn="tl">
                    <a:srgbClr val="000000">
                      <a:alpha val="43137"/>
                    </a:srgbClr>
                  </a:outerShdw>
                </a:effectLst>
              </a:rPr>
              <a:t>الشجاعة/الجبن </a:t>
            </a:r>
            <a:endParaRPr lang="ar-SA" sz="3000" b="1" dirty="0">
              <a:solidFill>
                <a:srgbClr val="002060"/>
              </a:solidFill>
              <a:effectLst>
                <a:outerShdw blurRad="38100" dist="38100" dir="2700000" algn="tl">
                  <a:srgbClr val="000000">
                    <a:alpha val="43137"/>
                  </a:srgbClr>
                </a:outerShdw>
              </a:effectLst>
            </a:endParaRPr>
          </a:p>
          <a:p>
            <a:pPr>
              <a:buNone/>
            </a:pPr>
            <a:endParaRPr lang="ar-SA" sz="3000" b="1" dirty="0" smtClean="0">
              <a:solidFill>
                <a:srgbClr val="002060"/>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22178156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1340768"/>
            <a:ext cx="7859216" cy="5133184"/>
          </a:xfrm>
        </p:spPr>
        <p:txBody>
          <a:bodyPr>
            <a:noAutofit/>
          </a:bodyPr>
          <a:lstStyle/>
          <a:p>
            <a:pPr>
              <a:lnSpc>
                <a:spcPct val="150000"/>
              </a:lnSpc>
              <a:buFont typeface="Wingdings" pitchFamily="2" charset="2"/>
              <a:buChar char="q"/>
            </a:pPr>
            <a:r>
              <a:rPr lang="ar-SA" sz="3600" b="1" dirty="0" smtClean="0">
                <a:effectLst>
                  <a:outerShdw blurRad="38100" dist="38100" dir="2700000" algn="tl">
                    <a:srgbClr val="000000">
                      <a:alpha val="43137"/>
                    </a:srgbClr>
                  </a:outerShdw>
                </a:effectLst>
              </a:rPr>
              <a:t>تعريف علم النفس الاعلامي </a:t>
            </a:r>
          </a:p>
          <a:p>
            <a:pPr>
              <a:lnSpc>
                <a:spcPct val="150000"/>
              </a:lnSpc>
              <a:buFont typeface="Wingdings" pitchFamily="2" charset="2"/>
              <a:buChar char="q"/>
            </a:pPr>
            <a:r>
              <a:rPr lang="ar-SA" sz="3600" b="1" dirty="0" smtClean="0">
                <a:effectLst>
                  <a:outerShdw blurRad="38100" dist="38100" dir="2700000" algn="tl">
                    <a:srgbClr val="000000">
                      <a:alpha val="43137"/>
                    </a:srgbClr>
                  </a:outerShdw>
                </a:effectLst>
              </a:rPr>
              <a:t>أهمية دراسة علم النفس الاعلامي </a:t>
            </a:r>
          </a:p>
          <a:p>
            <a:pPr>
              <a:lnSpc>
                <a:spcPct val="150000"/>
              </a:lnSpc>
              <a:buFont typeface="Wingdings" pitchFamily="2" charset="2"/>
              <a:buChar char="q"/>
            </a:pPr>
            <a:r>
              <a:rPr lang="ar-SA" sz="3600" b="1" dirty="0" smtClean="0">
                <a:effectLst>
                  <a:outerShdw blurRad="38100" dist="38100" dir="2700000" algn="tl">
                    <a:srgbClr val="000000">
                      <a:alpha val="43137"/>
                    </a:srgbClr>
                  </a:outerShdw>
                </a:effectLst>
              </a:rPr>
              <a:t>مصطلحات نفسية هامة لها علاقة بالإعلام</a:t>
            </a:r>
            <a:endParaRPr lang="en-US" sz="3600" b="1" dirty="0" smtClean="0">
              <a:effectLst>
                <a:outerShdw blurRad="38100" dist="38100" dir="2700000" algn="tl">
                  <a:srgbClr val="000000">
                    <a:alpha val="43137"/>
                  </a:srgbClr>
                </a:outerShdw>
              </a:effectLst>
            </a:endParaRPr>
          </a:p>
        </p:txBody>
      </p:sp>
      <p:sp>
        <p:nvSpPr>
          <p:cNvPr id="4" name="عنوان 1"/>
          <p:cNvSpPr>
            <a:spLocks noGrp="1"/>
          </p:cNvSpPr>
          <p:nvPr>
            <p:ph type="title"/>
          </p:nvPr>
        </p:nvSpPr>
        <p:spPr>
          <a:xfrm>
            <a:off x="1064840" y="116632"/>
            <a:ext cx="7467600" cy="1224136"/>
          </a:xfrm>
        </p:spPr>
        <p:txBody>
          <a:bodyPr>
            <a:noAutofit/>
          </a:bodyPr>
          <a:lstStyle/>
          <a:p>
            <a:pPr algn="ctr"/>
            <a:r>
              <a:rPr lang="ar-SA" sz="4000" b="1" dirty="0" smtClean="0">
                <a:solidFill>
                  <a:schemeClr val="accent3">
                    <a:lumMod val="50000"/>
                  </a:schemeClr>
                </a:solidFill>
                <a:effectLst>
                  <a:outerShdw blurRad="38100" dist="38100" dir="2700000" algn="tl">
                    <a:srgbClr val="000000">
                      <a:alpha val="43137"/>
                    </a:srgbClr>
                  </a:outerShdw>
                </a:effectLst>
              </a:rPr>
              <a:t>الفصل الأول</a:t>
            </a:r>
            <a:br>
              <a:rPr lang="ar-SA" sz="4000" b="1" dirty="0" smtClean="0">
                <a:solidFill>
                  <a:schemeClr val="accent3">
                    <a:lumMod val="50000"/>
                  </a:schemeClr>
                </a:solidFill>
                <a:effectLst>
                  <a:outerShdw blurRad="38100" dist="38100" dir="2700000" algn="tl">
                    <a:srgbClr val="000000">
                      <a:alpha val="43137"/>
                    </a:srgbClr>
                  </a:outerShdw>
                </a:effectLst>
              </a:rPr>
            </a:br>
            <a:r>
              <a:rPr lang="ar-SA" sz="4000" b="1" dirty="0" smtClean="0">
                <a:solidFill>
                  <a:schemeClr val="accent3">
                    <a:lumMod val="50000"/>
                  </a:schemeClr>
                </a:solidFill>
                <a:effectLst>
                  <a:outerShdw blurRad="38100" dist="38100" dir="2700000" algn="tl">
                    <a:srgbClr val="000000">
                      <a:alpha val="43137"/>
                    </a:srgbClr>
                  </a:outerShdw>
                </a:effectLst>
              </a:rPr>
              <a:t>مدخل إلى علم النفس الاعلامي </a:t>
            </a:r>
            <a:endParaRPr lang="ar-SA" sz="4000" b="1" dirty="0">
              <a:solidFill>
                <a:schemeClr val="accent3">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88640"/>
            <a:ext cx="7467600" cy="720080"/>
          </a:xfrm>
        </p:spPr>
        <p:txBody>
          <a:bodyPr anchor="ctr">
            <a:noAutofit/>
          </a:bodyPr>
          <a:lstStyle/>
          <a:p>
            <a:pPr algn="ctr"/>
            <a:r>
              <a:rPr lang="ar-SA" sz="4800" b="1" dirty="0" smtClean="0">
                <a:solidFill>
                  <a:schemeClr val="accent3">
                    <a:lumMod val="50000"/>
                  </a:schemeClr>
                </a:solidFill>
                <a:effectLst>
                  <a:outerShdw blurRad="38100" dist="38100" dir="2700000" algn="tl">
                    <a:srgbClr val="000000">
                      <a:alpha val="43137"/>
                    </a:srgbClr>
                  </a:outerShdw>
                </a:effectLst>
              </a:rPr>
              <a:t>تعريف علم النفس الاعلامي </a:t>
            </a:r>
            <a:endParaRPr lang="ar-SA" sz="4800" b="1" dirty="0">
              <a:solidFill>
                <a:schemeClr val="accent3">
                  <a:lumMod val="50000"/>
                </a:schemeClr>
              </a:solidFill>
              <a:effectLst>
                <a:outerShdw blurRad="38100" dist="38100" dir="2700000" algn="tl">
                  <a:srgbClr val="000000">
                    <a:alpha val="43137"/>
                  </a:srgbClr>
                </a:outerShdw>
              </a:effectLst>
            </a:endParaRPr>
          </a:p>
        </p:txBody>
      </p:sp>
      <p:sp>
        <p:nvSpPr>
          <p:cNvPr id="3" name="عنصر نائب للمحتوى 2"/>
          <p:cNvSpPr>
            <a:spLocks noGrp="1"/>
          </p:cNvSpPr>
          <p:nvPr>
            <p:ph sz="quarter" idx="1"/>
          </p:nvPr>
        </p:nvSpPr>
        <p:spPr>
          <a:xfrm>
            <a:off x="179512" y="1340768"/>
            <a:ext cx="8208912" cy="4968552"/>
          </a:xfrm>
        </p:spPr>
        <p:txBody>
          <a:bodyPr>
            <a:noAutofit/>
          </a:bodyPr>
          <a:lstStyle/>
          <a:p>
            <a:pPr algn="justLow"/>
            <a:r>
              <a:rPr lang="ar-SA" sz="4000" b="1" dirty="0" smtClean="0"/>
              <a:t>يعد علم النفس الاعلامي فرعا من فروع علم النفس, الذي يشمل العديد من الفروع، مثل :علم النفس الاجتماعي والسياسي والرياضي و....</a:t>
            </a:r>
          </a:p>
          <a:p>
            <a:pPr algn="justLow">
              <a:buNone/>
            </a:pPr>
            <a:endParaRPr lang="ar-SA" sz="2800" b="1" dirty="0" smtClean="0"/>
          </a:p>
          <a:p>
            <a:pPr algn="justLow"/>
            <a:r>
              <a:rPr lang="ar-SA" sz="4000" b="1" dirty="0" smtClean="0"/>
              <a:t>يربط علم النفس الاعلامي بين عناصر العملية الاتصالية المتمثلة في الرسالة الإعلامية,</a:t>
            </a:r>
            <a:r>
              <a:rPr lang="en-US" sz="4000" b="1" dirty="0" smtClean="0"/>
              <a:t> </a:t>
            </a:r>
            <a:r>
              <a:rPr lang="ar-SA" sz="4000" b="1" dirty="0" smtClean="0"/>
              <a:t>والوسيلة التي تنقل الرسالة، والجمهور المتلقي للرسالة.</a:t>
            </a:r>
          </a:p>
          <a:p>
            <a:pPr algn="justLow">
              <a:buNone/>
            </a:pPr>
            <a:endParaRPr lang="ar-SA" sz="12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0648"/>
            <a:ext cx="7467600" cy="864096"/>
          </a:xfrm>
        </p:spPr>
        <p:txBody>
          <a:bodyPr anchor="ctr">
            <a:noAutofit/>
          </a:bodyPr>
          <a:lstStyle/>
          <a:p>
            <a:pPr algn="ctr"/>
            <a:r>
              <a:rPr lang="ar-SA" sz="4800" b="1" dirty="0" smtClean="0">
                <a:solidFill>
                  <a:schemeClr val="accent3">
                    <a:lumMod val="50000"/>
                  </a:schemeClr>
                </a:solidFill>
                <a:effectLst>
                  <a:outerShdw blurRad="38100" dist="38100" dir="2700000" algn="tl">
                    <a:srgbClr val="000000">
                      <a:alpha val="43137"/>
                    </a:srgbClr>
                  </a:outerShdw>
                </a:effectLst>
              </a:rPr>
              <a:t>تعريف علم النفس الاعلامي </a:t>
            </a:r>
            <a:endParaRPr lang="ar-SA" sz="4800" b="1" dirty="0">
              <a:solidFill>
                <a:schemeClr val="accent3">
                  <a:lumMod val="50000"/>
                </a:schemeClr>
              </a:solidFill>
              <a:effectLst>
                <a:outerShdw blurRad="38100" dist="38100" dir="2700000" algn="tl">
                  <a:srgbClr val="000000">
                    <a:alpha val="43137"/>
                  </a:srgbClr>
                </a:outerShdw>
              </a:effectLst>
            </a:endParaRPr>
          </a:p>
        </p:txBody>
      </p:sp>
      <p:sp>
        <p:nvSpPr>
          <p:cNvPr id="3" name="عنصر نائب للمحتوى 2"/>
          <p:cNvSpPr>
            <a:spLocks noGrp="1"/>
          </p:cNvSpPr>
          <p:nvPr>
            <p:ph sz="quarter" idx="1"/>
          </p:nvPr>
        </p:nvSpPr>
        <p:spPr>
          <a:xfrm>
            <a:off x="323528" y="1340768"/>
            <a:ext cx="8064896" cy="5184576"/>
          </a:xfrm>
        </p:spPr>
        <p:txBody>
          <a:bodyPr>
            <a:noAutofit/>
          </a:bodyPr>
          <a:lstStyle/>
          <a:p>
            <a:pPr algn="justLow">
              <a:lnSpc>
                <a:spcPct val="120000"/>
              </a:lnSpc>
              <a:buNone/>
            </a:pPr>
            <a:endParaRPr lang="ar-SA" sz="1200" b="1" dirty="0" smtClean="0"/>
          </a:p>
          <a:p>
            <a:pPr algn="justLow">
              <a:lnSpc>
                <a:spcPct val="120000"/>
              </a:lnSpc>
            </a:pPr>
            <a:r>
              <a:rPr lang="ar-SA" sz="4000" b="1" dirty="0" smtClean="0"/>
              <a:t>يعرف علم النفس أنه </a:t>
            </a:r>
            <a:r>
              <a:rPr lang="ar-SA" sz="4000" b="1" dirty="0" smtClean="0">
                <a:solidFill>
                  <a:schemeClr val="accent3">
                    <a:lumMod val="50000"/>
                  </a:schemeClr>
                </a:solidFill>
              </a:rPr>
              <a:t>”</a:t>
            </a:r>
            <a:r>
              <a:rPr lang="ar-SA" sz="4000" b="1" dirty="0" smtClean="0">
                <a:solidFill>
                  <a:schemeClr val="accent1">
                    <a:lumMod val="50000"/>
                  </a:schemeClr>
                </a:solidFill>
              </a:rPr>
              <a:t>العلم الذي يهتم أساسا بتأثير العملية الاتصالية على الشخصية الإنسانية من ناحية, وتأثير الشخصية الانسانية على العملية الاتصالية من جهة اخرى, في إطار منظومة متكاملة تشمل مثلثا متساوي الأضلاع, يتضمن: الرسالة، والوسيلة، والجمهور المتلقي </a:t>
            </a:r>
            <a:r>
              <a:rPr lang="ar-SA" sz="4000" b="1" dirty="0" smtClean="0"/>
              <a:t>”</a:t>
            </a:r>
            <a:endParaRPr lang="ar-SA" sz="4000" b="1" dirty="0"/>
          </a:p>
        </p:txBody>
      </p:sp>
    </p:spTree>
    <p:extLst>
      <p:ext uri="{BB962C8B-B14F-4D97-AF65-F5344CB8AC3E}">
        <p14:creationId xmlns="" xmlns:p14="http://schemas.microsoft.com/office/powerpoint/2010/main" val="9050164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4"/>
            <a:ext cx="7467600" cy="1143000"/>
          </a:xfrm>
        </p:spPr>
        <p:txBody>
          <a:bodyPr anchor="ctr">
            <a:normAutofit/>
          </a:bodyPr>
          <a:lstStyle/>
          <a:p>
            <a:pPr algn="ctr"/>
            <a:r>
              <a:rPr lang="ar-SA" sz="4000" b="1" dirty="0" smtClean="0">
                <a:solidFill>
                  <a:schemeClr val="accent3">
                    <a:lumMod val="50000"/>
                  </a:schemeClr>
                </a:solidFill>
                <a:effectLst>
                  <a:outerShdw blurRad="38100" dist="38100" dir="2700000" algn="tl">
                    <a:srgbClr val="000000">
                      <a:alpha val="43137"/>
                    </a:srgbClr>
                  </a:outerShdw>
                </a:effectLst>
              </a:rPr>
              <a:t>أهمية دراسة علم النفس الاعلامي </a:t>
            </a:r>
            <a:endParaRPr lang="ar-SA" sz="4000" b="1" dirty="0">
              <a:solidFill>
                <a:schemeClr val="accent3">
                  <a:lumMod val="50000"/>
                </a:schemeClr>
              </a:solidFill>
              <a:effectLst>
                <a:outerShdw blurRad="38100" dist="38100" dir="2700000" algn="tl">
                  <a:srgbClr val="000000">
                    <a:alpha val="43137"/>
                  </a:srgbClr>
                </a:outerShdw>
              </a:effectLst>
            </a:endParaRPr>
          </a:p>
        </p:txBody>
      </p:sp>
      <p:sp>
        <p:nvSpPr>
          <p:cNvPr id="3" name="عنصر نائب للمحتوى 2"/>
          <p:cNvSpPr>
            <a:spLocks noGrp="1"/>
          </p:cNvSpPr>
          <p:nvPr>
            <p:ph sz="quarter" idx="1"/>
          </p:nvPr>
        </p:nvSpPr>
        <p:spPr>
          <a:xfrm>
            <a:off x="179512" y="1124744"/>
            <a:ext cx="8208912" cy="5733256"/>
          </a:xfrm>
        </p:spPr>
        <p:txBody>
          <a:bodyPr>
            <a:noAutofit/>
          </a:bodyPr>
          <a:lstStyle/>
          <a:p>
            <a:pPr marL="457200" indent="-457200" algn="just">
              <a:buFont typeface="Wingdings" pitchFamily="2" charset="2"/>
              <a:buChar char="v"/>
            </a:pPr>
            <a:r>
              <a:rPr lang="ar-SA" sz="3600" b="1" dirty="0" smtClean="0"/>
              <a:t>تساعد دراسة علم النفس الاعلامي على التعرف على مدى اعتماد الجمهور على وسائل الاعلام التي تشكل ثقافة المجتمع بأكمله.   </a:t>
            </a:r>
          </a:p>
          <a:p>
            <a:pPr marL="457200" indent="-457200" algn="just">
              <a:buNone/>
            </a:pPr>
            <a:endParaRPr lang="ar-SA" sz="1200" b="1" dirty="0" smtClean="0"/>
          </a:p>
          <a:p>
            <a:pPr marL="457200" indent="-457200" algn="just">
              <a:buFont typeface="Wingdings" pitchFamily="2" charset="2"/>
              <a:buChar char="v"/>
            </a:pPr>
            <a:r>
              <a:rPr lang="ar-SA" sz="3600" b="1" dirty="0" smtClean="0"/>
              <a:t>التعرف على استخدامات الجمهور لوسائل الاعلام؛ لأن الجمهور عادة يستخدم الوسيلة التي تشبع احتياجاته ورغباته. </a:t>
            </a:r>
          </a:p>
          <a:p>
            <a:pPr marL="457200" indent="-457200" algn="just">
              <a:buNone/>
            </a:pPr>
            <a:endParaRPr lang="ar-SA" sz="1050" b="1" dirty="0" smtClean="0"/>
          </a:p>
          <a:p>
            <a:pPr marL="457200" indent="-457200" algn="just">
              <a:buFont typeface="Wingdings" pitchFamily="2" charset="2"/>
              <a:buChar char="v"/>
            </a:pPr>
            <a:r>
              <a:rPr lang="ar-SA" sz="3600" b="1" dirty="0" smtClean="0"/>
              <a:t>تلعب العوامل النفسية للجمهور دورا كبيرا في توجيه دوافع الفرد نحو الاتصال, وذلك يساعد على التنبؤ بدوافع الاتصال لدى الجمهور.</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0" y="1026352"/>
            <a:ext cx="8460432" cy="5715016"/>
          </a:xfrm>
        </p:spPr>
        <p:txBody>
          <a:bodyPr>
            <a:noAutofit/>
          </a:bodyPr>
          <a:lstStyle/>
          <a:p>
            <a:pPr marL="457200" indent="-457200">
              <a:buFont typeface="Wingdings" pitchFamily="2" charset="2"/>
              <a:buChar char="v"/>
            </a:pPr>
            <a:r>
              <a:rPr lang="ar-SA" sz="3600" b="1" dirty="0" smtClean="0"/>
              <a:t>التعرف على أساليب تمثيل المعلومات، من حيث إدراكها من وسائل الإعلام، واستيعابها، واسترجاعها، مما يفيد في التعرف على كيفية اكتساب الجمهور للمعلومات من وسائل الاعلام والتأثر بها. </a:t>
            </a:r>
          </a:p>
          <a:p>
            <a:pPr marL="457200" indent="-457200">
              <a:buNone/>
            </a:pPr>
            <a:endParaRPr lang="ar-SA" sz="1200" b="1" dirty="0" smtClean="0"/>
          </a:p>
          <a:p>
            <a:pPr marL="457200" indent="-457200">
              <a:buFont typeface="Wingdings" pitchFamily="2" charset="2"/>
              <a:buChar char="v"/>
            </a:pPr>
            <a:r>
              <a:rPr lang="ar-SA" sz="3600" b="1" dirty="0" smtClean="0"/>
              <a:t>التعرف على تأثير وسائل الاعلام على ترتيب  أولويات الجمهور، والقضايا التي يهتم بها داخليا  وخارجيا. </a:t>
            </a:r>
          </a:p>
          <a:p>
            <a:pPr marL="457200" indent="-457200">
              <a:buNone/>
            </a:pPr>
            <a:endParaRPr lang="ar-SA" sz="1400" b="1" dirty="0" smtClean="0"/>
          </a:p>
          <a:p>
            <a:pPr marL="457200" indent="-457200">
              <a:buFont typeface="Wingdings" pitchFamily="2" charset="2"/>
              <a:buChar char="v"/>
            </a:pPr>
            <a:r>
              <a:rPr lang="ar-SA" sz="3600" b="1" dirty="0" smtClean="0"/>
              <a:t>تُعلِّم وسائل الإعلام جمهورها المتلقي فيما يفكر، ولا تعلمه كيف يفكر، ولذلك تشكل وسائل الاعلام اهتمامات الجمهور العامة  والخاصة</a:t>
            </a:r>
            <a:r>
              <a:rPr lang="ar-SA" sz="3600" b="1" dirty="0"/>
              <a:t>.</a:t>
            </a:r>
          </a:p>
        </p:txBody>
      </p:sp>
      <p:sp>
        <p:nvSpPr>
          <p:cNvPr id="4" name="عنوان 1"/>
          <p:cNvSpPr>
            <a:spLocks noGrp="1"/>
          </p:cNvSpPr>
          <p:nvPr>
            <p:ph type="title"/>
          </p:nvPr>
        </p:nvSpPr>
        <p:spPr>
          <a:xfrm>
            <a:off x="457200" y="71414"/>
            <a:ext cx="7467600" cy="928686"/>
          </a:xfrm>
        </p:spPr>
        <p:txBody>
          <a:bodyPr anchor="ctr">
            <a:normAutofit/>
          </a:bodyPr>
          <a:lstStyle/>
          <a:p>
            <a:pPr algn="ctr"/>
            <a:r>
              <a:rPr lang="ar-SA" sz="4000" b="1" dirty="0" smtClean="0">
                <a:solidFill>
                  <a:schemeClr val="accent3">
                    <a:lumMod val="50000"/>
                  </a:schemeClr>
                </a:solidFill>
                <a:effectLst>
                  <a:outerShdw blurRad="38100" dist="38100" dir="2700000" algn="tl">
                    <a:srgbClr val="000000">
                      <a:alpha val="43137"/>
                    </a:srgbClr>
                  </a:outerShdw>
                </a:effectLst>
              </a:rPr>
              <a:t>أهمية دراسة علم النفس الاعلامي </a:t>
            </a:r>
            <a:endParaRPr lang="ar-SA" sz="4000" b="1" dirty="0">
              <a:solidFill>
                <a:schemeClr val="accent3">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355160" cy="634082"/>
          </a:xfrm>
        </p:spPr>
        <p:txBody>
          <a:bodyPr vert="horz" anchor="b">
            <a:normAutofit fontScale="90000"/>
          </a:bodyPr>
          <a:lstStyle/>
          <a:p>
            <a:pPr algn="ctr"/>
            <a:r>
              <a:rPr lang="ar-SA" sz="4000" b="1" dirty="0">
                <a:solidFill>
                  <a:schemeClr val="accent3"/>
                </a:solidFill>
                <a:effectLst>
                  <a:outerShdw blurRad="38100" dist="38100" dir="2700000" algn="tl">
                    <a:srgbClr val="000000">
                      <a:alpha val="43137"/>
                    </a:srgbClr>
                  </a:outerShdw>
                </a:effectLst>
              </a:rPr>
              <a:t>مصطلحات نفسية هامة لها علاقة بالإعلام </a:t>
            </a:r>
          </a:p>
        </p:txBody>
      </p:sp>
      <p:sp>
        <p:nvSpPr>
          <p:cNvPr id="3" name="عنصر نائب للمحتوى 2"/>
          <p:cNvSpPr>
            <a:spLocks noGrp="1"/>
          </p:cNvSpPr>
          <p:nvPr>
            <p:ph sz="quarter" idx="1"/>
          </p:nvPr>
        </p:nvSpPr>
        <p:spPr>
          <a:xfrm>
            <a:off x="358298" y="1268760"/>
            <a:ext cx="7886110" cy="4824536"/>
          </a:xfrm>
        </p:spPr>
        <p:txBody>
          <a:bodyPr>
            <a:noAutofit/>
          </a:bodyPr>
          <a:lstStyle/>
          <a:p>
            <a:r>
              <a:rPr lang="ar-SA" sz="4000" b="1" dirty="0" smtClean="0"/>
              <a:t>العقد النفسية، تعني:</a:t>
            </a:r>
          </a:p>
          <a:p>
            <a:pPr algn="just">
              <a:buNone/>
            </a:pPr>
            <a:r>
              <a:rPr lang="ar-SA" sz="2800" b="1" dirty="0" smtClean="0">
                <a:solidFill>
                  <a:schemeClr val="accent3">
                    <a:lumMod val="50000"/>
                  </a:schemeClr>
                </a:solidFill>
              </a:rPr>
              <a:t>   </a:t>
            </a:r>
            <a:r>
              <a:rPr lang="ar-SA" sz="3600" b="1" dirty="0" smtClean="0">
                <a:solidFill>
                  <a:schemeClr val="accent3">
                    <a:lumMod val="50000"/>
                  </a:schemeClr>
                </a:solidFill>
              </a:rPr>
              <a:t>استعداد وجداني مكتسب دائم يؤثر في سلوك المرء وشعوره ويفرغ عليها طابعا خاصا، وذلك على غير علم أو إرادة منه.</a:t>
            </a:r>
            <a:endParaRPr lang="ar-SA" sz="2800" b="1" dirty="0" smtClean="0">
              <a:solidFill>
                <a:schemeClr val="accent3">
                  <a:lumMod val="50000"/>
                </a:schemeClr>
              </a:solidFill>
            </a:endParaRPr>
          </a:p>
          <a:p>
            <a:pPr>
              <a:buNone/>
            </a:pPr>
            <a:endParaRPr lang="ar-SA" sz="1050" b="1" dirty="0" smtClean="0">
              <a:solidFill>
                <a:schemeClr val="accent3">
                  <a:lumMod val="50000"/>
                </a:schemeClr>
              </a:solidFill>
            </a:endParaRPr>
          </a:p>
          <a:p>
            <a:pPr algn="just">
              <a:buFont typeface="Courier New" pitchFamily="49" charset="0"/>
              <a:buChar char="o"/>
            </a:pPr>
            <a:r>
              <a:rPr lang="ar-SA" sz="3600" b="1" dirty="0" smtClean="0"/>
              <a:t>كما تعرف بأنها:</a:t>
            </a:r>
            <a:r>
              <a:rPr lang="ar-SA" sz="2800" b="1" dirty="0" smtClean="0"/>
              <a:t> </a:t>
            </a:r>
            <a:r>
              <a:rPr lang="ar-SA" sz="4800" b="1" dirty="0" smtClean="0">
                <a:solidFill>
                  <a:schemeClr val="accent3">
                    <a:lumMod val="50000"/>
                  </a:schemeClr>
                </a:solidFill>
              </a:rPr>
              <a:t>”</a:t>
            </a:r>
            <a:r>
              <a:rPr lang="ar-SA" sz="3600" b="1" dirty="0" smtClean="0">
                <a:solidFill>
                  <a:schemeClr val="accent3">
                    <a:lumMod val="50000"/>
                  </a:schemeClr>
                </a:solidFill>
              </a:rPr>
              <a:t>عاطفة مكبوتة أي لم تسمح لها الظروف الاجتماعية  بأن تنال مأربها وصار بقاؤها في حيز الشعور مؤلما للنفس ومهددا لكيانها“</a:t>
            </a:r>
            <a:endParaRPr lang="ar-SA" sz="1800" b="1" dirty="0" smtClean="0">
              <a:solidFill>
                <a:schemeClr val="accent3">
                  <a:lumMod val="50000"/>
                </a:schemeClr>
              </a:solidFill>
            </a:endParaRPr>
          </a:p>
          <a:p>
            <a:pPr>
              <a:buFont typeface="Courier New" pitchFamily="49" charset="0"/>
              <a:buChar char="o"/>
            </a:pPr>
            <a:endParaRPr lang="ar-SA" sz="1000" b="1" dirty="0" smtClean="0"/>
          </a:p>
          <a:p>
            <a:pPr>
              <a:buNone/>
            </a:pPr>
            <a:endParaRPr lang="ar-SA" sz="1000"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355160" cy="634082"/>
          </a:xfrm>
        </p:spPr>
        <p:txBody>
          <a:bodyPr vert="horz" anchor="b">
            <a:normAutofit fontScale="90000"/>
          </a:bodyPr>
          <a:lstStyle/>
          <a:p>
            <a:pPr algn="ctr"/>
            <a:r>
              <a:rPr lang="ar-SA" sz="4000" b="1" dirty="0">
                <a:solidFill>
                  <a:schemeClr val="accent3"/>
                </a:solidFill>
                <a:effectLst>
                  <a:outerShdw blurRad="38100" dist="38100" dir="2700000" algn="tl">
                    <a:srgbClr val="000000">
                      <a:alpha val="43137"/>
                    </a:srgbClr>
                  </a:outerShdw>
                </a:effectLst>
              </a:rPr>
              <a:t>مصطلحات نفسية هامة لها علاقة بالإعلام </a:t>
            </a:r>
          </a:p>
        </p:txBody>
      </p:sp>
      <p:sp>
        <p:nvSpPr>
          <p:cNvPr id="3" name="عنصر نائب للمحتوى 2"/>
          <p:cNvSpPr>
            <a:spLocks noGrp="1"/>
          </p:cNvSpPr>
          <p:nvPr>
            <p:ph sz="quarter" idx="1"/>
          </p:nvPr>
        </p:nvSpPr>
        <p:spPr>
          <a:xfrm>
            <a:off x="214282" y="1268760"/>
            <a:ext cx="8174142" cy="5205192"/>
          </a:xfrm>
        </p:spPr>
        <p:txBody>
          <a:bodyPr>
            <a:noAutofit/>
          </a:bodyPr>
          <a:lstStyle/>
          <a:p>
            <a:pPr>
              <a:buFont typeface="Courier New" pitchFamily="49" charset="0"/>
              <a:buChar char="o"/>
            </a:pPr>
            <a:r>
              <a:rPr lang="ar-SA" sz="4400" b="1" dirty="0" smtClean="0"/>
              <a:t>أنواع العقد النفسية :</a:t>
            </a:r>
          </a:p>
          <a:p>
            <a:pPr marL="457200" indent="-457200">
              <a:buNone/>
            </a:pPr>
            <a:r>
              <a:rPr lang="ar-SA" sz="3600" b="1" dirty="0" smtClean="0"/>
              <a:t>1- </a:t>
            </a:r>
            <a:r>
              <a:rPr lang="ar-SA" sz="4000" b="1" dirty="0" smtClean="0"/>
              <a:t>عقدة النقص                2-  عقدة الذنب      </a:t>
            </a:r>
          </a:p>
          <a:p>
            <a:pPr marL="457200" indent="-457200">
              <a:buNone/>
            </a:pPr>
            <a:r>
              <a:rPr lang="ar-SA" sz="4000" b="1" dirty="0" smtClean="0"/>
              <a:t>3- عقدة أوديب 	        	4- عقدة </a:t>
            </a:r>
            <a:r>
              <a:rPr lang="ar-SA" sz="4000" b="1" dirty="0" err="1" smtClean="0"/>
              <a:t>إلكترا</a:t>
            </a:r>
            <a:endParaRPr lang="ar-SA" sz="4000" b="1" dirty="0"/>
          </a:p>
          <a:p>
            <a:pPr marL="457200" indent="-457200">
              <a:buNone/>
            </a:pPr>
            <a:r>
              <a:rPr lang="ar-SA" sz="4000" b="1" dirty="0" smtClean="0"/>
              <a:t> 5-  العقدة الجنسية            </a:t>
            </a:r>
          </a:p>
          <a:p>
            <a:pPr marL="457200" indent="-457200">
              <a:buNone/>
            </a:pPr>
            <a:r>
              <a:rPr lang="ar-SA" sz="4000" b="1" dirty="0" smtClean="0"/>
              <a:t>6- عقدة السلطة أو نفوذ الاب     </a:t>
            </a:r>
          </a:p>
          <a:p>
            <a:pPr marL="457200" indent="-457200">
              <a:buNone/>
            </a:pPr>
            <a:r>
              <a:rPr lang="ar-SA" sz="4000" b="1" dirty="0" smtClean="0"/>
              <a:t>7- عقدة الام </a:t>
            </a:r>
            <a:endParaRPr lang="ar-SA" b="1" dirty="0"/>
          </a:p>
        </p:txBody>
      </p:sp>
    </p:spTree>
    <p:extLst>
      <p:ext uri="{BB962C8B-B14F-4D97-AF65-F5344CB8AC3E}">
        <p14:creationId xmlns="" xmlns:p14="http://schemas.microsoft.com/office/powerpoint/2010/main" val="11356936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84"/>
            <a:ext cx="7427168" cy="778098"/>
          </a:xfrm>
        </p:spPr>
        <p:txBody>
          <a:bodyPr vert="horz" anchor="b">
            <a:noAutofit/>
          </a:bodyPr>
          <a:lstStyle/>
          <a:p>
            <a:pPr algn="ctr"/>
            <a:r>
              <a:rPr lang="ar-SA" sz="4400" b="1" dirty="0">
                <a:solidFill>
                  <a:schemeClr val="accent3"/>
                </a:solidFill>
                <a:effectLst>
                  <a:outerShdw blurRad="38100" dist="38100" dir="2700000" algn="tl">
                    <a:srgbClr val="000000">
                      <a:alpha val="43137"/>
                    </a:srgbClr>
                  </a:outerShdw>
                </a:effectLst>
              </a:rPr>
              <a:t>أنواع العقد النفسية </a:t>
            </a:r>
          </a:p>
        </p:txBody>
      </p:sp>
      <p:sp>
        <p:nvSpPr>
          <p:cNvPr id="3" name="عنصر نائب للمحتوى 2"/>
          <p:cNvSpPr>
            <a:spLocks noGrp="1"/>
          </p:cNvSpPr>
          <p:nvPr>
            <p:ph sz="quarter" idx="1"/>
          </p:nvPr>
        </p:nvSpPr>
        <p:spPr>
          <a:xfrm>
            <a:off x="0" y="764704"/>
            <a:ext cx="8676456" cy="5904656"/>
          </a:xfrm>
        </p:spPr>
        <p:txBody>
          <a:bodyPr>
            <a:noAutofit/>
          </a:bodyPr>
          <a:lstStyle/>
          <a:p>
            <a:pPr>
              <a:buNone/>
            </a:pPr>
            <a:r>
              <a:rPr lang="ar-SA" sz="3500" b="1" dirty="0">
                <a:solidFill>
                  <a:schemeClr val="accent3">
                    <a:lumMod val="50000"/>
                  </a:schemeClr>
                </a:solidFill>
              </a:rPr>
              <a:t>1-عقدة النقص: </a:t>
            </a:r>
          </a:p>
          <a:p>
            <a:pPr>
              <a:buNone/>
            </a:pPr>
            <a:r>
              <a:rPr lang="ar-SA" sz="3500" b="1" dirty="0" smtClean="0"/>
              <a:t>وهي عقدة تتولد من إحساس الإنسان بعجزه وقصوره في المجتمع المحيط به وأنه دون غيره أهمية وقدرة وإمكانات</a:t>
            </a:r>
          </a:p>
          <a:p>
            <a:pPr>
              <a:buFont typeface="Wingdings" pitchFamily="2" charset="2"/>
              <a:buChar char="ü"/>
            </a:pPr>
            <a:r>
              <a:rPr lang="ar-SA" sz="3500" b="1" dirty="0" smtClean="0"/>
              <a:t>أكثر انتشارا بين أبناء الأسر التي يعاني الولد فيها منذ أيام طفولته وحياته شعور الذلة والخضوع فيجد صعوبة في إثبات ذاته ومساواة نفسه بالآخرين.</a:t>
            </a:r>
          </a:p>
          <a:p>
            <a:pPr marL="0" indent="0">
              <a:buNone/>
            </a:pPr>
            <a:endParaRPr lang="ar-SA" sz="1050" b="1" dirty="0" smtClean="0"/>
          </a:p>
          <a:p>
            <a:pPr>
              <a:buNone/>
            </a:pPr>
            <a:r>
              <a:rPr lang="ar-SA" sz="3500" b="1" dirty="0">
                <a:solidFill>
                  <a:schemeClr val="accent3">
                    <a:lumMod val="50000"/>
                  </a:schemeClr>
                </a:solidFill>
              </a:rPr>
              <a:t>2-عقد الذنب: </a:t>
            </a:r>
          </a:p>
          <a:p>
            <a:pPr>
              <a:buNone/>
            </a:pPr>
            <a:r>
              <a:rPr lang="ar-SA" sz="3500" b="1" dirty="0" smtClean="0"/>
              <a:t>وتنشأ من الإسراف في تأثيم الطفل وتهويل ذنوبه وأخطائه، فيعتريه شعور بأنه مذنب كبير ويستحق العقاب، وقد يستعذب الألم تكفيرا عما يتوهم أنه اقترفه.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13815</TotalTime>
  <Words>1122</Words>
  <Application>Microsoft Office PowerPoint</Application>
  <PresentationFormat>عرض على الشاشة (3:4)‏</PresentationFormat>
  <Paragraphs>125</Paragraphs>
  <Slides>19</Slides>
  <Notes>12</Notes>
  <HiddenSlides>0</HiddenSlides>
  <MMClips>0</MMClips>
  <ScaleCrop>false</ScaleCrop>
  <HeadingPairs>
    <vt:vector size="4" baseType="variant">
      <vt:variant>
        <vt:lpstr>سمة</vt:lpstr>
      </vt:variant>
      <vt:variant>
        <vt:i4>1</vt:i4>
      </vt:variant>
      <vt:variant>
        <vt:lpstr>عناوين الشرائح</vt:lpstr>
      </vt:variant>
      <vt:variant>
        <vt:i4>19</vt:i4>
      </vt:variant>
    </vt:vector>
  </HeadingPairs>
  <TitlesOfParts>
    <vt:vector size="20" baseType="lpstr">
      <vt:lpstr>مشربية</vt:lpstr>
      <vt:lpstr>علم النفس الاعلامي</vt:lpstr>
      <vt:lpstr>الفصل الأول مدخل إلى علم النفس الاعلامي </vt:lpstr>
      <vt:lpstr>تعريف علم النفس الاعلامي </vt:lpstr>
      <vt:lpstr>تعريف علم النفس الاعلامي </vt:lpstr>
      <vt:lpstr>أهمية دراسة علم النفس الاعلامي </vt:lpstr>
      <vt:lpstr>أهمية دراسة علم النفس الاعلامي </vt:lpstr>
      <vt:lpstr>مصطلحات نفسية هامة لها علاقة بالإعلام </vt:lpstr>
      <vt:lpstr>مصطلحات نفسية هامة لها علاقة بالإعلام </vt:lpstr>
      <vt:lpstr>أنواع العقد النفسية </vt:lpstr>
      <vt:lpstr>أنواع العقد النفسية </vt:lpstr>
      <vt:lpstr>أنواع العقد النفسية </vt:lpstr>
      <vt:lpstr>أنواع العقد النفسية </vt:lpstr>
      <vt:lpstr>أثر العقد النفسية في السلوك البشري </vt:lpstr>
      <vt:lpstr>أثر العقد النفسية في السلوك البشري </vt:lpstr>
      <vt:lpstr>أثر العقد النفسية في السلوك البشري </vt:lpstr>
      <vt:lpstr>أثر العقد النفسية في السلوك البشري </vt:lpstr>
      <vt:lpstr>أثر العقد النفسية في السلوك البشري </vt:lpstr>
      <vt:lpstr>الفرق بين الاتجاه والرأي .. والقيم والاعتقاد</vt:lpstr>
      <vt:lpstr>الفرق بين الاتجاه والرأي .. والقيم والاعتقاد</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مساق علم النفس الاعلامي</dc:title>
  <dc:creator>ahmad</dc:creator>
  <cp:lastModifiedBy>hassun</cp:lastModifiedBy>
  <cp:revision>150</cp:revision>
  <dcterms:created xsi:type="dcterms:W3CDTF">2014-02-02T20:24:08Z</dcterms:created>
  <dcterms:modified xsi:type="dcterms:W3CDTF">2017-12-18T20:16:35Z</dcterms:modified>
</cp:coreProperties>
</file>