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0" r:id="rId6"/>
    <p:sldId id="265" r:id="rId7"/>
    <p:sldId id="264"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00FF"/>
    <a:srgbClr val="99FF99"/>
    <a:srgbClr val="66FF33"/>
    <a:srgbClr val="CC0099"/>
    <a:srgbClr val="6600CC"/>
    <a:srgbClr val="993366"/>
    <a:srgbClr val="FF0066"/>
    <a:srgbClr val="FF99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9" autoAdjust="0"/>
    <p:restoredTop sz="94676" autoAdjust="0"/>
  </p:normalViewPr>
  <p:slideViewPr>
    <p:cSldViewPr>
      <p:cViewPr varScale="1">
        <p:scale>
          <a:sx n="73" d="100"/>
          <a:sy n="73" d="100"/>
        </p:scale>
        <p:origin x="-151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966249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1469882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136505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362595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135314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107078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25761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364061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3844358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70515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BF3CE-B0CA-4F0E-BCCD-65F5F4D1C4F2}" type="datetimeFigureOut">
              <a:rPr lang="en-GB" smtClean="0"/>
              <a:pPr/>
              <a:t>05/12/2017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3567382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BF3CE-B0CA-4F0E-BCCD-65F5F4D1C4F2}" type="datetimeFigureOut">
              <a:rPr lang="en-GB" smtClean="0"/>
              <a:pPr/>
              <a:t>05/12/2017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DA65E-C9EB-4084-B44A-1D65BE5F7B39}" type="slidenum">
              <a:rPr lang="en-GB" smtClean="0"/>
              <a:pPr/>
              <a:t>‹#›</a:t>
            </a:fld>
            <a:endParaRPr lang="en-GB"/>
          </a:p>
        </p:txBody>
      </p:sp>
    </p:spTree>
    <p:extLst>
      <p:ext uri="{BB962C8B-B14F-4D97-AF65-F5344CB8AC3E}">
        <p14:creationId xmlns="" xmlns:p14="http://schemas.microsoft.com/office/powerpoint/2010/main" val="303492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hyperlink" Target="https://ar.wikipedia.org/wiki/%D8%B5%D9%88%D8%B1%D8%A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653" y="0"/>
            <a:ext cx="9154653" cy="6858000"/>
          </a:xfrm>
          <a:prstGeom prst="rect">
            <a:avLst/>
          </a:prstGeom>
        </p:spPr>
      </p:pic>
      <p:sp>
        <p:nvSpPr>
          <p:cNvPr id="5" name="TextBox 4"/>
          <p:cNvSpPr txBox="1"/>
          <p:nvPr/>
        </p:nvSpPr>
        <p:spPr>
          <a:xfrm>
            <a:off x="2334425" y="916133"/>
            <a:ext cx="4464496" cy="830997"/>
          </a:xfrm>
          <a:prstGeom prst="rect">
            <a:avLst/>
          </a:prstGeom>
          <a:noFill/>
        </p:spPr>
        <p:txBody>
          <a:bodyPr wrap="square" rtlCol="0">
            <a:spAutoFit/>
          </a:bodyPr>
          <a:lstStyle/>
          <a:p>
            <a:pPr algn="ctr"/>
            <a:r>
              <a:rPr lang="ar-OM" sz="4800" smtClean="0">
                <a:solidFill>
                  <a:srgbClr val="0070C0"/>
                </a:solidFill>
                <a:latin typeface="Andalus" pitchFamily="18" charset="-78"/>
                <a:cs typeface="Andalus" pitchFamily="18" charset="-78"/>
              </a:rPr>
              <a:t>تاثير </a:t>
            </a:r>
            <a:r>
              <a:rPr lang="ar-OM" sz="4800" dirty="0" smtClean="0">
                <a:solidFill>
                  <a:srgbClr val="0070C0"/>
                </a:solidFill>
                <a:latin typeface="Andalus" pitchFamily="18" charset="-78"/>
                <a:cs typeface="Andalus" pitchFamily="18" charset="-78"/>
              </a:rPr>
              <a:t>وسائل الاعلام </a:t>
            </a:r>
            <a:endParaRPr lang="en-GB" sz="4800" dirty="0">
              <a:solidFill>
                <a:srgbClr val="0070C0"/>
              </a:solidFill>
              <a:latin typeface="Andalus" pitchFamily="18" charset="-78"/>
              <a:cs typeface="Andalus" pitchFamily="18" charset="-78"/>
            </a:endParaRPr>
          </a:p>
        </p:txBody>
      </p:sp>
    </p:spTree>
    <p:extLst>
      <p:ext uri="{BB962C8B-B14F-4D97-AF65-F5344CB8AC3E}">
        <p14:creationId xmlns="" xmlns:p14="http://schemas.microsoft.com/office/powerpoint/2010/main" val="1985011866"/>
      </p:ext>
    </p:extLst>
  </p:cSld>
  <p:clrMapOvr>
    <a:masterClrMapping/>
  </p:clrMapOvr>
  <mc:AlternateContent xmlns:mc="http://schemas.openxmlformats.org/markup-compatibility/2006">
    <mc:Choice xmlns=""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الوظائف الاعلامية للصحافة</a:t>
            </a:r>
            <a:endParaRPr lang="ar-IQ" dirty="0"/>
          </a:p>
        </p:txBody>
      </p:sp>
      <p:sp>
        <p:nvSpPr>
          <p:cNvPr id="3" name="عنصر نائب للمحتوى 2"/>
          <p:cNvSpPr>
            <a:spLocks noGrp="1"/>
          </p:cNvSpPr>
          <p:nvPr>
            <p:ph idx="1"/>
          </p:nvPr>
        </p:nvSpPr>
        <p:spPr>
          <a:xfrm>
            <a:off x="179512" y="1124744"/>
            <a:ext cx="8784976" cy="5544616"/>
          </a:xfrm>
        </p:spPr>
        <p:txBody>
          <a:bodyPr>
            <a:noAutofit/>
          </a:bodyPr>
          <a:lstStyle/>
          <a:p>
            <a:pPr lvl="0" algn="r" rtl="1"/>
            <a:r>
              <a:rPr lang="ar-IQ" sz="1800" b="1" dirty="0" smtClean="0">
                <a:solidFill>
                  <a:schemeClr val="tx2">
                    <a:lumMod val="75000"/>
                  </a:schemeClr>
                </a:solidFill>
              </a:rPr>
              <a:t>الاعلام: اي اعلام الافراد بما يهمهم ويتصل بحياتهم العامة والخاصة سواء مجتمعهم الداخلي او </a:t>
            </a:r>
            <a:r>
              <a:rPr lang="ar-IQ" sz="1800" b="1" dirty="0" err="1" smtClean="0">
                <a:solidFill>
                  <a:schemeClr val="tx2">
                    <a:lumMod val="75000"/>
                  </a:schemeClr>
                </a:solidFill>
              </a:rPr>
              <a:t>العالمي.</a:t>
            </a:r>
            <a:r>
              <a:rPr lang="ar-IQ" sz="1800" b="1" dirty="0" smtClean="0">
                <a:solidFill>
                  <a:schemeClr val="tx2">
                    <a:lumMod val="75000"/>
                  </a:schemeClr>
                </a:solidFill>
              </a:rPr>
              <a:t> وتعتبر الوظيفة الاساسية للصحيفة هي ابلاغ وعرض الاخبار دون تحير وبشكل مفهوم للتأثير على آراء الجماهير.</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التفسير والتوضيح: فالصحافة تقدم لقرائها تفسير </a:t>
            </a:r>
            <a:r>
              <a:rPr lang="ar-IQ" sz="1800" b="1" dirty="0" err="1" smtClean="0">
                <a:solidFill>
                  <a:schemeClr val="tx2">
                    <a:lumMod val="75000"/>
                  </a:schemeClr>
                </a:solidFill>
              </a:rPr>
              <a:t>للاحداث</a:t>
            </a:r>
            <a:r>
              <a:rPr lang="ar-IQ" sz="1800" b="1" dirty="0" smtClean="0">
                <a:solidFill>
                  <a:schemeClr val="tx2">
                    <a:lumMod val="75000"/>
                  </a:schemeClr>
                </a:solidFill>
              </a:rPr>
              <a:t> وتوضيح </a:t>
            </a:r>
            <a:r>
              <a:rPr lang="ar-IQ" sz="1800" b="1" dirty="0" err="1" smtClean="0">
                <a:solidFill>
                  <a:schemeClr val="tx2">
                    <a:lumMod val="75000"/>
                  </a:schemeClr>
                </a:solidFill>
              </a:rPr>
              <a:t>لاسبابها</a:t>
            </a:r>
            <a:r>
              <a:rPr lang="ar-IQ" sz="1800" b="1" dirty="0" smtClean="0">
                <a:solidFill>
                  <a:schemeClr val="tx2">
                    <a:lumMod val="75000"/>
                  </a:schemeClr>
                </a:solidFill>
              </a:rPr>
              <a:t> ومسبباتها وما سوف يكون لها من تأثير على حياة الفرد الخاصة والمجتمع عامة.</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الارشاد والتوجيه: فالصحافة بعد ان تفسر وتوضح لابد ان ترشد وتوجه الى الطريق الصحيح لتكون مهمتها ايجابية فهي تخدم القراء كمستشار صديق ومكتب للمعلومات ومرجع لحقوقهم.</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التثقيف: وهي ثقافة الحياة وما يجري فيها من شؤون وما يطرأ عليها من تغيرات وتطورات</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التعليم: فتقدم لقرائها معلومات عامة عن العلوم وما يستجد فيها من اكتشافات جديدة، ثم ما تقدمه من معلومات تاريخية وجغرافية وصحية.</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هدف اجتماعي: او وظيفة اجتماعية في ايجاد مجتمع متعارف يرتبط افراده بعلاقات وثيقة وبناء لغة مشتركة بين افراده معا.</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هدف عقائدي او ايديولوجي: وهو من احدث وظائف الصحافة، حيث تربط الصحافة المجتمع بتوجه يتبنى العقيدة والفكر التي تتبناه الدولة بمؤسساتها المختلفة وضمن </a:t>
            </a:r>
            <a:r>
              <a:rPr lang="ar-IQ" sz="1800" b="1" dirty="0" err="1" smtClean="0">
                <a:solidFill>
                  <a:schemeClr val="tx2">
                    <a:lumMod val="75000"/>
                  </a:schemeClr>
                </a:solidFill>
              </a:rPr>
              <a:t>دستورهاز</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وظيفة اقتصادية: بما تقدمه من معلومات اقتصادية ومعرفة بشؤون المعيشة.</a:t>
            </a:r>
            <a:endParaRPr lang="en-US" sz="1800" b="1" dirty="0" smtClean="0">
              <a:solidFill>
                <a:schemeClr val="tx2">
                  <a:lumMod val="75000"/>
                </a:schemeClr>
              </a:solidFill>
            </a:endParaRPr>
          </a:p>
          <a:p>
            <a:pPr lvl="0" algn="r" rtl="1"/>
            <a:r>
              <a:rPr lang="ar-IQ" sz="1800" b="1" dirty="0" smtClean="0">
                <a:solidFill>
                  <a:schemeClr val="tx2">
                    <a:lumMod val="75000"/>
                  </a:schemeClr>
                </a:solidFill>
              </a:rPr>
              <a:t>وظيفة التسلية والترقية: اي تسلية غير اخبارية فالقارئ يبحث في العادة عن الاخبار </a:t>
            </a:r>
            <a:r>
              <a:rPr lang="ar-IQ" sz="1800" b="1" dirty="0" err="1" smtClean="0">
                <a:solidFill>
                  <a:schemeClr val="tx2">
                    <a:lumMod val="75000"/>
                  </a:schemeClr>
                </a:solidFill>
              </a:rPr>
              <a:t>والاراء</a:t>
            </a:r>
            <a:r>
              <a:rPr lang="ar-IQ" sz="1800" b="1" dirty="0" smtClean="0">
                <a:solidFill>
                  <a:schemeClr val="tx2">
                    <a:lumMod val="75000"/>
                  </a:schemeClr>
                </a:solidFill>
              </a:rPr>
              <a:t> وقدر من التسلية.</a:t>
            </a:r>
            <a:endParaRPr lang="en-US" sz="1800" b="1" dirty="0">
              <a:solidFill>
                <a:schemeClr val="tx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5" name="عنصر نائب للصورة 4" descr="download.jpg"/>
          <p:cNvPicPr>
            <a:picLocks noGrp="1" noChangeAspect="1"/>
          </p:cNvPicPr>
          <p:nvPr>
            <p:ph type="pic" idx="1"/>
          </p:nvPr>
        </p:nvPicPr>
        <p:blipFill>
          <a:blip r:embed="rId2" cstate="print"/>
          <a:srcRect l="64" r="64"/>
          <a:stretch>
            <a:fillRect/>
          </a:stretch>
        </p:blipFill>
        <p:spPr>
          <a:xfrm>
            <a:off x="0" y="0"/>
            <a:ext cx="9144000" cy="5373216"/>
          </a:xfrm>
        </p:spPr>
      </p:pic>
      <p:sp>
        <p:nvSpPr>
          <p:cNvPr id="4" name="عنصر نائب للنص 3"/>
          <p:cNvSpPr>
            <a:spLocks noGrp="1"/>
          </p:cNvSpPr>
          <p:nvPr>
            <p:ph type="body" sz="half" idx="2"/>
          </p:nvPr>
        </p:nvSpPr>
        <p:spPr>
          <a:xfrm>
            <a:off x="467544" y="5367338"/>
            <a:ext cx="6811144" cy="804862"/>
          </a:xfrm>
        </p:spPr>
        <p:txBody>
          <a:bodyPr>
            <a:noAutofit/>
          </a:bodyPr>
          <a:lstStyle/>
          <a:p>
            <a:pPr algn="ctr"/>
            <a:r>
              <a:rPr lang="ar-IQ" sz="8000" dirty="0" smtClean="0">
                <a:solidFill>
                  <a:srgbClr val="FF0066"/>
                </a:solidFill>
              </a:rPr>
              <a:t>اللافتة</a:t>
            </a:r>
            <a:endParaRPr lang="ar-IQ" sz="8000" dirty="0">
              <a:solidFill>
                <a:srgbClr val="FF00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الاثر النفسي للافتة</a:t>
            </a:r>
            <a:endParaRPr lang="ar-IQ" dirty="0"/>
          </a:p>
        </p:txBody>
      </p:sp>
      <p:sp>
        <p:nvSpPr>
          <p:cNvPr id="6" name="عنصر نائب للمحتوى 5"/>
          <p:cNvSpPr>
            <a:spLocks noGrp="1"/>
          </p:cNvSpPr>
          <p:nvPr>
            <p:ph idx="1"/>
          </p:nvPr>
        </p:nvSpPr>
        <p:spPr/>
        <p:txBody>
          <a:bodyPr>
            <a:normAutofit fontScale="92500"/>
          </a:bodyPr>
          <a:lstStyle/>
          <a:p>
            <a:pPr algn="just"/>
            <a:r>
              <a:rPr lang="ar-IQ" dirty="0" smtClean="0">
                <a:solidFill>
                  <a:srgbClr val="993366"/>
                </a:solidFill>
              </a:rPr>
              <a:t>تعتمد على الجملة المعبرة الواضحة وعادة ما تستخدم في عمليات نشر المعلومات المختلفة القصيرة والمهمة في آن واحد؛ كأن تشير اللافتة الى مكان مناسبة ما ومن ذلك اللافتات التي توضع على ابواب المساجد التي توضح اهمية شهر رمضان وتتميز بسهولة نقلها من مكان الى اخر بحسب الحاجة.</a:t>
            </a:r>
            <a:endParaRPr lang="en-US" dirty="0" smtClean="0">
              <a:solidFill>
                <a:srgbClr val="993366"/>
              </a:solidFill>
            </a:endParaRPr>
          </a:p>
          <a:p>
            <a:pPr algn="ctr"/>
            <a:r>
              <a:rPr lang="ar-IQ" dirty="0" smtClean="0"/>
              <a:t>واللافتة عبارة عن </a:t>
            </a:r>
            <a:r>
              <a:rPr lang="ar-IQ" dirty="0" smtClean="0">
                <a:hlinkClick r:id="rId2" tooltip="صورة"/>
              </a:rPr>
              <a:t>صورة</a:t>
            </a:r>
            <a:r>
              <a:rPr lang="ar-IQ" dirty="0" smtClean="0"/>
              <a:t> أو علامة مميزة للدلالة على شيء </a:t>
            </a:r>
            <a:r>
              <a:rPr lang="ar-IQ" dirty="0" err="1" smtClean="0"/>
              <a:t>معين.</a:t>
            </a:r>
            <a:r>
              <a:rPr lang="ar-IQ" dirty="0" smtClean="0"/>
              <a:t> قد تكون لغرض الإرشاد أو الإعلان أو أغراض أخرى على حسب المكان الموضوعة </a:t>
            </a:r>
            <a:r>
              <a:rPr lang="ar-IQ" dirty="0" err="1" smtClean="0"/>
              <a:t>فيه.</a:t>
            </a:r>
            <a:r>
              <a:rPr lang="ar-IQ" dirty="0" smtClean="0"/>
              <a:t> وقد تكون مكتوبة أو مصوّرة أو الاثنين معاً.</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a:r>
              <a:rPr lang="ar-IQ" dirty="0" smtClean="0"/>
              <a:t>حيث ان اللافتة تبدي اثرها من الناحية النفسية </a:t>
            </a:r>
            <a:r>
              <a:rPr lang="ar-IQ" dirty="0" err="1" smtClean="0"/>
              <a:t>لانها</a:t>
            </a:r>
            <a:r>
              <a:rPr lang="ar-IQ" dirty="0" smtClean="0"/>
              <a:t> دائما تمتاز </a:t>
            </a:r>
            <a:r>
              <a:rPr lang="ar-IQ" dirty="0" err="1" smtClean="0"/>
              <a:t>بالالوان</a:t>
            </a:r>
            <a:r>
              <a:rPr lang="ar-IQ" dirty="0" smtClean="0"/>
              <a:t> والتنسيق وكبر الخط، وبالتالي فلها اثر اقناعي على الاخرين </a:t>
            </a:r>
            <a:r>
              <a:rPr lang="ar-IQ" dirty="0" err="1" smtClean="0"/>
              <a:t>لايستغنى</a:t>
            </a:r>
            <a:r>
              <a:rPr lang="ar-IQ" dirty="0" smtClean="0"/>
              <a:t> وذلك من خلال ما تقوم </a:t>
            </a:r>
            <a:r>
              <a:rPr lang="ar-IQ" dirty="0" err="1" smtClean="0"/>
              <a:t>به</a:t>
            </a:r>
            <a:r>
              <a:rPr lang="ar-IQ" dirty="0" smtClean="0"/>
              <a:t> عن طريق الايحاء.</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solidFill>
                  <a:srgbClr val="6600CC"/>
                </a:solidFill>
              </a:rPr>
              <a:t>سيكولوجية الالوان</a:t>
            </a:r>
            <a:endParaRPr lang="ar-IQ" dirty="0">
              <a:solidFill>
                <a:srgbClr val="6600CC"/>
              </a:solidFill>
            </a:endParaRPr>
          </a:p>
        </p:txBody>
      </p:sp>
      <p:sp>
        <p:nvSpPr>
          <p:cNvPr id="3" name="عنصر نائب للمحتوى 2"/>
          <p:cNvSpPr>
            <a:spLocks noGrp="1"/>
          </p:cNvSpPr>
          <p:nvPr>
            <p:ph idx="1"/>
          </p:nvPr>
        </p:nvSpPr>
        <p:spPr>
          <a:xfrm>
            <a:off x="457200" y="1196752"/>
            <a:ext cx="8229600" cy="5328592"/>
          </a:xfrm>
        </p:spPr>
        <p:txBody>
          <a:bodyPr>
            <a:normAutofit fontScale="92500"/>
          </a:bodyPr>
          <a:lstStyle/>
          <a:p>
            <a:pPr algn="just">
              <a:buNone/>
            </a:pPr>
            <a:r>
              <a:rPr lang="ar-IQ" dirty="0" smtClean="0">
                <a:solidFill>
                  <a:schemeClr val="accent5">
                    <a:lumMod val="75000"/>
                  </a:schemeClr>
                </a:solidFill>
              </a:rPr>
              <a:t>تظهر أهميّةُ الألوانِ في حياة الإنسان في جميع الجوانب والمَجالات الحياتيّة المُختلفة كالأدب، والفن، والعلوم الاجتماعية والنفسية، والماديّة، والمعنوية، وغَيرها، ويختلف تعريف الألوان باختلافِ المَجال الذي يتمّ استعمالُها فيه، فالفنّانون التشكيليون والرسّامون والعاملون في مجالات الأصباغ والطباعة عَرفوا الألوان على أنّها الأحبار والمُكوّنات </a:t>
            </a:r>
            <a:r>
              <a:rPr lang="ar-IQ" dirty="0" err="1" smtClean="0">
                <a:solidFill>
                  <a:schemeClr val="accent5">
                    <a:lumMod val="75000"/>
                  </a:schemeClr>
                </a:solidFill>
              </a:rPr>
              <a:t>الصبغية</a:t>
            </a:r>
            <a:r>
              <a:rPr lang="ar-IQ" dirty="0" smtClean="0">
                <a:solidFill>
                  <a:schemeClr val="accent5">
                    <a:lumMod val="75000"/>
                  </a:schemeClr>
                </a:solidFill>
              </a:rPr>
              <a:t> التي تُستعمل في عمليّة إنتاجها، أمّا عُلماء الطبيعة فعرّفوها على أنّها الأشعّة الملوّنة التي تنتج عن عمليّة تحليل الضوء عند استقباله في شبكيّة العين، أي إنّها الأثر الفسيولوجي الذي ينتج عن وجود المادّة </a:t>
            </a:r>
            <a:r>
              <a:rPr lang="ar-IQ" dirty="0" err="1" smtClean="0">
                <a:solidFill>
                  <a:schemeClr val="accent5">
                    <a:lumMod val="75000"/>
                  </a:schemeClr>
                </a:solidFill>
              </a:rPr>
              <a:t>الصبغية</a:t>
            </a:r>
            <a:r>
              <a:rPr lang="ar-IQ" dirty="0" smtClean="0">
                <a:solidFill>
                  <a:schemeClr val="accent5">
                    <a:lumMod val="75000"/>
                  </a:schemeClr>
                </a:solidFill>
              </a:rPr>
              <a:t> الملوّنة أو الأشعة والأضواء المُختلفة التي تَستقبلها العين وعمليّة مُعالجتها، وتُحلّلها في مراكز الإبصار بالدّماغ عن طريق الجهاز العصبي</a:t>
            </a:r>
            <a:endParaRPr lang="ar-IQ" dirty="0">
              <a:solidFill>
                <a:schemeClr val="accent5">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IQ"/>
          </a:p>
        </p:txBody>
      </p:sp>
      <p:pic>
        <p:nvPicPr>
          <p:cNvPr id="7" name="عنصر نائب للصورة 6" descr="images.jpg"/>
          <p:cNvPicPr>
            <a:picLocks noGrp="1" noChangeAspect="1"/>
          </p:cNvPicPr>
          <p:nvPr>
            <p:ph type="pic" idx="1"/>
          </p:nvPr>
        </p:nvPicPr>
        <p:blipFill>
          <a:blip r:embed="rId2" cstate="print"/>
          <a:srcRect t="12500" b="12500"/>
          <a:stretch>
            <a:fillRect/>
          </a:stretch>
        </p:blipFill>
        <p:spPr>
          <a:xfrm>
            <a:off x="0" y="0"/>
            <a:ext cx="9144000" cy="6857999"/>
          </a:xfrm>
        </p:spPr>
      </p:pic>
      <p:sp>
        <p:nvSpPr>
          <p:cNvPr id="6" name="عنصر نائب للنص 5"/>
          <p:cNvSpPr>
            <a:spLocks noGrp="1"/>
          </p:cNvSpPr>
          <p:nvPr>
            <p:ph type="body" sz="half" idx="2"/>
          </p:nvPr>
        </p:nvSpPr>
        <p:spPr/>
        <p:txBody>
          <a:bodyPr>
            <a:noAutofit/>
          </a:bodyPr>
          <a:lstStyle/>
          <a:p>
            <a:pPr algn="ctr"/>
            <a:r>
              <a:rPr lang="ar-IQ" sz="3600" dirty="0" smtClean="0">
                <a:solidFill>
                  <a:srgbClr val="99FF99"/>
                </a:solidFill>
              </a:rPr>
              <a:t>الالوان </a:t>
            </a:r>
            <a:r>
              <a:rPr lang="ar-IQ" sz="3600" dirty="0" err="1" smtClean="0">
                <a:solidFill>
                  <a:srgbClr val="99FF99"/>
                </a:solidFill>
              </a:rPr>
              <a:t>واثرها</a:t>
            </a:r>
            <a:r>
              <a:rPr lang="ar-IQ" sz="3600" dirty="0" smtClean="0">
                <a:solidFill>
                  <a:srgbClr val="99FF99"/>
                </a:solidFill>
              </a:rPr>
              <a:t> على نفسية الانسان</a:t>
            </a:r>
            <a:endParaRPr lang="ar-IQ" sz="3600" dirty="0">
              <a:solidFill>
                <a:srgbClr val="99FF9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err="1" smtClean="0">
                <a:solidFill>
                  <a:srgbClr val="FF0000"/>
                </a:solidFill>
              </a:rPr>
              <a:t>تاثير</a:t>
            </a:r>
            <a:r>
              <a:rPr lang="ar-IQ" dirty="0" smtClean="0">
                <a:solidFill>
                  <a:srgbClr val="FF0000"/>
                </a:solidFill>
              </a:rPr>
              <a:t> الالوان</a:t>
            </a:r>
            <a:endParaRPr lang="ar-IQ" dirty="0">
              <a:solidFill>
                <a:srgbClr val="FF0000"/>
              </a:solidFill>
            </a:endParaRPr>
          </a:p>
        </p:txBody>
      </p:sp>
      <p:sp>
        <p:nvSpPr>
          <p:cNvPr id="6" name="عنصر نائب للمحتوى 5"/>
          <p:cNvSpPr>
            <a:spLocks noGrp="1"/>
          </p:cNvSpPr>
          <p:nvPr>
            <p:ph idx="1"/>
          </p:nvPr>
        </p:nvSpPr>
        <p:spPr>
          <a:xfrm>
            <a:off x="251520" y="1600200"/>
            <a:ext cx="8712968" cy="4925144"/>
          </a:xfrm>
        </p:spPr>
        <p:txBody>
          <a:bodyPr>
            <a:normAutofit fontScale="55000" lnSpcReduction="20000"/>
          </a:bodyPr>
          <a:lstStyle/>
          <a:p>
            <a:pPr algn="just"/>
            <a:r>
              <a:rPr lang="ar-IQ" sz="4200" dirty="0" smtClean="0">
                <a:solidFill>
                  <a:srgbClr val="00FFFF"/>
                </a:solidFill>
              </a:rPr>
              <a:t>أثبتت الدِّراسات النفسيّة لعُلماء النفس أنّ الألوانَ ليست مُجرّد مَوجات واهتزازات ضوئيّة فحسب؛ بل هي ذات تأثيرٍ كبير يَصل إلى أعماق النفس البشريّة؛ فمنها إيجابيّ يُعبّر عن الراحة والحب والفرح والبهجة، ومنها السّلبي الذي يُثير مشاعر القلق والاضطراب والحُزن والكره، بالإضافة إلى تأثيرها الواضِح على الحالة المزاجيّة والصحيّة؛ حيثُ استُخدمت الألوان للعِلاج منذُ العصور والحَضارات القديمة كالفراعنة، وبلاد الهند، والصين، بالإضافة إلى كلٍّ من الحَضارتين اليونانية والإغريقيّة، وظَهَرت حديثاً بعض المراكز غير الحكوميّة المُتخصّصة بالعِلاج بالألوان وقد وُجدت الكَثيرُ من الاختلافات في وضع قاعدةٍ أساسيّةٍ للمَدلولات النفسيّة للألوان؛ حيثُ ظَهرت بعض </a:t>
            </a:r>
            <a:r>
              <a:rPr lang="ar-IQ" sz="4200" dirty="0" err="1" smtClean="0">
                <a:solidFill>
                  <a:srgbClr val="00FFFF"/>
                </a:solidFill>
              </a:rPr>
              <a:t>التّعارضات</a:t>
            </a:r>
            <a:r>
              <a:rPr lang="ar-IQ" sz="4200" dirty="0" smtClean="0">
                <a:solidFill>
                  <a:srgbClr val="00FFFF"/>
                </a:solidFill>
              </a:rPr>
              <a:t> في تفسير مَدلولات اللون الواحد بين الفترة الزمنيّة والأخرى، بالإضافةِ إلى اختلافِ الآثار النفسيّة التي تترُكها الألوان عبرَ الحَضارات الإنسانيّة على مرّ العُصور، وكانت هنالك الكَثيرُ من التّصنيفات التي تُفسّر البُعد النفسي لبعضِ الألوان؛ فهنالك من قسّم الألوان بشكل عام إلى أربعة ألوانٍ رئيسيّة </a:t>
            </a:r>
            <a:r>
              <a:rPr lang="ar-IQ" sz="4200" dirty="0" err="1" smtClean="0">
                <a:solidFill>
                  <a:srgbClr val="00FFFF"/>
                </a:solidFill>
              </a:rPr>
              <a:t>هي: </a:t>
            </a:r>
            <a:r>
              <a:rPr lang="ar-IQ" sz="4200" dirty="0" smtClean="0">
                <a:solidFill>
                  <a:srgbClr val="00FFFF"/>
                </a:solidFill>
              </a:rPr>
              <a:t>(الأحمر، والأزرق، والأخضر، والأصفر)؛ حيث عَبّر اللون الأزرق عن العقل، والذهن، والذكاء، والحكمة، واللون الأصفر عن العواطف، والأحاسيس، والإبداع، والثقة، وتقدير الذات، واللون الأحمر عن الأبعاد الجسميّة والقوة والشجاعة والإقدام، واللون الأخضر عن التّفاعل والتّوازن بين جميع الألوان السابقة، والراحة والتجديد، وغيرها الكثير من التّصنيفات </a:t>
            </a:r>
            <a:r>
              <a:rPr lang="ar-IQ" dirty="0" smtClean="0"/>
              <a:t/>
            </a:r>
            <a:br>
              <a:rPr lang="ar-IQ" dirty="0" smtClean="0"/>
            </a:b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r>
              <a:rPr lang="ar-IQ" dirty="0" smtClean="0"/>
              <a:t>الالوان ومدلولاتها النفسية</a:t>
            </a:r>
            <a:endParaRPr lang="ar-IQ" dirty="0"/>
          </a:p>
        </p:txBody>
      </p:sp>
      <p:sp>
        <p:nvSpPr>
          <p:cNvPr id="5" name="عنصر نائب للمحتوى 4"/>
          <p:cNvSpPr>
            <a:spLocks noGrp="1"/>
          </p:cNvSpPr>
          <p:nvPr>
            <p:ph sz="half" idx="1"/>
          </p:nvPr>
        </p:nvSpPr>
        <p:spPr/>
        <p:txBody>
          <a:bodyPr>
            <a:normAutofit fontScale="62500" lnSpcReduction="20000"/>
          </a:bodyPr>
          <a:lstStyle/>
          <a:p>
            <a:pPr algn="just"/>
            <a:r>
              <a:rPr lang="ar-IQ" sz="3200" dirty="0" smtClean="0"/>
              <a:t>اللون الاسود</a:t>
            </a:r>
            <a:endParaRPr lang="ar-IQ" sz="3800" dirty="0" smtClean="0">
              <a:solidFill>
                <a:srgbClr val="0000FF"/>
              </a:solidFill>
            </a:endParaRPr>
          </a:p>
          <a:p>
            <a:pPr algn="just"/>
            <a:r>
              <a:rPr lang="ar-IQ" sz="3400" dirty="0" smtClean="0">
                <a:solidFill>
                  <a:schemeClr val="tx2"/>
                </a:solidFill>
              </a:rPr>
              <a:t>هو لونٌ قاتم ومُعتم، لا يَعكسُ أيّ موجةٍ ضوئيّةٍ مُلوّنة تسقط عليه؛ فهو يَمتصّ جميع ألوان الطيف التي تُوجّه إليه ممّا يُضفي حالةً من الغموض على شخصيّة الفرد، واللون الأسود في مُعظم حالاته يوحي بالكآبة، ويُشكّل تهديداً للأفراد اللذين يَخافون من الظّلام نظراً لخصائصه المُعتمة، كما يُعتبر في كثيرٍ من البلدان وسيلةً من وسائل الحِداد والتّعبير عن الحزن، إلا أنّه من الجَميل استعماله بُملازمته للون الأبيض في الفنون بأنواعها كونه يؤدّي لخلق التناقض الفنّي الذي يبعث على الجمال، وذَكَر البعضُ دلالاتٍ أخرى للون الأسود؛ كالحِنكة، والأمان، والكفاءة</a:t>
            </a:r>
            <a:br>
              <a:rPr lang="ar-IQ" sz="3400" dirty="0" smtClean="0">
                <a:solidFill>
                  <a:schemeClr val="tx2"/>
                </a:solidFill>
              </a:rPr>
            </a:br>
            <a:endParaRPr lang="ar-IQ" sz="3400" dirty="0">
              <a:solidFill>
                <a:schemeClr val="tx2"/>
              </a:solidFill>
            </a:endParaRPr>
          </a:p>
        </p:txBody>
      </p:sp>
      <p:sp>
        <p:nvSpPr>
          <p:cNvPr id="6" name="عنصر نائب للمحتوى 5"/>
          <p:cNvSpPr>
            <a:spLocks noGrp="1"/>
          </p:cNvSpPr>
          <p:nvPr>
            <p:ph sz="half" idx="2"/>
          </p:nvPr>
        </p:nvSpPr>
        <p:spPr/>
        <p:txBody>
          <a:bodyPr>
            <a:noAutofit/>
          </a:bodyPr>
          <a:lstStyle/>
          <a:p>
            <a:pPr algn="just"/>
            <a:r>
              <a:rPr lang="ar-IQ" sz="2400" dirty="0" smtClean="0">
                <a:solidFill>
                  <a:schemeClr val="bg1"/>
                </a:solidFill>
              </a:rPr>
              <a:t>اللون الابيض</a:t>
            </a:r>
            <a:endParaRPr lang="en-US" sz="2400" dirty="0" smtClean="0">
              <a:solidFill>
                <a:schemeClr val="bg1"/>
              </a:solidFill>
            </a:endParaRPr>
          </a:p>
          <a:p>
            <a:pPr algn="just"/>
            <a:r>
              <a:rPr lang="ar-IQ" sz="2000" dirty="0" smtClean="0">
                <a:solidFill>
                  <a:schemeClr val="bg1"/>
                </a:solidFill>
              </a:rPr>
              <a:t>هو اللون الذي يدلّ على النقاء والطهر والفرح والسلام، وأكثر من قد يستفيد من الخَصائص النفسيّة للون الأبيض فئة الأطبّاء والعامِلين والقائمين على المجال الطبيّ لِما يبعثه من مَشاعر الرّاحة، والأمل، والتفاؤل، والشفاء في نفوس المرضى،؛ فهو لونٌ ناصع يَمتلك خاصية الانعكاس لجَميع الألوان والموجات الضوئية الساقطة عليه، كما أنّ له تأثيرٌ فعّال في عمليّة استرخاء الأعصاب وتهدِئتها؛ حيث أثبت فاعليّته في السجون والمَصحّات النفسيّة في علاج وتهدئة النوبات العصبية المفرطة</a:t>
            </a:r>
            <a:br>
              <a:rPr lang="ar-IQ" sz="2000" dirty="0" smtClean="0">
                <a:solidFill>
                  <a:schemeClr val="bg1"/>
                </a:solidFill>
              </a:rPr>
            </a:br>
            <a:r>
              <a:rPr lang="ar-IQ" sz="2000" dirty="0" smtClean="0"/>
              <a:t/>
            </a:r>
            <a:br>
              <a:rPr lang="ar-IQ" sz="2000" dirty="0" smtClean="0"/>
            </a:br>
            <a:endParaRPr lang="ar-IQ"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الالوان ومدلولاتها النفسية</a:t>
            </a:r>
            <a:endParaRPr lang="ar-IQ" dirty="0"/>
          </a:p>
        </p:txBody>
      </p:sp>
      <p:sp>
        <p:nvSpPr>
          <p:cNvPr id="6" name="عنصر نائب للنص 5"/>
          <p:cNvSpPr>
            <a:spLocks noGrp="1"/>
          </p:cNvSpPr>
          <p:nvPr>
            <p:ph type="body" idx="1"/>
          </p:nvPr>
        </p:nvSpPr>
        <p:spPr/>
        <p:txBody>
          <a:bodyPr/>
          <a:lstStyle/>
          <a:p>
            <a:r>
              <a:rPr lang="ar-IQ" dirty="0" smtClean="0">
                <a:solidFill>
                  <a:srgbClr val="0000FF"/>
                </a:solidFill>
              </a:rPr>
              <a:t>اللون الازرق</a:t>
            </a:r>
            <a:endParaRPr lang="ar-IQ" dirty="0">
              <a:solidFill>
                <a:srgbClr val="0000FF"/>
              </a:solidFill>
            </a:endParaRPr>
          </a:p>
        </p:txBody>
      </p:sp>
      <p:sp>
        <p:nvSpPr>
          <p:cNvPr id="7" name="عنصر نائب للمحتوى 6"/>
          <p:cNvSpPr>
            <a:spLocks noGrp="1"/>
          </p:cNvSpPr>
          <p:nvPr>
            <p:ph sz="half" idx="2"/>
          </p:nvPr>
        </p:nvSpPr>
        <p:spPr/>
        <p:txBody>
          <a:bodyPr>
            <a:normAutofit fontScale="92500" lnSpcReduction="20000"/>
          </a:bodyPr>
          <a:lstStyle/>
          <a:p>
            <a:pPr algn="just"/>
            <a:r>
              <a:rPr lang="ar-IQ" dirty="0" smtClean="0">
                <a:solidFill>
                  <a:srgbClr val="0000FF"/>
                </a:solidFill>
              </a:rPr>
              <a:t>هو لون السماء والبحر، يدلّ على الأفق الممتد والكبير فيُضفي إحساساً من السعة والراحة على النفس البشرية، كما أنّه لونٌ هادئ وشفّاف يستدعي القدرة على خلق أجواء الهدوء والتأمّل، ويُساعد على الاسترخاء بشكل فعال، ومن الممكن أن يدلّ أيضاً على الحكمة والصداقة، ويشترك مع اللون الأبيض في تَعبيره عن السلام والمحبّة والتآلف، وبشكل عام هو لونٌ مُفضّل ومُحبّب للنفس الإنسانية بشكل عام، يظهر أثره في تَهدِئة الأعصاب واستِرخائها، بالإضافة إلى أنه يُخفّض تلقائياً من مُستوى ضغط الدم وسُرعة التنفّس</a:t>
            </a:r>
            <a:r>
              <a:rPr lang="ar-IQ" dirty="0" smtClean="0"/>
              <a:t>.</a:t>
            </a:r>
            <a:endParaRPr lang="ar-IQ" dirty="0"/>
          </a:p>
        </p:txBody>
      </p:sp>
      <p:sp>
        <p:nvSpPr>
          <p:cNvPr id="8" name="عنصر نائب للنص 7"/>
          <p:cNvSpPr>
            <a:spLocks noGrp="1"/>
          </p:cNvSpPr>
          <p:nvPr>
            <p:ph type="body" sz="quarter" idx="3"/>
          </p:nvPr>
        </p:nvSpPr>
        <p:spPr/>
        <p:txBody>
          <a:bodyPr/>
          <a:lstStyle/>
          <a:p>
            <a:r>
              <a:rPr lang="ar-IQ" dirty="0" smtClean="0">
                <a:solidFill>
                  <a:srgbClr val="00B050"/>
                </a:solidFill>
              </a:rPr>
              <a:t>اللون الاخضر</a:t>
            </a:r>
            <a:endParaRPr lang="ar-IQ" dirty="0">
              <a:solidFill>
                <a:srgbClr val="00B050"/>
              </a:solidFill>
            </a:endParaRPr>
          </a:p>
        </p:txBody>
      </p:sp>
      <p:sp>
        <p:nvSpPr>
          <p:cNvPr id="9" name="عنصر نائب للمحتوى 8"/>
          <p:cNvSpPr>
            <a:spLocks noGrp="1"/>
          </p:cNvSpPr>
          <p:nvPr>
            <p:ph sz="quarter" idx="4"/>
          </p:nvPr>
        </p:nvSpPr>
        <p:spPr/>
        <p:txBody>
          <a:bodyPr>
            <a:normAutofit fontScale="92500" lnSpcReduction="10000"/>
          </a:bodyPr>
          <a:lstStyle/>
          <a:p>
            <a:pPr algn="just"/>
            <a:r>
              <a:rPr lang="ar-IQ" dirty="0" smtClean="0">
                <a:solidFill>
                  <a:srgbClr val="00B050"/>
                </a:solidFill>
              </a:rPr>
              <a:t>هو لون الاخضرار الذي كسا الله </a:t>
            </a:r>
            <a:r>
              <a:rPr lang="ar-IQ" dirty="0" err="1" smtClean="0">
                <a:solidFill>
                  <a:srgbClr val="00B050"/>
                </a:solidFill>
              </a:rPr>
              <a:t>به</a:t>
            </a:r>
            <a:r>
              <a:rPr lang="ar-IQ" dirty="0" smtClean="0">
                <a:solidFill>
                  <a:srgbClr val="00B050"/>
                </a:solidFill>
              </a:rPr>
              <a:t> الأرض من الأشجار والنّباتات، ويتوسّط اللون الأخضر الدائرة اللونية بين اللون الأزرق واللون الأصفر، فهذا الموقع يَجعلُه يقع بين هدوء اللون الأزرق وحرارة اللون الأصفر؛ لذا فإنّه إذا ازداد برودةً وتَدرّجاً نحو اللون الأزرق ظهر دوره في استِدعاء السّكينة والهدوء والحكمة، وإذا ازداد حرارةً وتدرّجاً نحو اللون الأصفر يظهر أثره في تحفيز الحيويّة ومشاعر التفاؤل والدفء، كما أنّه لَونٌ مُريحٌ للعَينين ينفذ إليها بِسهولة</a:t>
            </a:r>
            <a:r>
              <a:rPr lang="ar-IQ" dirty="0" smtClean="0"/>
              <a:t>.</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الالوان ومدلولاتها النفسية</a:t>
            </a:r>
            <a:endParaRPr lang="ar-IQ" dirty="0"/>
          </a:p>
        </p:txBody>
      </p:sp>
      <p:sp>
        <p:nvSpPr>
          <p:cNvPr id="3" name="عنصر نائب للنص 2"/>
          <p:cNvSpPr>
            <a:spLocks noGrp="1"/>
          </p:cNvSpPr>
          <p:nvPr>
            <p:ph type="body" idx="1"/>
          </p:nvPr>
        </p:nvSpPr>
        <p:spPr/>
        <p:txBody>
          <a:bodyPr/>
          <a:lstStyle/>
          <a:p>
            <a:r>
              <a:rPr lang="ar-IQ" dirty="0" smtClean="0">
                <a:solidFill>
                  <a:srgbClr val="FFFF00"/>
                </a:solidFill>
              </a:rPr>
              <a:t>اللون الاصفر</a:t>
            </a:r>
            <a:endParaRPr lang="ar-IQ" dirty="0">
              <a:solidFill>
                <a:srgbClr val="FFFF00"/>
              </a:solidFill>
            </a:endParaRPr>
          </a:p>
        </p:txBody>
      </p:sp>
      <p:sp>
        <p:nvSpPr>
          <p:cNvPr id="4" name="عنصر نائب للمحتوى 3"/>
          <p:cNvSpPr>
            <a:spLocks noGrp="1"/>
          </p:cNvSpPr>
          <p:nvPr>
            <p:ph sz="half" idx="2"/>
          </p:nvPr>
        </p:nvSpPr>
        <p:spPr/>
        <p:txBody>
          <a:bodyPr>
            <a:normAutofit fontScale="77500" lnSpcReduction="20000"/>
          </a:bodyPr>
          <a:lstStyle/>
          <a:p>
            <a:pPr algn="just"/>
            <a:r>
              <a:rPr lang="ar-IQ" dirty="0" smtClean="0">
                <a:solidFill>
                  <a:srgbClr val="FFFF00"/>
                </a:solidFill>
              </a:rPr>
              <a:t>هو لون الشمس والذهب، وهو دافِئ يُعبّر عن حرارة الضوء لكن بشكل أقل نصاعةً، كما أنّه لون جميل وجذّاب وساحر تَظهر خصائصه ودلالاته النفسيّة في مُقاومة أمراض الانهيارات العصبية، كما يتميّز اللون الأصفر بطول موجته بشكل نسبي، بالإضافة إلى أنّه مُحفّز عاطفي قويّ له تأثيرات عديدة على النفس البشرية إلا أنّ هذه التأثيرات تتفاوت حسب درجاته، فهو في مستواه المُعتدل والمُريح يساعد على تَوليد الروح المعنويّة ودعمها، كما أنّه يُعزّز الثقة بالنفس والتفاؤل، أمّا في دَرجاته المُرتفعة والتي قد تكون مُزعجةً وغير مرغوب فيها فمِن المُمكن أن تظهر له الآثار العكسيّة؛ كإثارة مشاعر الخوف، والتوتّر، والقلق</a:t>
            </a:r>
            <a:br>
              <a:rPr lang="ar-IQ" dirty="0" smtClean="0">
                <a:solidFill>
                  <a:srgbClr val="FFFF00"/>
                </a:solidFill>
              </a:rPr>
            </a:br>
            <a:endParaRPr lang="ar-IQ" dirty="0">
              <a:solidFill>
                <a:srgbClr val="FFFF00"/>
              </a:solidFill>
            </a:endParaRPr>
          </a:p>
        </p:txBody>
      </p:sp>
      <p:sp>
        <p:nvSpPr>
          <p:cNvPr id="5" name="عنصر نائب للنص 4"/>
          <p:cNvSpPr>
            <a:spLocks noGrp="1"/>
          </p:cNvSpPr>
          <p:nvPr>
            <p:ph type="body" sz="quarter" idx="3"/>
          </p:nvPr>
        </p:nvSpPr>
        <p:spPr/>
        <p:txBody>
          <a:bodyPr/>
          <a:lstStyle/>
          <a:p>
            <a:r>
              <a:rPr lang="ar-IQ" dirty="0" smtClean="0">
                <a:solidFill>
                  <a:srgbClr val="FF0000"/>
                </a:solidFill>
              </a:rPr>
              <a:t>اللون الاحمر</a:t>
            </a:r>
            <a:endParaRPr lang="ar-IQ" dirty="0">
              <a:solidFill>
                <a:srgbClr val="FF0000"/>
              </a:solidFill>
            </a:endParaRPr>
          </a:p>
        </p:txBody>
      </p:sp>
      <p:sp>
        <p:nvSpPr>
          <p:cNvPr id="6" name="عنصر نائب للمحتوى 5"/>
          <p:cNvSpPr>
            <a:spLocks noGrp="1"/>
          </p:cNvSpPr>
          <p:nvPr>
            <p:ph sz="quarter" idx="4"/>
          </p:nvPr>
        </p:nvSpPr>
        <p:spPr/>
        <p:txBody>
          <a:bodyPr>
            <a:normAutofit fontScale="92500"/>
          </a:bodyPr>
          <a:lstStyle/>
          <a:p>
            <a:pPr algn="just"/>
            <a:r>
              <a:rPr lang="ar-IQ" dirty="0" smtClean="0">
                <a:solidFill>
                  <a:srgbClr val="FF0000"/>
                </a:solidFill>
              </a:rPr>
              <a:t>هو لون النار والدم والثورة، إلى جانب أنّه لونٌ يَدلّ بشكلٍ عام على العَواطف، والمشاعر الجيّاشة، بالإضافة إلى القوّة والحيويّة والنشاط والمثابرة، كما أنه يُستخدم للتعبير عن حالات الغضب والخطر كما هو الحال في إشارة المرور، وهو لونٌ يعمل كمُحفّز لعمليّة التنفّس، ويَرفع مُعدّل نَبضات القلب، وهو لونٌ ملفت للأنظار يستدعي الانتباه بشكل سريع، وهو من أكثر الألوان دفئاً </a:t>
            </a:r>
            <a:r>
              <a:rPr lang="ar-IQ" dirty="0" err="1" smtClean="0">
                <a:solidFill>
                  <a:srgbClr val="FF0000"/>
                </a:solidFill>
              </a:rPr>
              <a:t>وحرارة.</a:t>
            </a:r>
            <a:r>
              <a:rPr lang="ar-IQ" dirty="0" smtClean="0">
                <a:solidFill>
                  <a:srgbClr val="FF0000"/>
                </a:solidFill>
              </a:rPr>
              <a:t> </a:t>
            </a:r>
            <a:endParaRPr lang="ar-IQ"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6994" y="0"/>
            <a:ext cx="9160993" cy="6858000"/>
          </a:xfrm>
          <a:prstGeom prst="rect">
            <a:avLst/>
          </a:prstGeom>
        </p:spPr>
      </p:pic>
      <p:sp>
        <p:nvSpPr>
          <p:cNvPr id="8" name="TextBox 7"/>
          <p:cNvSpPr txBox="1"/>
          <p:nvPr/>
        </p:nvSpPr>
        <p:spPr>
          <a:xfrm>
            <a:off x="1619672" y="276037"/>
            <a:ext cx="5400600" cy="523220"/>
          </a:xfrm>
          <a:prstGeom prst="rect">
            <a:avLst/>
          </a:prstGeom>
          <a:noFill/>
        </p:spPr>
        <p:txBody>
          <a:bodyPr wrap="square" rtlCol="0">
            <a:spAutoFit/>
          </a:bodyPr>
          <a:lstStyle/>
          <a:p>
            <a:pPr algn="ctr"/>
            <a:r>
              <a:rPr lang="ar-OM" sz="2800" dirty="0" smtClean="0">
                <a:solidFill>
                  <a:srgbClr val="FF0000"/>
                </a:solidFill>
                <a:latin typeface="Andalus" pitchFamily="18" charset="-78"/>
                <a:cs typeface="Andalus" pitchFamily="18" charset="-78"/>
              </a:rPr>
              <a:t>تاثير وسائل الاعلام على التصور المكاني</a:t>
            </a:r>
            <a:endParaRPr lang="en-GB" sz="2800" dirty="0">
              <a:solidFill>
                <a:srgbClr val="FF0000"/>
              </a:solidFill>
              <a:latin typeface="Andalus" pitchFamily="18" charset="-78"/>
              <a:cs typeface="Andalus" pitchFamily="18" charset="-78"/>
            </a:endParaRPr>
          </a:p>
        </p:txBody>
      </p:sp>
      <p:sp>
        <p:nvSpPr>
          <p:cNvPr id="9" name="TextBox 8"/>
          <p:cNvSpPr txBox="1"/>
          <p:nvPr/>
        </p:nvSpPr>
        <p:spPr>
          <a:xfrm>
            <a:off x="944457" y="1341096"/>
            <a:ext cx="6912768" cy="4524315"/>
          </a:xfrm>
          <a:prstGeom prst="rect">
            <a:avLst/>
          </a:prstGeom>
          <a:noFill/>
        </p:spPr>
        <p:txBody>
          <a:bodyPr wrap="square" rtlCol="0">
            <a:spAutoFit/>
          </a:bodyPr>
          <a:lstStyle/>
          <a:p>
            <a:pPr algn="r" rtl="1"/>
            <a:r>
              <a:rPr lang="ar-OM" sz="2400" dirty="0" smtClean="0">
                <a:latin typeface="Andalus" pitchFamily="18" charset="-78"/>
                <a:cs typeface="Andalus" pitchFamily="18" charset="-78"/>
              </a:rPr>
              <a:t/>
            </a:r>
            <a:br>
              <a:rPr lang="ar-OM" sz="2400" dirty="0" smtClean="0">
                <a:latin typeface="Andalus" pitchFamily="18" charset="-78"/>
                <a:cs typeface="Andalus" pitchFamily="18" charset="-78"/>
              </a:rPr>
            </a:br>
            <a:r>
              <a:rPr lang="ar-OM" sz="2400" dirty="0" smtClean="0">
                <a:solidFill>
                  <a:srgbClr val="FFFF00"/>
                </a:solidFill>
                <a:latin typeface="Andalus" pitchFamily="18" charset="-78"/>
                <a:cs typeface="Andalus" pitchFamily="18" charset="-78"/>
              </a:rPr>
              <a:t>تؤثروسائل الاعلام على التصور المكاني من خلال رسم الخرائط الصحفية والتحيز المكاني في التغطية الإخبارية.</a:t>
            </a:r>
          </a:p>
          <a:p>
            <a:pPr algn="r" rtl="1"/>
            <a:r>
              <a:rPr lang="ar-OM" sz="2400" dirty="0" smtClean="0">
                <a:solidFill>
                  <a:srgbClr val="FFFF00"/>
                </a:solidFill>
                <a:latin typeface="Andalus" pitchFamily="18" charset="-78"/>
                <a:cs typeface="Andalus" pitchFamily="18" charset="-78"/>
              </a:rPr>
              <a:t>"تعد الصحافه أحد المجالات القليلة التي تزود عامة الناس بمعظم المعلومات عن الأماكن و الجغرفيا ،"،</a:t>
            </a:r>
            <a:r>
              <a:rPr lang="ar-OM" sz="2400" baseline="30000" dirty="0" smtClean="0">
                <a:solidFill>
                  <a:srgbClr val="FFFF00"/>
                </a:solidFill>
                <a:latin typeface="Andalus" pitchFamily="18" charset="-78"/>
                <a:cs typeface="Andalus" pitchFamily="18" charset="-78"/>
              </a:rPr>
              <a:t> </a:t>
            </a:r>
            <a:r>
              <a:rPr lang="ar-OM" sz="2400" dirty="0" smtClean="0">
                <a:solidFill>
                  <a:srgbClr val="FFFF00"/>
                </a:solidFill>
                <a:latin typeface="Andalus" pitchFamily="18" charset="-78"/>
                <a:cs typeface="Andalus" pitchFamily="18" charset="-78"/>
              </a:rPr>
              <a:t>وتمثل وسائل الإعلام إحد العوامل المهمة في تشكيل الإدراك الحسي للأماكن وعلاوة على ذلك، فقد تم توجيه الانتقاد إلى وسائل الإعلام من أجل "الأيقنة أو مجموعة الصور المحدودة التي تشكل مواقع الأخبار الرئيسية العامة التي تعد قابلة للتبديل من قصة إلى أخرى، والتي يتأتى أن تقدم نظرة عالمية قاصرة ومشوهة".</a:t>
            </a:r>
            <a:r>
              <a:rPr lang="ar-OM" sz="2400" baseline="30000" dirty="0" smtClean="0">
                <a:solidFill>
                  <a:srgbClr val="FFFF00"/>
                </a:solidFill>
                <a:latin typeface="Andalus" pitchFamily="18" charset="-78"/>
                <a:cs typeface="Andalus" pitchFamily="18" charset="-78"/>
              </a:rPr>
              <a:t> </a:t>
            </a:r>
            <a:r>
              <a:rPr lang="ar-OM" sz="2400" dirty="0" smtClean="0">
                <a:solidFill>
                  <a:srgbClr val="FFFF00"/>
                </a:solidFill>
                <a:latin typeface="Andalus" pitchFamily="18" charset="-78"/>
                <a:cs typeface="Andalus" pitchFamily="18" charset="-78"/>
              </a:rPr>
              <a:t>وقد يؤدي انعدام التوازن الجغرافي في التغطية الإخبارية إلى الحد من المعرفة المكانية، بمعنى أن الإعلام الأمريكي يركز عل. ى عدد محدود من الدول والمناطق لأغراض التغطية الإخبارية العالمية</a:t>
            </a:r>
            <a:endParaRPr lang="ar-OM" sz="2400" dirty="0">
              <a:solidFill>
                <a:srgbClr val="FFFF00"/>
              </a:solidFill>
              <a:latin typeface="Andalus" pitchFamily="18" charset="-78"/>
              <a:cs typeface="Andalus" pitchFamily="18" charset="-78"/>
            </a:endParaRPr>
          </a:p>
        </p:txBody>
      </p:sp>
    </p:spTree>
    <p:extLst>
      <p:ext uri="{BB962C8B-B14F-4D97-AF65-F5344CB8AC3E}">
        <p14:creationId xmlns="" xmlns:p14="http://schemas.microsoft.com/office/powerpoint/2010/main" val="3455262252"/>
      </p:ext>
    </p:extLst>
  </p:cSld>
  <p:clrMapOvr>
    <a:masterClrMapping/>
  </p:clrMapOvr>
  <mc:AlternateContent xmlns:mc="http://schemas.openxmlformats.org/markup-compatibility/2006">
    <mc:Choice xmlns=""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randombar(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endParaRPr lang="ar-IQ" dirty="0"/>
          </a:p>
        </p:txBody>
      </p:sp>
      <p:pic>
        <p:nvPicPr>
          <p:cNvPr id="10" name="عنصر نائب للصورة 9" descr="male-favcolor.thumb.jpg.6f1d9a81e16d799c81f5e55d8218c0e4.jpg"/>
          <p:cNvPicPr>
            <a:picLocks noGrp="1" noChangeAspect="1"/>
          </p:cNvPicPr>
          <p:nvPr>
            <p:ph type="pic" idx="1"/>
          </p:nvPr>
        </p:nvPicPr>
        <p:blipFill>
          <a:blip r:embed="rId2" cstate="print"/>
          <a:srcRect l="16361" r="16361"/>
          <a:stretch>
            <a:fillRect/>
          </a:stretch>
        </p:blipFill>
        <p:spPr>
          <a:xfrm>
            <a:off x="0" y="332656"/>
            <a:ext cx="9144000" cy="5112568"/>
          </a:xfrm>
        </p:spPr>
      </p:pic>
      <p:sp>
        <p:nvSpPr>
          <p:cNvPr id="9" name="عنصر نائب للنص 8"/>
          <p:cNvSpPr>
            <a:spLocks noGrp="1"/>
          </p:cNvSpPr>
          <p:nvPr>
            <p:ph type="body" sz="half" idx="2"/>
          </p:nvPr>
        </p:nvSpPr>
        <p:spPr/>
        <p:txBody>
          <a:bodyPr>
            <a:noAutofit/>
          </a:bodyPr>
          <a:lstStyle/>
          <a:p>
            <a:pPr algn="ctr"/>
            <a:r>
              <a:rPr lang="ar-IQ" sz="4800" dirty="0" smtClean="0">
                <a:solidFill>
                  <a:schemeClr val="tx2"/>
                </a:solidFill>
              </a:rPr>
              <a:t>الالوان المفضلة للرجال</a:t>
            </a:r>
            <a:endParaRPr lang="ar-IQ" sz="4800" dirty="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5" name="عنصر نائب للصورة 4" descr="fem-favcolor.thumb.jpg.d6849b5c5a02a4f5d6073c6f94824d0e.jpg"/>
          <p:cNvPicPr>
            <a:picLocks noGrp="1" noChangeAspect="1"/>
          </p:cNvPicPr>
          <p:nvPr>
            <p:ph type="pic" idx="1"/>
          </p:nvPr>
        </p:nvPicPr>
        <p:blipFill>
          <a:blip r:embed="rId2" cstate="print"/>
          <a:srcRect l="16361" r="16361"/>
          <a:stretch>
            <a:fillRect/>
          </a:stretch>
        </p:blipFill>
        <p:spPr>
          <a:xfrm>
            <a:off x="0" y="612774"/>
            <a:ext cx="9144000" cy="4760441"/>
          </a:xfrm>
        </p:spPr>
      </p:pic>
      <p:sp>
        <p:nvSpPr>
          <p:cNvPr id="4" name="عنصر نائب للنص 3"/>
          <p:cNvSpPr>
            <a:spLocks noGrp="1"/>
          </p:cNvSpPr>
          <p:nvPr>
            <p:ph type="body" sz="half" idx="2"/>
          </p:nvPr>
        </p:nvSpPr>
        <p:spPr/>
        <p:txBody>
          <a:bodyPr>
            <a:normAutofit/>
          </a:bodyPr>
          <a:lstStyle/>
          <a:p>
            <a:pPr algn="ctr"/>
            <a:r>
              <a:rPr lang="ar-IQ" sz="4000" dirty="0" smtClean="0">
                <a:solidFill>
                  <a:srgbClr val="C00000"/>
                </a:solidFill>
              </a:rPr>
              <a:t>الالوان المفضلة للنساء</a:t>
            </a:r>
            <a:endParaRPr lang="ar-IQ" sz="4000"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الملصقــــــــــــة</a:t>
            </a:r>
            <a:endParaRPr lang="ar-IQ" dirty="0"/>
          </a:p>
        </p:txBody>
      </p:sp>
      <p:sp>
        <p:nvSpPr>
          <p:cNvPr id="6" name="عنصر نائب للمحتوى 5"/>
          <p:cNvSpPr>
            <a:spLocks noGrp="1"/>
          </p:cNvSpPr>
          <p:nvPr>
            <p:ph idx="1"/>
          </p:nvPr>
        </p:nvSpPr>
        <p:spPr>
          <a:xfrm>
            <a:off x="467544" y="1484784"/>
            <a:ext cx="8229600" cy="4525963"/>
          </a:xfrm>
        </p:spPr>
        <p:txBody>
          <a:bodyPr>
            <a:normAutofit fontScale="70000" lnSpcReduction="20000"/>
          </a:bodyPr>
          <a:lstStyle/>
          <a:p>
            <a:pPr lvl="0" algn="ctr" rtl="1"/>
            <a:r>
              <a:rPr lang="ar-IQ" dirty="0" smtClean="0">
                <a:solidFill>
                  <a:srgbClr val="66FF33"/>
                </a:solidFill>
              </a:rPr>
              <a:t>: تظل الملصقة من الوسائل الاعلامية </a:t>
            </a:r>
            <a:r>
              <a:rPr lang="ar-IQ" dirty="0" err="1" smtClean="0">
                <a:solidFill>
                  <a:srgbClr val="66FF33"/>
                </a:solidFill>
              </a:rPr>
              <a:t>الفعالة:</a:t>
            </a:r>
            <a:r>
              <a:rPr lang="ar-IQ" dirty="0" smtClean="0">
                <a:solidFill>
                  <a:srgbClr val="66FF33"/>
                </a:solidFill>
              </a:rPr>
              <a:t> </a:t>
            </a:r>
            <a:endParaRPr lang="en-US" dirty="0" smtClean="0">
              <a:solidFill>
                <a:srgbClr val="66FF33"/>
              </a:solidFill>
            </a:endParaRPr>
          </a:p>
          <a:p>
            <a:pPr algn="ctr" rtl="1"/>
            <a:r>
              <a:rPr lang="ar-IQ" dirty="0" smtClean="0">
                <a:solidFill>
                  <a:srgbClr val="66FF33"/>
                </a:solidFill>
              </a:rPr>
              <a:t>ومن اهم شروط نجاح </a:t>
            </a:r>
            <a:r>
              <a:rPr lang="ar-IQ" dirty="0" err="1" smtClean="0">
                <a:solidFill>
                  <a:srgbClr val="66FF33"/>
                </a:solidFill>
              </a:rPr>
              <a:t>الملصقة:</a:t>
            </a:r>
            <a:r>
              <a:rPr lang="ar-IQ" dirty="0" smtClean="0">
                <a:solidFill>
                  <a:srgbClr val="66FF33"/>
                </a:solidFill>
              </a:rPr>
              <a:t> </a:t>
            </a:r>
            <a:endParaRPr lang="en-US" dirty="0" smtClean="0">
              <a:solidFill>
                <a:srgbClr val="66FF33"/>
              </a:solidFill>
            </a:endParaRPr>
          </a:p>
          <a:p>
            <a:pPr lvl="0" algn="ctr" rtl="1"/>
            <a:r>
              <a:rPr lang="ar-IQ" dirty="0" smtClean="0">
                <a:solidFill>
                  <a:srgbClr val="66FF33"/>
                </a:solidFill>
              </a:rPr>
              <a:t>وضوح الهدف وبساطة المضمون.</a:t>
            </a:r>
            <a:endParaRPr lang="en-US" dirty="0" smtClean="0">
              <a:solidFill>
                <a:srgbClr val="66FF33"/>
              </a:solidFill>
            </a:endParaRPr>
          </a:p>
          <a:p>
            <a:pPr lvl="0" algn="ctr" rtl="1"/>
            <a:r>
              <a:rPr lang="ar-IQ" dirty="0" smtClean="0">
                <a:solidFill>
                  <a:srgbClr val="66FF33"/>
                </a:solidFill>
              </a:rPr>
              <a:t>الاتزان: اي الانسجام بين محتويات الملصق.</a:t>
            </a:r>
            <a:endParaRPr lang="en-US" dirty="0" smtClean="0">
              <a:solidFill>
                <a:srgbClr val="66FF33"/>
              </a:solidFill>
            </a:endParaRPr>
          </a:p>
          <a:p>
            <a:pPr lvl="0" algn="ctr" rtl="1"/>
            <a:r>
              <a:rPr lang="ar-IQ" dirty="0" smtClean="0">
                <a:solidFill>
                  <a:srgbClr val="66FF33"/>
                </a:solidFill>
              </a:rPr>
              <a:t>التركيز على فكرة واحدة </a:t>
            </a:r>
            <a:endParaRPr lang="en-US" dirty="0" smtClean="0">
              <a:solidFill>
                <a:srgbClr val="66FF33"/>
              </a:solidFill>
            </a:endParaRPr>
          </a:p>
          <a:p>
            <a:pPr lvl="0" algn="ctr" rtl="1"/>
            <a:r>
              <a:rPr lang="ar-IQ" dirty="0" smtClean="0">
                <a:solidFill>
                  <a:srgbClr val="66FF33"/>
                </a:solidFill>
              </a:rPr>
              <a:t>الاختصار في الكلمات المكتوبة والتركيز على الصورة المعبرة</a:t>
            </a:r>
            <a:endParaRPr lang="en-US" dirty="0" smtClean="0">
              <a:solidFill>
                <a:srgbClr val="66FF33"/>
              </a:solidFill>
            </a:endParaRPr>
          </a:p>
          <a:p>
            <a:pPr lvl="0" algn="ctr" rtl="1"/>
            <a:r>
              <a:rPr lang="ar-IQ" dirty="0" smtClean="0">
                <a:solidFill>
                  <a:srgbClr val="66FF33"/>
                </a:solidFill>
              </a:rPr>
              <a:t>استخدام الالوان الملفتة للانتباه.</a:t>
            </a:r>
            <a:endParaRPr lang="en-US" dirty="0" smtClean="0">
              <a:solidFill>
                <a:srgbClr val="66FF33"/>
              </a:solidFill>
            </a:endParaRPr>
          </a:p>
          <a:p>
            <a:pPr algn="ctr" rtl="1"/>
            <a:r>
              <a:rPr lang="ar-IQ" dirty="0" smtClean="0">
                <a:solidFill>
                  <a:srgbClr val="66FF33"/>
                </a:solidFill>
              </a:rPr>
              <a:t>وهي تضمن الصورة التي تعمل على نقل الفكرة بشكل مصورة، ويكثر استخدامها </a:t>
            </a:r>
            <a:r>
              <a:rPr lang="ar-IQ" dirty="0" err="1" smtClean="0">
                <a:solidFill>
                  <a:srgbClr val="66FF33"/>
                </a:solidFill>
              </a:rPr>
              <a:t>لاغراض</a:t>
            </a:r>
            <a:r>
              <a:rPr lang="ar-IQ" dirty="0" smtClean="0">
                <a:solidFill>
                  <a:srgbClr val="66FF33"/>
                </a:solidFill>
              </a:rPr>
              <a:t> التوعية العامة، كما انها تستخدم في المدرسة للمساهمة في تحقيق الاهداف التربوية، ولها استخدامات عديدة مثل الدعايات.</a:t>
            </a:r>
            <a:endParaRPr lang="en-US" dirty="0" smtClean="0">
              <a:solidFill>
                <a:srgbClr val="66FF33"/>
              </a:solidFill>
            </a:endParaRPr>
          </a:p>
          <a:p>
            <a:pPr algn="ctr"/>
            <a:r>
              <a:rPr lang="ar-IQ" dirty="0" smtClean="0">
                <a:solidFill>
                  <a:srgbClr val="66FF33"/>
                </a:solidFill>
              </a:rPr>
              <a:t>ومن اهم ما ينبغي مراعاته عند وضع الملصقة ان تكون سهلة الازالة بعد انتهاء الغرض منها، وهنا ينبغي التنبيه الى انه لكي يحقق الملصق اهدافه فيجب عدم عرضه لمدة طويلة</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انواع الملصقات</a:t>
            </a:r>
            <a:endParaRPr lang="ar-IQ" dirty="0"/>
          </a:p>
        </p:txBody>
      </p:sp>
      <p:sp>
        <p:nvSpPr>
          <p:cNvPr id="3" name="عنصر نائب للمحتوى 2"/>
          <p:cNvSpPr>
            <a:spLocks noGrp="1"/>
          </p:cNvSpPr>
          <p:nvPr>
            <p:ph idx="1"/>
          </p:nvPr>
        </p:nvSpPr>
        <p:spPr/>
        <p:txBody>
          <a:bodyPr>
            <a:normAutofit fontScale="77500" lnSpcReduction="20000"/>
          </a:bodyPr>
          <a:lstStyle/>
          <a:p>
            <a:pPr algn="r" fontAlgn="base"/>
            <a:r>
              <a:rPr lang="ar-IQ" dirty="0" smtClean="0"/>
              <a:t>هنالك العديد من الملصقات التي تخدم أغراضاً </a:t>
            </a:r>
            <a:r>
              <a:rPr lang="ar-IQ" dirty="0" err="1" smtClean="0"/>
              <a:t>عديدة </a:t>
            </a:r>
            <a:r>
              <a:rPr lang="ar-IQ" dirty="0" smtClean="0"/>
              <a:t>“غير الملصقات العلمية و الأكاديمية”، و هذا النوع من الملصقات لا يوجد له شروط معينة للتصميم كالملصقات العلمية، </a:t>
            </a:r>
            <a:r>
              <a:rPr lang="ar-IQ" dirty="0" err="1" smtClean="0"/>
              <a:t>فهذة</a:t>
            </a:r>
            <a:r>
              <a:rPr lang="ar-IQ" dirty="0" smtClean="0"/>
              <a:t> الأنواع من الملصقات يكثر فيها </a:t>
            </a:r>
            <a:r>
              <a:rPr lang="ar-IQ" dirty="0" err="1" smtClean="0"/>
              <a:t>إستخدام</a:t>
            </a:r>
            <a:r>
              <a:rPr lang="ar-IQ" dirty="0" smtClean="0"/>
              <a:t> الصور و الألوان و لا يهم ترتيب أماكنها، وذلك لأن الهدف منها خطف أنظار الجمهور و الإعلان عن شيء معين، حتى النصوص المستخدمة فيها تكون قليلة.</a:t>
            </a:r>
          </a:p>
          <a:p>
            <a:pPr algn="r" fontAlgn="base"/>
            <a:r>
              <a:rPr lang="ar-IQ" dirty="0" smtClean="0"/>
              <a:t>نستعرض أدناه أنواعاً متنوعة من الملصقات و نضرب الأمثلة عليها لتتضح الصورة.</a:t>
            </a:r>
          </a:p>
          <a:p>
            <a:pPr algn="r" fontAlgn="base"/>
            <a:r>
              <a:rPr lang="ar-IQ" b="1" dirty="0" smtClean="0"/>
              <a:t>الملصقات السياسية</a:t>
            </a:r>
          </a:p>
          <a:p>
            <a:pPr algn="r" fontAlgn="base"/>
            <a:r>
              <a:rPr lang="ar-IQ" dirty="0" smtClean="0"/>
              <a:t>يكون الهدف منها الإعلان عن حملات </a:t>
            </a:r>
            <a:r>
              <a:rPr lang="ar-IQ" dirty="0" err="1" smtClean="0"/>
              <a:t>إنتخابية</a:t>
            </a:r>
            <a:r>
              <a:rPr lang="ar-IQ" dirty="0" smtClean="0"/>
              <a:t> معينة للتسويق لمرشح معين و جذب العديد من المصوتين له، أو التعبير عن الغضب ضد فكرة معينة </a:t>
            </a:r>
            <a:r>
              <a:rPr lang="ar-IQ" dirty="0" err="1" smtClean="0"/>
              <a:t>كالإحتلال</a:t>
            </a:r>
            <a:r>
              <a:rPr lang="ar-IQ" dirty="0" smtClean="0"/>
              <a:t> و </a:t>
            </a:r>
            <a:r>
              <a:rPr lang="ar-IQ" dirty="0" err="1" smtClean="0"/>
              <a:t>الحروب.</a:t>
            </a:r>
            <a:r>
              <a:rPr lang="ar-IQ" dirty="0" smtClean="0"/>
              <a:t> تطرقت بعض الدراسات لهذا النوع من الملصقات، لدراسة مدى </a:t>
            </a:r>
            <a:r>
              <a:rPr lang="ar-IQ" dirty="0" err="1" smtClean="0"/>
              <a:t>تأثيرها </a:t>
            </a:r>
            <a:r>
              <a:rPr lang="ar-IQ" dirty="0" smtClean="0"/>
              <a:t>(كالأثر النفسي على الناس</a:t>
            </a:r>
            <a:r>
              <a:rPr lang="ar-IQ" dirty="0" err="1" smtClean="0"/>
              <a:t>).</a:t>
            </a:r>
            <a:endParaRPr lang="ar-IQ" dirty="0" smtClean="0"/>
          </a:p>
          <a:p>
            <a:pPr algn="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Autofit/>
          </a:bodyPr>
          <a:lstStyle/>
          <a:p>
            <a:pPr algn="ctr"/>
            <a:r>
              <a:rPr lang="ar-IQ" sz="4400" dirty="0" smtClean="0"/>
              <a:t>الملصق السياسي</a:t>
            </a:r>
            <a:endParaRPr lang="ar-IQ" sz="4400" dirty="0"/>
          </a:p>
        </p:txBody>
      </p:sp>
      <p:pic>
        <p:nvPicPr>
          <p:cNvPr id="7" name="عنصر نائب للصورة 6" descr="بوستر1.jpg"/>
          <p:cNvPicPr>
            <a:picLocks noGrp="1" noChangeAspect="1"/>
          </p:cNvPicPr>
          <p:nvPr>
            <p:ph type="pic" idx="1"/>
          </p:nvPr>
        </p:nvPicPr>
        <p:blipFill>
          <a:blip r:embed="rId2" cstate="print"/>
          <a:srcRect t="22181" b="22181"/>
          <a:stretch>
            <a:fillRect/>
          </a:stretch>
        </p:blipFill>
        <p:spPr>
          <a:xfrm>
            <a:off x="251520" y="260648"/>
            <a:ext cx="8496944" cy="4032448"/>
          </a:xfrm>
        </p:spPr>
      </p:pic>
      <p:sp>
        <p:nvSpPr>
          <p:cNvPr id="6" name="عنصر نائب للنص 5"/>
          <p:cNvSpPr>
            <a:spLocks noGrp="1"/>
          </p:cNvSpPr>
          <p:nvPr>
            <p:ph type="body" sz="half" idx="2"/>
          </p:nvPr>
        </p:nvSpPr>
        <p:spPr/>
        <p:txBody>
          <a:bodyPr>
            <a:noAutofit/>
          </a:bodyPr>
          <a:lstStyle/>
          <a:p>
            <a:r>
              <a:rPr lang="ar-IQ" sz="4800" dirty="0" smtClean="0"/>
              <a:t>قل لا للحرب ضد العراق</a:t>
            </a:r>
            <a:endParaRPr lang="ar-IQ" sz="4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الملصق الاعلاني</a:t>
            </a:r>
            <a:endParaRPr lang="ar-IQ" dirty="0"/>
          </a:p>
        </p:txBody>
      </p:sp>
      <p:sp>
        <p:nvSpPr>
          <p:cNvPr id="6" name="عنصر نائب للمحتوى 5"/>
          <p:cNvSpPr>
            <a:spLocks noGrp="1"/>
          </p:cNvSpPr>
          <p:nvPr>
            <p:ph idx="1"/>
          </p:nvPr>
        </p:nvSpPr>
        <p:spPr/>
        <p:txBody>
          <a:bodyPr>
            <a:normAutofit fontScale="55000" lnSpcReduction="20000"/>
          </a:bodyPr>
          <a:lstStyle/>
          <a:p>
            <a:pPr algn="r" fontAlgn="base"/>
            <a:r>
              <a:rPr lang="ar-IQ" sz="4500" b="1" dirty="0" smtClean="0">
                <a:solidFill>
                  <a:srgbClr val="0000FF"/>
                </a:solidFill>
              </a:rPr>
              <a:t>يكثر في هذا النوع من الملصقات الألوان المستخدمة و الصور بأحجام مختلفة، بهدف لفت </a:t>
            </a:r>
            <a:r>
              <a:rPr lang="ar-IQ" sz="4500" b="1" dirty="0" err="1" smtClean="0">
                <a:solidFill>
                  <a:srgbClr val="0000FF"/>
                </a:solidFill>
              </a:rPr>
              <a:t>إنتباه</a:t>
            </a:r>
            <a:r>
              <a:rPr lang="ar-IQ" sz="4500" b="1" dirty="0" smtClean="0">
                <a:solidFill>
                  <a:srgbClr val="0000FF"/>
                </a:solidFill>
              </a:rPr>
              <a:t> الزبائن أو عامة الناس إلى حدث معين للإعلان عنه، أو منتج معين، أو حتى للرحلات كتلك التي ينظمها بعض مكاتب السفريات.</a:t>
            </a:r>
          </a:p>
          <a:p>
            <a:pPr algn="r" fontAlgn="base"/>
            <a:r>
              <a:rPr lang="ar-IQ" sz="4500" b="1" dirty="0" smtClean="0">
                <a:solidFill>
                  <a:srgbClr val="0000FF"/>
                </a:solidFill>
              </a:rPr>
              <a:t>بالطبع، هنالك العديد من المصممين المتخصصين في تصميم الملصقات الإعلانية و الدعائية حتى يظهرون الفكرة بشكل مبتكر و بمحتوى يعكس الغرض المصممة من أجله.</a:t>
            </a:r>
          </a:p>
          <a:p>
            <a:pPr algn="r" fontAlgn="base"/>
            <a:r>
              <a:rPr lang="ar-IQ" sz="4500" b="1" dirty="0" smtClean="0">
                <a:solidFill>
                  <a:srgbClr val="0000FF"/>
                </a:solidFill>
              </a:rPr>
              <a:t>على سبيل المثال، الملصق التالي يهدف إلى الإعلان عن </a:t>
            </a:r>
            <a:r>
              <a:rPr lang="ar-IQ" sz="4500" b="1" dirty="0" err="1" smtClean="0">
                <a:solidFill>
                  <a:srgbClr val="0000FF"/>
                </a:solidFill>
              </a:rPr>
              <a:t>حملة </a:t>
            </a:r>
            <a:r>
              <a:rPr lang="ar-IQ" sz="4500" b="1" dirty="0" smtClean="0">
                <a:solidFill>
                  <a:srgbClr val="0000FF"/>
                </a:solidFill>
              </a:rPr>
              <a:t>“اليوم العالمي لمكافحة عمل الأطفال”، و من أجل هذا الغرض تم </a:t>
            </a:r>
            <a:r>
              <a:rPr lang="ar-IQ" sz="4500" b="1" dirty="0" err="1" smtClean="0">
                <a:solidFill>
                  <a:srgbClr val="0000FF"/>
                </a:solidFill>
              </a:rPr>
              <a:t>إستخدام</a:t>
            </a:r>
            <a:r>
              <a:rPr lang="ar-IQ" sz="4500" b="1" dirty="0" smtClean="0">
                <a:solidFill>
                  <a:srgbClr val="0000FF"/>
                </a:solidFill>
              </a:rPr>
              <a:t> صورة معينة تعبر عن بعض الأعمال التي تكون شاقة بالنسبة للأطفال للقيام </a:t>
            </a:r>
            <a:r>
              <a:rPr lang="ar-IQ" sz="4500" b="1" dirty="0" err="1" smtClean="0">
                <a:solidFill>
                  <a:srgbClr val="0000FF"/>
                </a:solidFill>
              </a:rPr>
              <a:t>بها</a:t>
            </a:r>
            <a:r>
              <a:rPr lang="ar-IQ" sz="4500" b="1" dirty="0" smtClean="0">
                <a:solidFill>
                  <a:srgbClr val="0000FF"/>
                </a:solidFill>
              </a:rPr>
              <a:t>، مع إضافة شعار الجهة المنظمة أو الداعمة </a:t>
            </a:r>
            <a:r>
              <a:rPr lang="ar-IQ" sz="4500" b="1" dirty="0" err="1" smtClean="0">
                <a:solidFill>
                  <a:srgbClr val="0000FF"/>
                </a:solidFill>
              </a:rPr>
              <a:t>للحملة.</a:t>
            </a:r>
            <a:r>
              <a:rPr lang="ar-IQ" sz="4500" b="1" dirty="0" smtClean="0">
                <a:solidFill>
                  <a:srgbClr val="0000FF"/>
                </a:solidFill>
              </a:rPr>
              <a:t> أيضا، الملصق الخاص بشركة </a:t>
            </a:r>
            <a:r>
              <a:rPr lang="ar-IQ" sz="4500" b="1" dirty="0" err="1" smtClean="0">
                <a:solidFill>
                  <a:srgbClr val="0000FF"/>
                </a:solidFill>
              </a:rPr>
              <a:t>ستاربكس</a:t>
            </a:r>
            <a:r>
              <a:rPr lang="ar-IQ" sz="4500" b="1" dirty="0" smtClean="0">
                <a:solidFill>
                  <a:srgbClr val="0000FF"/>
                </a:solidFill>
              </a:rPr>
              <a:t> يهدف لعرض معلومات معينة حول شريحة من شرائح العملاء: الطلاب.</a:t>
            </a:r>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Autofit/>
          </a:bodyPr>
          <a:lstStyle/>
          <a:p>
            <a:pPr algn="ctr"/>
            <a:r>
              <a:rPr lang="ar-IQ" sz="4400" dirty="0" smtClean="0"/>
              <a:t>الملصق الاعلاني</a:t>
            </a:r>
            <a:endParaRPr lang="ar-IQ" sz="4400" dirty="0"/>
          </a:p>
        </p:txBody>
      </p:sp>
      <p:sp>
        <p:nvSpPr>
          <p:cNvPr id="6" name="عنصر نائب للنص 5"/>
          <p:cNvSpPr>
            <a:spLocks noGrp="1"/>
          </p:cNvSpPr>
          <p:nvPr>
            <p:ph type="body" sz="half" idx="2"/>
          </p:nvPr>
        </p:nvSpPr>
        <p:spPr/>
        <p:txBody>
          <a:bodyPr/>
          <a:lstStyle/>
          <a:p>
            <a:endParaRPr lang="ar-IQ" dirty="0"/>
          </a:p>
        </p:txBody>
      </p:sp>
      <p:pic>
        <p:nvPicPr>
          <p:cNvPr id="13" name="عنصر نائب للصورة 12" descr="download.jpg"/>
          <p:cNvPicPr>
            <a:picLocks noGrp="1" noChangeAspect="1"/>
          </p:cNvPicPr>
          <p:nvPr>
            <p:ph type="pic" idx="1"/>
          </p:nvPr>
        </p:nvPicPr>
        <p:blipFill>
          <a:blip r:embed="rId2" cstate="print"/>
          <a:srcRect l="11712" r="11712"/>
          <a:stretch>
            <a:fillRect/>
          </a:stretch>
        </p:blipFill>
        <p:spPr>
          <a:xfrm>
            <a:off x="683568" y="612775"/>
            <a:ext cx="8064896" cy="41148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الملصق العلمي</a:t>
            </a:r>
            <a:endParaRPr lang="ar-IQ" dirty="0"/>
          </a:p>
        </p:txBody>
      </p:sp>
      <p:sp>
        <p:nvSpPr>
          <p:cNvPr id="6" name="عنصر نائب للمحتوى 5"/>
          <p:cNvSpPr>
            <a:spLocks noGrp="1"/>
          </p:cNvSpPr>
          <p:nvPr>
            <p:ph idx="1"/>
          </p:nvPr>
        </p:nvSpPr>
        <p:spPr/>
        <p:txBody>
          <a:bodyPr/>
          <a:lstStyle/>
          <a:p>
            <a:r>
              <a:rPr lang="ar-IQ" dirty="0" smtClean="0">
                <a:solidFill>
                  <a:srgbClr val="7030A0"/>
                </a:solidFill>
              </a:rPr>
              <a:t>يستعمل الملصق العلمي أو الأكاديمي بكثرة من قبل الباحثين و الأكاديميين في الجامعات، الملتقيات، و المؤتمرات </a:t>
            </a:r>
            <a:r>
              <a:rPr lang="ar-IQ" b="1" dirty="0" smtClean="0">
                <a:solidFill>
                  <a:srgbClr val="7030A0"/>
                </a:solidFill>
              </a:rPr>
              <a:t>من أجل عرض أفكار أبحاثهم و مشاريعهم بشكل علمي</a:t>
            </a:r>
            <a:r>
              <a:rPr lang="ar-IQ" dirty="0" smtClean="0">
                <a:solidFill>
                  <a:srgbClr val="7030A0"/>
                </a:solidFill>
              </a:rPr>
              <a:t> و تبادل الخبرات فيما بينهم و فتح مجال النقاش و الأسئلة بين الباحث و </a:t>
            </a:r>
            <a:r>
              <a:rPr lang="ar-IQ" dirty="0" err="1" smtClean="0">
                <a:solidFill>
                  <a:srgbClr val="7030A0"/>
                </a:solidFill>
              </a:rPr>
              <a:t>الجمهور.</a:t>
            </a:r>
            <a:r>
              <a:rPr lang="ar-IQ" dirty="0" smtClean="0">
                <a:solidFill>
                  <a:srgbClr val="7030A0"/>
                </a:solidFill>
              </a:rPr>
              <a:t> هذا مثال على ملصق علمي أو </a:t>
            </a:r>
            <a:r>
              <a:rPr lang="ar-IQ" dirty="0" err="1" smtClean="0">
                <a:solidFill>
                  <a:srgbClr val="7030A0"/>
                </a:solidFill>
              </a:rPr>
              <a:t>أكاديمي</a:t>
            </a:r>
            <a:r>
              <a:rPr lang="ar-IQ" dirty="0" err="1" smtClean="0"/>
              <a:t>:</a:t>
            </a:r>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IQ"/>
          </a:p>
        </p:txBody>
      </p:sp>
      <p:pic>
        <p:nvPicPr>
          <p:cNvPr id="7" name="عنصر نائب للصورة 6" descr="VB2luEh0.jpg"/>
          <p:cNvPicPr>
            <a:picLocks noGrp="1" noChangeAspect="1"/>
          </p:cNvPicPr>
          <p:nvPr>
            <p:ph type="pic" idx="1"/>
          </p:nvPr>
        </p:nvPicPr>
        <p:blipFill>
          <a:blip r:embed="rId2" cstate="print"/>
          <a:srcRect t="12500" b="12500"/>
          <a:stretch>
            <a:fillRect/>
          </a:stretch>
        </p:blipFill>
        <p:spPr>
          <a:xfrm>
            <a:off x="539552" y="0"/>
            <a:ext cx="7992888" cy="5517232"/>
          </a:xfrm>
        </p:spPr>
      </p:pic>
      <p:sp>
        <p:nvSpPr>
          <p:cNvPr id="6" name="عنصر نائب للنص 5"/>
          <p:cNvSpPr>
            <a:spLocks noGrp="1"/>
          </p:cNvSpPr>
          <p:nvPr>
            <p:ph type="body" sz="half" idx="2"/>
          </p:nvPr>
        </p:nvSpPr>
        <p:spPr/>
        <p:txBody>
          <a:bodyPr>
            <a:normAutofit/>
          </a:bodyPr>
          <a:lstStyle/>
          <a:p>
            <a:pPr algn="ctr"/>
            <a:r>
              <a:rPr lang="ar-IQ" sz="4000" dirty="0" smtClean="0"/>
              <a:t>الملصق العلمي</a:t>
            </a:r>
            <a:endParaRPr lang="ar-IQ"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المطوية</a:t>
            </a:r>
            <a:endParaRPr lang="ar-IQ" dirty="0"/>
          </a:p>
        </p:txBody>
      </p:sp>
      <p:sp>
        <p:nvSpPr>
          <p:cNvPr id="6" name="عنصر نائب للمحتوى 5"/>
          <p:cNvSpPr>
            <a:spLocks noGrp="1"/>
          </p:cNvSpPr>
          <p:nvPr>
            <p:ph idx="1"/>
          </p:nvPr>
        </p:nvSpPr>
        <p:spPr/>
        <p:txBody>
          <a:bodyPr>
            <a:normAutofit fontScale="92500" lnSpcReduction="10000"/>
          </a:bodyPr>
          <a:lstStyle/>
          <a:p>
            <a:pPr algn="r"/>
            <a:r>
              <a:rPr lang="ar-IQ" dirty="0" smtClean="0">
                <a:solidFill>
                  <a:srgbClr val="0000FF"/>
                </a:solidFill>
              </a:rPr>
              <a:t>وتتميز المطوية بسهولة حملها وتوزيعها اضافة الى امكانية طباعة كمية كبيرة منها بأرخص الاسعار، وعادة ما تركز المطوية على موضوع واحد فقط، وتتناول شرحا وتحليلا، وبأسلوب مبسط ومفهوم للفئة المستهدفة، وتعد المطوية من افضل وسائل الاعلام في المناسبات العامة</a:t>
            </a:r>
          </a:p>
          <a:p>
            <a:pPr algn="r"/>
            <a:r>
              <a:rPr lang="ar-IQ" dirty="0" smtClean="0">
                <a:solidFill>
                  <a:srgbClr val="0000FF"/>
                </a:solidFill>
              </a:rPr>
              <a:t>عمل دعائي وتعريفي يمكن تنفيذه عبر الناشر الصحفي</a:t>
            </a:r>
            <a:br>
              <a:rPr lang="ar-IQ" dirty="0" smtClean="0">
                <a:solidFill>
                  <a:srgbClr val="0000FF"/>
                </a:solidFill>
              </a:rPr>
            </a:br>
            <a:r>
              <a:rPr lang="ar-IQ" dirty="0" smtClean="0">
                <a:solidFill>
                  <a:srgbClr val="0000FF"/>
                </a:solidFill>
              </a:rPr>
              <a:t>عادة يتم تنفيذها على ورق قياس </a:t>
            </a:r>
            <a:r>
              <a:rPr lang="en-US" dirty="0" smtClean="0">
                <a:solidFill>
                  <a:srgbClr val="0000FF"/>
                </a:solidFill>
              </a:rPr>
              <a:t>A4 </a:t>
            </a:r>
            <a:r>
              <a:rPr lang="ar-IQ" dirty="0" smtClean="0">
                <a:solidFill>
                  <a:srgbClr val="0000FF"/>
                </a:solidFill>
              </a:rPr>
              <a:t>بحيث يقسم كل </a:t>
            </a:r>
            <a:br>
              <a:rPr lang="ar-IQ" dirty="0" smtClean="0">
                <a:solidFill>
                  <a:srgbClr val="0000FF"/>
                </a:solidFill>
              </a:rPr>
            </a:br>
            <a:r>
              <a:rPr lang="ar-IQ" dirty="0" smtClean="0">
                <a:solidFill>
                  <a:srgbClr val="0000FF"/>
                </a:solidFill>
              </a:rPr>
              <a:t>وجه وظهر الورقة إلى 3 أعمدة متـــــــــساوية ويتم ثنيها </a:t>
            </a:r>
            <a:br>
              <a:rPr lang="ar-IQ" dirty="0" smtClean="0">
                <a:solidFill>
                  <a:srgbClr val="0000FF"/>
                </a:solidFill>
              </a:rPr>
            </a:br>
            <a:r>
              <a:rPr lang="ar-IQ" dirty="0" smtClean="0">
                <a:solidFill>
                  <a:srgbClr val="0000FF"/>
                </a:solidFill>
              </a:rPr>
              <a:t>لتظهر عموداً واحداً وتطوى بتنسيق بقية الأعمدة خلفه </a:t>
            </a:r>
            <a:br>
              <a:rPr lang="ar-IQ" dirty="0" smtClean="0">
                <a:solidFill>
                  <a:srgbClr val="0000FF"/>
                </a:solidFill>
              </a:rPr>
            </a:br>
            <a:r>
              <a:rPr lang="ar-IQ" dirty="0" smtClean="0">
                <a:solidFill>
                  <a:srgbClr val="0000FF"/>
                </a:solidFill>
              </a:rPr>
              <a:t>وتتضمن معلومات عامة أو دعاية أو تعريف لجهة </a:t>
            </a:r>
            <a:r>
              <a:rPr lang="ar-IQ" dirty="0" err="1" smtClean="0">
                <a:solidFill>
                  <a:srgbClr val="0000FF"/>
                </a:solidFill>
              </a:rPr>
              <a:t>ما..</a:t>
            </a:r>
            <a:r>
              <a:rPr lang="ar-IQ" dirty="0" err="1" smtClean="0"/>
              <a:t>!</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2964" y="0"/>
            <a:ext cx="6112519" cy="6544453"/>
          </a:xfrm>
          <a:prstGeom prst="rect">
            <a:avLst/>
          </a:prstGeom>
        </p:spPr>
      </p:pic>
      <p:sp>
        <p:nvSpPr>
          <p:cNvPr id="3" name="TextBox 2"/>
          <p:cNvSpPr txBox="1"/>
          <p:nvPr/>
        </p:nvSpPr>
        <p:spPr>
          <a:xfrm>
            <a:off x="3491880" y="476672"/>
            <a:ext cx="5608463" cy="646331"/>
          </a:xfrm>
          <a:prstGeom prst="rect">
            <a:avLst/>
          </a:prstGeom>
          <a:noFill/>
        </p:spPr>
        <p:txBody>
          <a:bodyPr wrap="square" rtlCol="0">
            <a:spAutoFit/>
          </a:bodyPr>
          <a:lstStyle/>
          <a:p>
            <a:pPr algn="r"/>
            <a:r>
              <a:rPr lang="ar-OM" sz="3600" dirty="0" smtClean="0">
                <a:solidFill>
                  <a:schemeClr val="accent5">
                    <a:lumMod val="75000"/>
                  </a:schemeClr>
                </a:solidFill>
                <a:latin typeface="Andalus" pitchFamily="18" charset="-78"/>
                <a:cs typeface="Andalus" pitchFamily="18" charset="-78"/>
              </a:rPr>
              <a:t>تاثير وسائل الاعلام على الاطفال</a:t>
            </a:r>
            <a:endParaRPr lang="en-GB" sz="3600" dirty="0">
              <a:solidFill>
                <a:schemeClr val="accent5">
                  <a:lumMod val="75000"/>
                </a:schemeClr>
              </a:solidFill>
              <a:latin typeface="Andalus" pitchFamily="18" charset="-78"/>
              <a:cs typeface="Andalus" pitchFamily="18" charset="-78"/>
            </a:endParaRPr>
          </a:p>
        </p:txBody>
      </p:sp>
      <p:sp>
        <p:nvSpPr>
          <p:cNvPr id="4" name="Rectangle 3"/>
          <p:cNvSpPr/>
          <p:nvPr/>
        </p:nvSpPr>
        <p:spPr>
          <a:xfrm>
            <a:off x="4429100" y="1690912"/>
            <a:ext cx="4572000" cy="2862322"/>
          </a:xfrm>
          <a:prstGeom prst="rect">
            <a:avLst/>
          </a:prstGeom>
        </p:spPr>
        <p:txBody>
          <a:bodyPr>
            <a:spAutoFit/>
          </a:bodyPr>
          <a:lstStyle/>
          <a:p>
            <a:pPr algn="r"/>
            <a:r>
              <a:rPr lang="ar-OM" sz="2400" b="1" dirty="0">
                <a:solidFill>
                  <a:schemeClr val="accent5">
                    <a:lumMod val="75000"/>
                  </a:schemeClr>
                </a:solidFill>
                <a:latin typeface="Andalus" pitchFamily="18" charset="-78"/>
                <a:cs typeface="Andalus" pitchFamily="18" charset="-78"/>
              </a:rPr>
              <a:t>التأثير العقدي</a:t>
            </a:r>
            <a:r>
              <a:rPr lang="ar-OM" sz="2400" dirty="0">
                <a:solidFill>
                  <a:schemeClr val="accent5">
                    <a:lumMod val="75000"/>
                  </a:schemeClr>
                </a:solidFill>
                <a:latin typeface="Andalus" pitchFamily="18" charset="-78"/>
                <a:cs typeface="Andalus" pitchFamily="18" charset="-78"/>
              </a:rPr>
              <a:t> من خلال تقديم مفاهيم عقدية أو فكرية مخالفة للإسلام، ومن ذلك: زعزعة عقيدة الطفل في الله سبحانه وتعالى، واشتمالها على بعض العبارات القادحة في العقيدة؛ كالتذمر من القدر والاعتراض على تدبير الله، والتمجيد للسحر، وغير ذلك</a:t>
            </a:r>
            <a:br>
              <a:rPr lang="ar-OM" sz="2400" dirty="0">
                <a:solidFill>
                  <a:schemeClr val="accent5">
                    <a:lumMod val="75000"/>
                  </a:schemeClr>
                </a:solidFill>
                <a:latin typeface="Andalus" pitchFamily="18" charset="-78"/>
                <a:cs typeface="Andalus" pitchFamily="18" charset="-78"/>
              </a:rPr>
            </a:br>
            <a:r>
              <a:rPr lang="ar-OM" dirty="0"/>
              <a:t/>
            </a:r>
            <a:br>
              <a:rPr lang="ar-OM" dirty="0"/>
            </a:br>
            <a:endParaRPr lang="en-GB" dirty="0"/>
          </a:p>
        </p:txBody>
      </p:sp>
      <p:sp>
        <p:nvSpPr>
          <p:cNvPr id="5" name="TextBox 4"/>
          <p:cNvSpPr txBox="1"/>
          <p:nvPr/>
        </p:nvSpPr>
        <p:spPr>
          <a:xfrm>
            <a:off x="6118733" y="1132343"/>
            <a:ext cx="2576901" cy="523220"/>
          </a:xfrm>
          <a:prstGeom prst="rect">
            <a:avLst/>
          </a:prstGeom>
          <a:noFill/>
        </p:spPr>
        <p:txBody>
          <a:bodyPr wrap="square" rtlCol="0">
            <a:spAutoFit/>
          </a:bodyPr>
          <a:lstStyle/>
          <a:p>
            <a:pPr algn="r"/>
            <a:r>
              <a:rPr lang="ar-OM" sz="2800" dirty="0" smtClean="0">
                <a:solidFill>
                  <a:schemeClr val="accent6">
                    <a:lumMod val="75000"/>
                  </a:schemeClr>
                </a:solidFill>
                <a:latin typeface="Andalus" pitchFamily="18" charset="-78"/>
                <a:cs typeface="Andalus" pitchFamily="18" charset="-78"/>
              </a:rPr>
              <a:t>التاثير السلبي</a:t>
            </a:r>
            <a:endParaRPr lang="en-GB" sz="2800" dirty="0">
              <a:solidFill>
                <a:schemeClr val="accent6">
                  <a:lumMod val="75000"/>
                </a:schemeClr>
              </a:solidFill>
              <a:latin typeface="Andalus" pitchFamily="18" charset="-78"/>
              <a:cs typeface="Andalus" pitchFamily="18" charset="-78"/>
            </a:endParaRPr>
          </a:p>
        </p:txBody>
      </p:sp>
    </p:spTree>
    <p:extLst>
      <p:ext uri="{BB962C8B-B14F-4D97-AF65-F5344CB8AC3E}">
        <p14:creationId xmlns="" xmlns:p14="http://schemas.microsoft.com/office/powerpoint/2010/main" val="2115822762"/>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2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mph" presetSubtype="0" fill="hold" grpId="0" nodeType="clickEffect">
                                  <p:stCondLst>
                                    <p:cond delay="0"/>
                                  </p:stCondLst>
                                  <p:childTnLst>
                                    <p:animRot by="21600000">
                                      <p:cBhvr>
                                        <p:cTn id="25"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تختلف أنواع المطوية وفقاً لتوظيف </a:t>
            </a:r>
            <a:r>
              <a:rPr lang="ar-IQ" dirty="0" err="1" smtClean="0"/>
              <a:t>استخدامها ،</a:t>
            </a:r>
            <a:r>
              <a:rPr lang="ar-IQ" dirty="0" smtClean="0"/>
              <a:t/>
            </a:r>
            <a:br>
              <a:rPr lang="ar-IQ" dirty="0" smtClean="0"/>
            </a:br>
            <a:r>
              <a:rPr lang="ar-IQ" dirty="0" smtClean="0"/>
              <a:t>فمنها </a:t>
            </a:r>
            <a:r>
              <a:rPr lang="ar-IQ" dirty="0" err="1" smtClean="0"/>
              <a:t>المطويات</a:t>
            </a:r>
            <a:r>
              <a:rPr lang="ar-IQ" dirty="0" smtClean="0"/>
              <a:t> : </a:t>
            </a:r>
            <a:r>
              <a:rPr lang="ar-IQ" dirty="0" err="1" smtClean="0"/>
              <a:t>السياحية </a:t>
            </a:r>
            <a:r>
              <a:rPr lang="ar-IQ" dirty="0" smtClean="0"/>
              <a:t>، </a:t>
            </a:r>
            <a:r>
              <a:rPr lang="ar-IQ" dirty="0" err="1" smtClean="0"/>
              <a:t>الإرشادية </a:t>
            </a:r>
            <a:r>
              <a:rPr lang="ar-IQ" dirty="0" smtClean="0"/>
              <a:t>، الدعائية</a:t>
            </a:r>
            <a:br>
              <a:rPr lang="ar-IQ" dirty="0" smtClean="0"/>
            </a:br>
            <a:r>
              <a:rPr lang="ar-IQ" dirty="0" smtClean="0"/>
              <a:t>أو تلك التي تحتوي معلومات وبيانات خدمــــــــــية، </a:t>
            </a:r>
            <a:br>
              <a:rPr lang="ar-IQ" dirty="0" smtClean="0"/>
            </a:br>
            <a:r>
              <a:rPr lang="ar-IQ" dirty="0" smtClean="0"/>
              <a:t>أدلة استخدام الأجهزة </a:t>
            </a:r>
            <a:r>
              <a:rPr lang="ar-IQ" dirty="0" err="1" smtClean="0"/>
              <a:t>والمعدات </a:t>
            </a:r>
            <a:r>
              <a:rPr lang="ar-IQ" dirty="0" smtClean="0"/>
              <a:t>، تثقيفية...</a:t>
            </a:r>
            <a:r>
              <a:rPr lang="ar-IQ" dirty="0" err="1" smtClean="0"/>
              <a:t>إلخ</a:t>
            </a:r>
            <a:endParaRPr lang="en-US" dirty="0" smtClean="0"/>
          </a:p>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Autofit/>
          </a:bodyPr>
          <a:lstStyle/>
          <a:p>
            <a:pPr algn="ctr"/>
            <a:r>
              <a:rPr lang="ar-IQ" sz="4000" dirty="0" smtClean="0">
                <a:solidFill>
                  <a:schemeClr val="accent2"/>
                </a:solidFill>
              </a:rPr>
              <a:t>شكل للمطوية</a:t>
            </a:r>
            <a:endParaRPr lang="ar-IQ" sz="4000" dirty="0">
              <a:solidFill>
                <a:schemeClr val="accent2"/>
              </a:solidFill>
            </a:endParaRPr>
          </a:p>
        </p:txBody>
      </p:sp>
      <p:pic>
        <p:nvPicPr>
          <p:cNvPr id="7" name="عنصر نائب للصورة 6" descr="Sans-titre2.jpg"/>
          <p:cNvPicPr>
            <a:picLocks noGrp="1" noChangeAspect="1"/>
          </p:cNvPicPr>
          <p:nvPr>
            <p:ph type="pic" idx="1"/>
          </p:nvPr>
        </p:nvPicPr>
        <p:blipFill>
          <a:blip r:embed="rId2" cstate="print"/>
          <a:srcRect l="14028" r="14028"/>
          <a:stretch>
            <a:fillRect/>
          </a:stretch>
        </p:blipFill>
        <p:spPr>
          <a:xfrm>
            <a:off x="971600" y="612775"/>
            <a:ext cx="7344816" cy="4114800"/>
          </a:xfrm>
        </p:spPr>
      </p:pic>
      <p:sp>
        <p:nvSpPr>
          <p:cNvPr id="6" name="عنصر نائب للنص 5"/>
          <p:cNvSpPr>
            <a:spLocks noGrp="1"/>
          </p:cNvSpPr>
          <p:nvPr>
            <p:ph type="body" sz="half" idx="2"/>
          </p:nvPr>
        </p:nvSpPr>
        <p:spPr/>
        <p:txBody>
          <a:bodyPr/>
          <a:lstStyle/>
          <a:p>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Autofit/>
          </a:bodyPr>
          <a:lstStyle/>
          <a:p>
            <a:r>
              <a:rPr lang="ar-IQ" sz="7200" dirty="0" smtClean="0">
                <a:solidFill>
                  <a:srgbClr val="FF0000"/>
                </a:solidFill>
              </a:rPr>
              <a:t>الشعار </a:t>
            </a:r>
            <a:endParaRPr lang="ar-IQ" sz="7200" dirty="0">
              <a:solidFill>
                <a:srgbClr val="FF0000"/>
              </a:solidFill>
            </a:endParaRPr>
          </a:p>
        </p:txBody>
      </p:sp>
      <p:sp>
        <p:nvSpPr>
          <p:cNvPr id="6" name="عنصر نائب للمحتوى 5"/>
          <p:cNvSpPr>
            <a:spLocks noGrp="1"/>
          </p:cNvSpPr>
          <p:nvPr>
            <p:ph idx="1"/>
          </p:nvPr>
        </p:nvSpPr>
        <p:spPr/>
        <p:txBody>
          <a:bodyPr>
            <a:normAutofit fontScale="92500"/>
          </a:bodyPr>
          <a:lstStyle/>
          <a:p>
            <a:pPr rtl="1"/>
            <a:r>
              <a:rPr lang="ar-IQ" dirty="0" smtClean="0"/>
              <a:t>هو رمز لهدف نسعى الى تحقيقه، وينبغي عند التفكير في رفع شعار ما، او عند التخطيط لمشروع حسن اختيار التراكيب اللغوية، وشموليتها وسلامتها من الاخطاء اضافة الى امكانية تحقيق بنود ذلك </a:t>
            </a:r>
            <a:r>
              <a:rPr lang="ar-IQ" dirty="0" err="1" smtClean="0"/>
              <a:t>الشعار.</a:t>
            </a:r>
            <a:r>
              <a:rPr lang="ar-IQ" dirty="0" smtClean="0"/>
              <a:t> ومن المناسب عند التخطيط لتنفيذ حملة اعلامية ان تضع لها شعارا معينا، يرمز الى هذه المناسبة ونوظف جميع الوسائل الاتصال لمساندة هذه المهمة، ومن ذلك: </a:t>
            </a:r>
            <a:r>
              <a:rPr lang="ar-IQ" dirty="0" err="1" smtClean="0"/>
              <a:t>نشرات </a:t>
            </a:r>
            <a:r>
              <a:rPr lang="ar-IQ" dirty="0" smtClean="0"/>
              <a:t>– </a:t>
            </a:r>
            <a:r>
              <a:rPr lang="ar-IQ" dirty="0" err="1" smtClean="0"/>
              <a:t>مطويات </a:t>
            </a:r>
            <a:r>
              <a:rPr lang="ar-IQ" dirty="0" smtClean="0"/>
              <a:t>– </a:t>
            </a:r>
            <a:r>
              <a:rPr lang="ar-IQ" dirty="0" err="1" smtClean="0"/>
              <a:t>مسرح </a:t>
            </a:r>
            <a:r>
              <a:rPr lang="ar-IQ" dirty="0" smtClean="0"/>
              <a:t>– اذاعة- </a:t>
            </a:r>
            <a:r>
              <a:rPr lang="ar-IQ" dirty="0" err="1" smtClean="0"/>
              <a:t>ندوات </a:t>
            </a:r>
            <a:r>
              <a:rPr lang="ar-IQ" dirty="0" smtClean="0"/>
              <a:t>– محاضرات.</a:t>
            </a:r>
            <a:endParaRPr lang="en-US" dirty="0" smtClean="0"/>
          </a:p>
          <a:p>
            <a:pPr rtl="1"/>
            <a:r>
              <a:rPr lang="ar-IQ" dirty="0" smtClean="0"/>
              <a:t>ومن أمثلة الشعارات:</a:t>
            </a:r>
            <a:endParaRPr lang="en-US" dirty="0" smtClean="0"/>
          </a:p>
          <a:p>
            <a:r>
              <a:rPr lang="ar-IQ" dirty="0" smtClean="0"/>
              <a:t>لنجعل ما </a:t>
            </a:r>
            <a:r>
              <a:rPr lang="ar-IQ" dirty="0" err="1" smtClean="0"/>
              <a:t>تعلمناه</a:t>
            </a:r>
            <a:r>
              <a:rPr lang="ar-IQ" dirty="0" smtClean="0"/>
              <a:t> سلوكا نحياه</a:t>
            </a:r>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الاثر النفسي للشعار</a:t>
            </a:r>
            <a:endParaRPr lang="ar-IQ" dirty="0"/>
          </a:p>
        </p:txBody>
      </p:sp>
      <p:sp>
        <p:nvSpPr>
          <p:cNvPr id="3" name="عنصر نائب للمحتوى 2"/>
          <p:cNvSpPr>
            <a:spLocks noGrp="1"/>
          </p:cNvSpPr>
          <p:nvPr>
            <p:ph idx="1"/>
          </p:nvPr>
        </p:nvSpPr>
        <p:spPr/>
        <p:txBody>
          <a:bodyPr>
            <a:normAutofit fontScale="85000" lnSpcReduction="10000"/>
          </a:bodyPr>
          <a:lstStyle/>
          <a:p>
            <a:pPr rtl="1"/>
            <a:r>
              <a:rPr lang="ar-IQ" b="1" dirty="0" smtClean="0">
                <a:solidFill>
                  <a:srgbClr val="FF0000"/>
                </a:solidFill>
              </a:rPr>
              <a:t>للشعار اثر نفسي على المجتمع بشكل عام حيث انه يمتاز بما يلي:</a:t>
            </a:r>
            <a:endParaRPr lang="en-US" b="1" dirty="0" smtClean="0">
              <a:solidFill>
                <a:srgbClr val="FF0000"/>
              </a:solidFill>
            </a:endParaRPr>
          </a:p>
          <a:p>
            <a:pPr lvl="0" rtl="1"/>
            <a:r>
              <a:rPr lang="ar-IQ" b="1" dirty="0" smtClean="0">
                <a:solidFill>
                  <a:srgbClr val="FF0000"/>
                </a:solidFill>
              </a:rPr>
              <a:t>من خلاله نستطيع جمع افراد المجتمع على هدف واحد عام يمكن عن طريقه توصيل من نريد بأسلوب سهل.</a:t>
            </a:r>
            <a:endParaRPr lang="en-US" b="1" dirty="0" smtClean="0">
              <a:solidFill>
                <a:srgbClr val="FF0000"/>
              </a:solidFill>
            </a:endParaRPr>
          </a:p>
          <a:p>
            <a:pPr lvl="0" rtl="1"/>
            <a:r>
              <a:rPr lang="ar-IQ" b="1" dirty="0" smtClean="0">
                <a:solidFill>
                  <a:srgbClr val="FF0000"/>
                </a:solidFill>
              </a:rPr>
              <a:t>من خلاله يمكن للفرد الالتزام بأخلاق اساسية يضعها نصب عينيه اثناء تعامله مع الاخرين كأن نقول مثلا: النظافة من الايمان.</a:t>
            </a:r>
            <a:endParaRPr lang="en-US" b="1" dirty="0" smtClean="0">
              <a:solidFill>
                <a:srgbClr val="FF0000"/>
              </a:solidFill>
            </a:endParaRPr>
          </a:p>
          <a:p>
            <a:pPr lvl="0" rtl="1"/>
            <a:r>
              <a:rPr lang="ar-IQ" b="1" dirty="0" smtClean="0">
                <a:solidFill>
                  <a:srgbClr val="FF0000"/>
                </a:solidFill>
              </a:rPr>
              <a:t>يقوي الروح المعنوية لدى افراد القوات المسلحة وكل من يناضل من اجل رفعة الوطن يجد رمزا يجعله يتفق مع الاخرين من خلاله.</a:t>
            </a:r>
            <a:endParaRPr lang="en-US" b="1" dirty="0" smtClean="0">
              <a:solidFill>
                <a:srgbClr val="FF0000"/>
              </a:solidFill>
            </a:endParaRPr>
          </a:p>
          <a:p>
            <a:pPr lvl="0" rtl="1"/>
            <a:r>
              <a:rPr lang="ar-IQ" b="1" dirty="0" smtClean="0">
                <a:solidFill>
                  <a:srgbClr val="FF0000"/>
                </a:solidFill>
              </a:rPr>
              <a:t>يذكر الفرد بالهدف الاعلى والذي يرمز له الشعار، فيعمل على توجيه سلوك الفرد ورفع </a:t>
            </a:r>
            <a:r>
              <a:rPr lang="ar-IQ" b="1" dirty="0" err="1" smtClean="0">
                <a:solidFill>
                  <a:srgbClr val="FF0000"/>
                </a:solidFill>
              </a:rPr>
              <a:t>دافعيته</a:t>
            </a:r>
            <a:r>
              <a:rPr lang="ar-IQ" b="1" dirty="0" smtClean="0">
                <a:solidFill>
                  <a:srgbClr val="FF0000"/>
                </a:solidFill>
              </a:rPr>
              <a:t> لتحقيق الاهداف المنشودة.</a:t>
            </a:r>
            <a:endParaRPr lang="en-US" b="1" dirty="0" smtClean="0">
              <a:solidFill>
                <a:srgbClr val="FF0000"/>
              </a:solidFill>
            </a:endParaRPr>
          </a:p>
          <a:p>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title"/>
          </p:nvPr>
        </p:nvSpPr>
        <p:spPr/>
        <p:txBody>
          <a:bodyPr/>
          <a:lstStyle/>
          <a:p>
            <a:r>
              <a:rPr lang="ar-IQ" dirty="0" smtClean="0"/>
              <a:t>نموذج للشعار</a:t>
            </a:r>
            <a:endParaRPr lang="ar-IQ" dirty="0"/>
          </a:p>
        </p:txBody>
      </p:sp>
      <p:pic>
        <p:nvPicPr>
          <p:cNvPr id="12" name="عنصر نائب للمحتوى 11" descr="download (1).jpg"/>
          <p:cNvPicPr>
            <a:picLocks noGrp="1" noChangeAspect="1"/>
          </p:cNvPicPr>
          <p:nvPr>
            <p:ph sz="half" idx="2"/>
          </p:nvPr>
        </p:nvPicPr>
        <p:blipFill>
          <a:blip r:embed="rId2" cstate="print"/>
          <a:stretch>
            <a:fillRect/>
          </a:stretch>
        </p:blipFill>
        <p:spPr>
          <a:xfrm>
            <a:off x="5220072" y="1484784"/>
            <a:ext cx="3672408" cy="4464496"/>
          </a:xfrm>
        </p:spPr>
      </p:pic>
      <p:pic>
        <p:nvPicPr>
          <p:cNvPr id="15" name="عنصر نائب للمحتوى 14" descr="download.png"/>
          <p:cNvPicPr>
            <a:picLocks noGrp="1" noChangeAspect="1"/>
          </p:cNvPicPr>
          <p:nvPr>
            <p:ph sz="half" idx="1"/>
          </p:nvPr>
        </p:nvPicPr>
        <p:blipFill>
          <a:blip r:embed="rId3" cstate="print"/>
          <a:stretch>
            <a:fillRect/>
          </a:stretch>
        </p:blipFill>
        <p:spPr>
          <a:xfrm>
            <a:off x="323529" y="1196752"/>
            <a:ext cx="4392488" cy="5661247"/>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b="1" dirty="0" smtClean="0">
                <a:solidFill>
                  <a:schemeClr val="bg2">
                    <a:lumMod val="50000"/>
                  </a:schemeClr>
                </a:solidFill>
              </a:rPr>
              <a:t>سيكولوجية الشعار</a:t>
            </a:r>
            <a:endParaRPr lang="ar-IQ" b="1" dirty="0">
              <a:solidFill>
                <a:schemeClr val="bg2">
                  <a:lumMod val="50000"/>
                </a:schemeClr>
              </a:solidFill>
            </a:endParaRPr>
          </a:p>
        </p:txBody>
      </p:sp>
      <p:sp>
        <p:nvSpPr>
          <p:cNvPr id="6" name="عنصر نائب للمحتوى 5"/>
          <p:cNvSpPr>
            <a:spLocks noGrp="1"/>
          </p:cNvSpPr>
          <p:nvPr>
            <p:ph idx="1"/>
          </p:nvPr>
        </p:nvSpPr>
        <p:spPr/>
        <p:txBody>
          <a:bodyPr>
            <a:normAutofit fontScale="62500" lnSpcReduction="20000"/>
          </a:bodyPr>
          <a:lstStyle/>
          <a:p>
            <a:r>
              <a:rPr lang="ar-IQ" sz="4000" b="1" dirty="0" smtClean="0">
                <a:solidFill>
                  <a:schemeClr val="accent6">
                    <a:lumMod val="75000"/>
                  </a:schemeClr>
                </a:solidFill>
              </a:rPr>
              <a:t>الخطوط الرقيقة</a:t>
            </a:r>
            <a:r>
              <a:rPr lang="ar-IQ" sz="4000" b="1" dirty="0" err="1" smtClean="0">
                <a:solidFill>
                  <a:schemeClr val="accent6">
                    <a:lumMod val="75000"/>
                  </a:schemeClr>
                </a:solidFill>
              </a:rPr>
              <a:t>(</a:t>
            </a:r>
            <a:r>
              <a:rPr lang="en-US" sz="4000" b="1" dirty="0" smtClean="0">
                <a:solidFill>
                  <a:schemeClr val="accent6">
                    <a:lumMod val="75000"/>
                  </a:schemeClr>
                </a:solidFill>
              </a:rPr>
              <a:t>Serif fonts):</a:t>
            </a:r>
            <a:r>
              <a:rPr lang="ar-IQ" sz="4000" b="1" dirty="0" err="1" smtClean="0">
                <a:solidFill>
                  <a:schemeClr val="accent6">
                    <a:lumMod val="75000"/>
                  </a:schemeClr>
                </a:solidFill>
              </a:rPr>
              <a:t>وهذة</a:t>
            </a:r>
            <a:r>
              <a:rPr lang="ar-IQ" sz="4000" b="1" dirty="0" smtClean="0">
                <a:solidFill>
                  <a:schemeClr val="accent6">
                    <a:lumMod val="75000"/>
                  </a:schemeClr>
                </a:solidFill>
              </a:rPr>
              <a:t> تعني التقاليد والعادات والتراث </a:t>
            </a:r>
            <a:r>
              <a:rPr lang="ar-IQ" sz="4000" b="1" dirty="0" err="1" smtClean="0">
                <a:solidFill>
                  <a:schemeClr val="accent6">
                    <a:lumMod val="75000"/>
                  </a:schemeClr>
                </a:solidFill>
              </a:rPr>
              <a:t>والموثوقية</a:t>
            </a:r>
            <a:r>
              <a:rPr lang="ar-IQ" sz="4000" b="1" dirty="0" smtClean="0">
                <a:solidFill>
                  <a:schemeClr val="accent6">
                    <a:lumMod val="75000"/>
                  </a:schemeClr>
                </a:solidFill>
              </a:rPr>
              <a:t>.إنهم مثل الأصدقاء القدامى،</a:t>
            </a:r>
            <a:r>
              <a:rPr lang="ar-IQ" sz="4000" b="1" dirty="0" err="1" smtClean="0">
                <a:solidFill>
                  <a:schemeClr val="accent6">
                    <a:lumMod val="75000"/>
                  </a:schemeClr>
                </a:solidFill>
              </a:rPr>
              <a:t>وهذة</a:t>
            </a:r>
            <a:r>
              <a:rPr lang="ar-IQ" sz="4000" b="1" dirty="0" smtClean="0">
                <a:solidFill>
                  <a:schemeClr val="accent6">
                    <a:lumMod val="75000"/>
                  </a:schemeClr>
                </a:solidFill>
              </a:rPr>
              <a:t> الخطوط مثل </a:t>
            </a:r>
            <a:r>
              <a:rPr lang="en-US" sz="4000" b="1" dirty="0" smtClean="0">
                <a:solidFill>
                  <a:schemeClr val="accent6">
                    <a:lumMod val="75000"/>
                  </a:schemeClr>
                </a:solidFill>
              </a:rPr>
              <a:t>Times New Roman</a:t>
            </a:r>
            <a:r>
              <a:rPr lang="ar-IQ" sz="4000" b="1" dirty="0" smtClean="0">
                <a:solidFill>
                  <a:schemeClr val="accent6">
                    <a:lumMod val="75000"/>
                  </a:schemeClr>
                </a:solidFill>
              </a:rPr>
              <a:t>أو </a:t>
            </a:r>
            <a:r>
              <a:rPr lang="en-US" sz="4000" b="1" dirty="0" smtClean="0">
                <a:solidFill>
                  <a:schemeClr val="accent6">
                    <a:lumMod val="75000"/>
                  </a:schemeClr>
                </a:solidFill>
              </a:rPr>
              <a:t>Baskerville.</a:t>
            </a:r>
            <a:r>
              <a:rPr lang="ar-IQ" sz="4000" b="1" dirty="0" smtClean="0">
                <a:solidFill>
                  <a:schemeClr val="accent6">
                    <a:lumMod val="75000"/>
                  </a:schemeClr>
                </a:solidFill>
              </a:rPr>
              <a:t>وعلى الشركات التي تريد التأكيد على قدمها وتراثها </a:t>
            </a:r>
            <a:r>
              <a:rPr lang="ar-IQ" sz="4000" b="1" dirty="0" err="1" smtClean="0">
                <a:solidFill>
                  <a:schemeClr val="accent6">
                    <a:lumMod val="75000"/>
                  </a:schemeClr>
                </a:solidFill>
              </a:rPr>
              <a:t>إستخدام</a:t>
            </a:r>
            <a:r>
              <a:rPr lang="ar-IQ" sz="4000" b="1" dirty="0" smtClean="0">
                <a:solidFill>
                  <a:schemeClr val="accent6">
                    <a:lumMod val="75000"/>
                  </a:schemeClr>
                </a:solidFill>
              </a:rPr>
              <a:t> </a:t>
            </a:r>
            <a:r>
              <a:rPr lang="ar-IQ" sz="4000" b="1" dirty="0" err="1" smtClean="0">
                <a:solidFill>
                  <a:schemeClr val="accent6">
                    <a:lumMod val="75000"/>
                  </a:schemeClr>
                </a:solidFill>
              </a:rPr>
              <a:t>هذة</a:t>
            </a:r>
            <a:r>
              <a:rPr lang="ar-IQ" sz="4000" b="1" dirty="0" smtClean="0">
                <a:solidFill>
                  <a:schemeClr val="accent6">
                    <a:lumMod val="75000"/>
                  </a:schemeClr>
                </a:solidFill>
              </a:rPr>
              <a:t> الخطوط.</a:t>
            </a:r>
          </a:p>
          <a:p>
            <a:r>
              <a:rPr lang="ar-IQ" sz="4000" b="1" dirty="0" smtClean="0">
                <a:solidFill>
                  <a:schemeClr val="accent6">
                    <a:lumMod val="75000"/>
                  </a:schemeClr>
                </a:solidFill>
              </a:rPr>
              <a:t>الخطوط الحديثة</a:t>
            </a:r>
            <a:r>
              <a:rPr lang="ar-IQ" sz="4000" b="1" dirty="0" err="1" smtClean="0">
                <a:solidFill>
                  <a:schemeClr val="accent6">
                    <a:lumMod val="75000"/>
                  </a:schemeClr>
                </a:solidFill>
              </a:rPr>
              <a:t>(</a:t>
            </a:r>
            <a:r>
              <a:rPr lang="en-US" sz="4000" b="1" dirty="0" err="1" smtClean="0">
                <a:solidFill>
                  <a:schemeClr val="accent6">
                    <a:lumMod val="75000"/>
                  </a:schemeClr>
                </a:solidFill>
              </a:rPr>
              <a:t>Modren</a:t>
            </a:r>
            <a:r>
              <a:rPr lang="en-US" sz="4000" b="1" dirty="0" smtClean="0">
                <a:solidFill>
                  <a:schemeClr val="accent6">
                    <a:lumMod val="75000"/>
                  </a:schemeClr>
                </a:solidFill>
              </a:rPr>
              <a:t> Fonts):</a:t>
            </a:r>
            <a:r>
              <a:rPr lang="ar-IQ" sz="4000" b="1" dirty="0" smtClean="0">
                <a:solidFill>
                  <a:schemeClr val="accent6">
                    <a:lumMod val="75000"/>
                  </a:schemeClr>
                </a:solidFill>
              </a:rPr>
              <a:t>وتشمل </a:t>
            </a:r>
            <a:r>
              <a:rPr lang="ar-IQ" sz="4000" b="1" dirty="0" err="1" smtClean="0">
                <a:solidFill>
                  <a:schemeClr val="accent6">
                    <a:lumMod val="75000"/>
                  </a:schemeClr>
                </a:solidFill>
              </a:rPr>
              <a:t>هذة</a:t>
            </a:r>
            <a:r>
              <a:rPr lang="ar-IQ" sz="4000" b="1" dirty="0" smtClean="0">
                <a:solidFill>
                  <a:schemeClr val="accent6">
                    <a:lumMod val="75000"/>
                  </a:schemeClr>
                </a:solidFill>
              </a:rPr>
              <a:t> الخطوط </a:t>
            </a:r>
            <a:r>
              <a:rPr lang="en-US" sz="4000" b="1" dirty="0" err="1" smtClean="0">
                <a:solidFill>
                  <a:schemeClr val="accent6">
                    <a:lumMod val="75000"/>
                  </a:schemeClr>
                </a:solidFill>
              </a:rPr>
              <a:t>Futura</a:t>
            </a:r>
            <a:r>
              <a:rPr lang="en-US" sz="4000" b="1" dirty="0" smtClean="0">
                <a:solidFill>
                  <a:schemeClr val="accent6">
                    <a:lumMod val="75000"/>
                  </a:schemeClr>
                </a:solidFill>
              </a:rPr>
              <a:t>, </a:t>
            </a:r>
            <a:r>
              <a:rPr lang="en-US" sz="4000" b="1" dirty="0" err="1" smtClean="0">
                <a:solidFill>
                  <a:schemeClr val="accent6">
                    <a:lumMod val="75000"/>
                  </a:schemeClr>
                </a:solidFill>
              </a:rPr>
              <a:t>Avant</a:t>
            </a:r>
            <a:r>
              <a:rPr lang="en-US" sz="4000" b="1" dirty="0" smtClean="0">
                <a:solidFill>
                  <a:schemeClr val="accent6">
                    <a:lumMod val="75000"/>
                  </a:schemeClr>
                </a:solidFill>
              </a:rPr>
              <a:t> </a:t>
            </a:r>
            <a:r>
              <a:rPr lang="en-US" sz="4000" b="1" dirty="0" err="1" smtClean="0">
                <a:solidFill>
                  <a:schemeClr val="accent6">
                    <a:lumMod val="75000"/>
                  </a:schemeClr>
                </a:solidFill>
              </a:rPr>
              <a:t>Garde</a:t>
            </a:r>
            <a:r>
              <a:rPr lang="en-US" sz="4000" b="1" dirty="0" smtClean="0">
                <a:solidFill>
                  <a:schemeClr val="accent6">
                    <a:lumMod val="75000"/>
                  </a:schemeClr>
                </a:solidFill>
              </a:rPr>
              <a:t>.</a:t>
            </a:r>
            <a:r>
              <a:rPr lang="ar-IQ" sz="4000" b="1" dirty="0" smtClean="0">
                <a:solidFill>
                  <a:schemeClr val="accent6">
                    <a:lumMod val="75000"/>
                  </a:schemeClr>
                </a:solidFill>
              </a:rPr>
              <a:t>خطوط قوية ويمكن </a:t>
            </a:r>
            <a:r>
              <a:rPr lang="ar-IQ" sz="4000" b="1" dirty="0" err="1" smtClean="0">
                <a:solidFill>
                  <a:schemeClr val="accent6">
                    <a:lumMod val="75000"/>
                  </a:schemeClr>
                </a:solidFill>
              </a:rPr>
              <a:t>الإعتماد</a:t>
            </a:r>
            <a:r>
              <a:rPr lang="ar-IQ" sz="4000" b="1" dirty="0" smtClean="0">
                <a:solidFill>
                  <a:schemeClr val="accent6">
                    <a:lumMod val="75000"/>
                  </a:schemeClr>
                </a:solidFill>
              </a:rPr>
              <a:t> عليها ولكن مع لمسة من الرقي يمكن أن تكون أنيقة أيضاً.الخطوط الحديثة ربما تكون جيدة للأزياء والشركات في الأسواق المتخصصة والعلامات التجارية الفاخرة.</a:t>
            </a:r>
          </a:p>
          <a:p>
            <a:r>
              <a:rPr lang="ar-IQ" sz="4000" b="1" dirty="0" smtClean="0">
                <a:solidFill>
                  <a:schemeClr val="accent6">
                    <a:lumMod val="75000"/>
                  </a:schemeClr>
                </a:solidFill>
              </a:rPr>
              <a:t>الخطوط غير الرقيقة</a:t>
            </a:r>
            <a:r>
              <a:rPr lang="ar-IQ" sz="4000" b="1" dirty="0" err="1" smtClean="0">
                <a:solidFill>
                  <a:schemeClr val="accent6">
                    <a:lumMod val="75000"/>
                  </a:schemeClr>
                </a:solidFill>
              </a:rPr>
              <a:t>(</a:t>
            </a:r>
            <a:r>
              <a:rPr lang="en-US" sz="4000" b="1" dirty="0" smtClean="0">
                <a:solidFill>
                  <a:schemeClr val="accent6">
                    <a:lumMod val="75000"/>
                  </a:schemeClr>
                </a:solidFill>
              </a:rPr>
              <a:t>Sans serif Fonts):</a:t>
            </a:r>
            <a:r>
              <a:rPr lang="ar-IQ" sz="4000" b="1" dirty="0" smtClean="0">
                <a:solidFill>
                  <a:schemeClr val="accent6">
                    <a:lumMod val="75000"/>
                  </a:schemeClr>
                </a:solidFill>
              </a:rPr>
              <a:t>بسيطة، نظيفة ومستقبلية.الخطوط غير الرقيقة تحظى بشعبية كبيرة، وخاصة في التطبيقات التعليمية، </a:t>
            </a:r>
            <a:r>
              <a:rPr lang="ar-IQ" sz="4000" b="1" dirty="0" err="1" smtClean="0">
                <a:solidFill>
                  <a:schemeClr val="accent6">
                    <a:lumMod val="75000"/>
                  </a:schemeClr>
                </a:solidFill>
              </a:rPr>
              <a:t>إنة</a:t>
            </a:r>
            <a:r>
              <a:rPr lang="ar-IQ" sz="4000" b="1" dirty="0" smtClean="0">
                <a:solidFill>
                  <a:schemeClr val="accent6">
                    <a:lumMod val="75000"/>
                  </a:schemeClr>
                </a:solidFill>
              </a:rPr>
              <a:t> من السهل قراءتها ويمكن أن تلعب دوراً محايداً مثل </a:t>
            </a:r>
            <a:r>
              <a:rPr lang="en-US" sz="4000" b="1" dirty="0" smtClean="0">
                <a:solidFill>
                  <a:schemeClr val="accent6">
                    <a:lumMod val="75000"/>
                  </a:schemeClr>
                </a:solidFill>
              </a:rPr>
              <a:t>Ariel، </a:t>
            </a:r>
            <a:r>
              <a:rPr lang="ar-IQ" sz="4000" b="1" dirty="0" smtClean="0">
                <a:solidFill>
                  <a:schemeClr val="accent6">
                    <a:lumMod val="75000"/>
                  </a:schemeClr>
                </a:solidFill>
              </a:rPr>
              <a:t>وهي مناسبة بشكل جيد مع الشركات التي تريد أن ترسل رسالة مباشرة إلى الأمام، والتي ترغب في النظر إليها </a:t>
            </a:r>
            <a:r>
              <a:rPr lang="ar-IQ" sz="4000" b="1" dirty="0" err="1" smtClean="0">
                <a:solidFill>
                  <a:schemeClr val="accent6">
                    <a:lumMod val="75000"/>
                  </a:schemeClr>
                </a:solidFill>
              </a:rPr>
              <a:t>بإعتبار</a:t>
            </a:r>
            <a:r>
              <a:rPr lang="ar-IQ" sz="4000" b="1" dirty="0" smtClean="0">
                <a:solidFill>
                  <a:schemeClr val="accent6">
                    <a:lumMod val="75000"/>
                  </a:schemeClr>
                </a:solidFill>
              </a:rPr>
              <a:t> أنها صادقة </a:t>
            </a:r>
            <a:r>
              <a:rPr lang="ar-IQ" sz="4000" b="1" dirty="0" err="1" smtClean="0">
                <a:solidFill>
                  <a:schemeClr val="accent6">
                    <a:lumMod val="75000"/>
                  </a:schemeClr>
                </a:solidFill>
              </a:rPr>
              <a:t>وموثوقة.</a:t>
            </a:r>
            <a:endParaRPr lang="ar-IQ" sz="4000" b="1" dirty="0" smtClean="0">
              <a:solidFill>
                <a:schemeClr val="accent6">
                  <a:lumMod val="75000"/>
                </a:schemeClr>
              </a:solidFill>
            </a:endParaRPr>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سيكولوجية الشعار</a:t>
            </a:r>
            <a:endParaRPr lang="ar-IQ" dirty="0"/>
          </a:p>
        </p:txBody>
      </p:sp>
      <p:sp>
        <p:nvSpPr>
          <p:cNvPr id="3" name="عنصر نائب للمحتوى 2"/>
          <p:cNvSpPr>
            <a:spLocks noGrp="1"/>
          </p:cNvSpPr>
          <p:nvPr>
            <p:ph idx="1"/>
          </p:nvPr>
        </p:nvSpPr>
        <p:spPr/>
        <p:txBody>
          <a:bodyPr>
            <a:normAutofit fontScale="62500" lnSpcReduction="20000"/>
          </a:bodyPr>
          <a:lstStyle/>
          <a:p>
            <a:r>
              <a:rPr lang="ar-IQ" sz="3400" b="1" dirty="0" smtClean="0">
                <a:solidFill>
                  <a:srgbClr val="7030A0"/>
                </a:solidFill>
              </a:rPr>
              <a:t>النصي</a:t>
            </a:r>
            <a:r>
              <a:rPr lang="ar-IQ" sz="3400" b="1" dirty="0" err="1" smtClean="0">
                <a:solidFill>
                  <a:srgbClr val="7030A0"/>
                </a:solidFill>
              </a:rPr>
              <a:t>(</a:t>
            </a:r>
            <a:r>
              <a:rPr lang="en-US" sz="3400" b="1" dirty="0" smtClean="0">
                <a:solidFill>
                  <a:srgbClr val="7030A0"/>
                </a:solidFill>
              </a:rPr>
              <a:t>Script):</a:t>
            </a:r>
            <a:r>
              <a:rPr lang="ar-IQ" sz="3400" b="1" dirty="0" smtClean="0">
                <a:solidFill>
                  <a:srgbClr val="7030A0"/>
                </a:solidFill>
              </a:rPr>
              <a:t>وهي الخطوط المكتوبة بخط اليد </a:t>
            </a:r>
            <a:r>
              <a:rPr lang="ar-IQ" sz="3400" b="1" dirty="0" err="1" smtClean="0">
                <a:solidFill>
                  <a:srgbClr val="7030A0"/>
                </a:solidFill>
              </a:rPr>
              <a:t>وهذة</a:t>
            </a:r>
            <a:r>
              <a:rPr lang="ar-IQ" sz="3400" b="1" dirty="0" smtClean="0">
                <a:solidFill>
                  <a:srgbClr val="7030A0"/>
                </a:solidFill>
              </a:rPr>
              <a:t> الخطوط يمكن أن تكون جميلة ولكنها تحتاج إلى بعض الرعاية والدقة حين كتابتها، ومن الأخطاء التي تتم في هذا النوع من الخطوط هو تصغير الحجم كثيراً بحيث لا يكون الخط مقروء من مسافة بعيدها وغير ذلك.هذا النوع من الخطوط يمكن أن ينقل الأناقة والأنوثة أو الإبداع، والخط الذي يبدو مكتوباً بخط اليد يمكن أن يعطي التصميم الخاص بك شعور الغير الرسمي والغير عفوي.</a:t>
            </a:r>
          </a:p>
          <a:p>
            <a:r>
              <a:rPr lang="ar-IQ" sz="3400" b="1" dirty="0" smtClean="0">
                <a:solidFill>
                  <a:srgbClr val="7030A0"/>
                </a:solidFill>
              </a:rPr>
              <a:t>الشعارات الخاصة:وأنا أقصد بهذا النوع الشعارات التي يتم تصميمها خصيصاً من أجل علامة تجارية معينة أو شعار معين وهذا يختلف قليلاً عن القواعد والمعايير الأساسية.</a:t>
            </a:r>
          </a:p>
          <a:p>
            <a:r>
              <a:rPr lang="ar-IQ" sz="3400" b="1" dirty="0" smtClean="0">
                <a:solidFill>
                  <a:srgbClr val="7030A0"/>
                </a:solidFill>
              </a:rPr>
              <a:t>حينما تود </a:t>
            </a:r>
            <a:r>
              <a:rPr lang="ar-IQ" sz="3400" b="1" dirty="0" err="1" smtClean="0">
                <a:solidFill>
                  <a:srgbClr val="7030A0"/>
                </a:solidFill>
              </a:rPr>
              <a:t>إختيار</a:t>
            </a:r>
            <a:r>
              <a:rPr lang="ar-IQ" sz="3400" b="1" dirty="0" smtClean="0">
                <a:solidFill>
                  <a:srgbClr val="7030A0"/>
                </a:solidFill>
              </a:rPr>
              <a:t> نوع الحرف الذي </a:t>
            </a:r>
            <a:r>
              <a:rPr lang="ar-IQ" sz="3400" b="1" dirty="0" err="1" smtClean="0">
                <a:solidFill>
                  <a:srgbClr val="7030A0"/>
                </a:solidFill>
              </a:rPr>
              <a:t>ستستخدمة</a:t>
            </a:r>
            <a:r>
              <a:rPr lang="ar-IQ" sz="3400" b="1" dirty="0" smtClean="0">
                <a:solidFill>
                  <a:srgbClr val="7030A0"/>
                </a:solidFill>
              </a:rPr>
              <a:t> أو نوع الخط عليك دائما أن تقوم بتجميع بعض الشعارات العالمية وتفكر لماذا تم </a:t>
            </a:r>
            <a:r>
              <a:rPr lang="ar-IQ" sz="3400" b="1" dirty="0" err="1" smtClean="0">
                <a:solidFill>
                  <a:srgbClr val="7030A0"/>
                </a:solidFill>
              </a:rPr>
              <a:t>إختيار</a:t>
            </a:r>
            <a:r>
              <a:rPr lang="ar-IQ" sz="3400" b="1" dirty="0" smtClean="0">
                <a:solidFill>
                  <a:srgbClr val="7030A0"/>
                </a:solidFill>
              </a:rPr>
              <a:t> هذا النوع من الخطوط </a:t>
            </a:r>
            <a:r>
              <a:rPr lang="ar-IQ" sz="3400" b="1" dirty="0" err="1" smtClean="0">
                <a:solidFill>
                  <a:srgbClr val="7030A0"/>
                </a:solidFill>
              </a:rPr>
              <a:t>وماهي</a:t>
            </a:r>
            <a:r>
              <a:rPr lang="ar-IQ" sz="3400" b="1" dirty="0" smtClean="0">
                <a:solidFill>
                  <a:srgbClr val="7030A0"/>
                </a:solidFill>
              </a:rPr>
              <a:t> الرسالة التي يتحملها وعلى سبيل المثال لماذا تستخدم شركة </a:t>
            </a:r>
            <a:r>
              <a:rPr lang="en-US" sz="3400" b="1" dirty="0" smtClean="0">
                <a:solidFill>
                  <a:srgbClr val="7030A0"/>
                </a:solidFill>
              </a:rPr>
              <a:t>Adidas </a:t>
            </a:r>
            <a:r>
              <a:rPr lang="ar-IQ" sz="3400" b="1" dirty="0" smtClean="0">
                <a:solidFill>
                  <a:srgbClr val="7030A0"/>
                </a:solidFill>
              </a:rPr>
              <a:t>الخطوط غير الرقيقة </a:t>
            </a:r>
            <a:r>
              <a:rPr lang="ar-IQ" sz="3400" b="1" dirty="0" err="1" smtClean="0">
                <a:solidFill>
                  <a:srgbClr val="7030A0"/>
                </a:solidFill>
              </a:rPr>
              <a:t>وماهي</a:t>
            </a:r>
            <a:r>
              <a:rPr lang="ar-IQ" sz="3400" b="1" dirty="0" smtClean="0">
                <a:solidFill>
                  <a:srgbClr val="7030A0"/>
                </a:solidFill>
              </a:rPr>
              <a:t> الرسالة التي تود إيصالها من خلال هذا الخط؟كذلك شركة </a:t>
            </a:r>
            <a:r>
              <a:rPr lang="en-US" sz="3400" b="1" dirty="0" smtClean="0">
                <a:solidFill>
                  <a:srgbClr val="7030A0"/>
                </a:solidFill>
              </a:rPr>
              <a:t>Fiat </a:t>
            </a:r>
            <a:r>
              <a:rPr lang="ar-IQ" sz="3400" b="1" dirty="0" smtClean="0">
                <a:solidFill>
                  <a:srgbClr val="7030A0"/>
                </a:solidFill>
              </a:rPr>
              <a:t>وغيرها.</a:t>
            </a:r>
          </a:p>
          <a:p>
            <a:r>
              <a:rPr lang="ar-IQ" sz="3400" b="1" dirty="0" smtClean="0">
                <a:solidFill>
                  <a:srgbClr val="7030A0"/>
                </a:solidFill>
              </a:rPr>
              <a:t>عليك التفكير بعناية قبل </a:t>
            </a:r>
            <a:r>
              <a:rPr lang="ar-IQ" sz="3400" b="1" dirty="0" err="1" smtClean="0">
                <a:solidFill>
                  <a:srgbClr val="7030A0"/>
                </a:solidFill>
              </a:rPr>
              <a:t>الإختيار</a:t>
            </a:r>
            <a:r>
              <a:rPr lang="ar-IQ" sz="3400" b="1" dirty="0" smtClean="0">
                <a:solidFill>
                  <a:srgbClr val="7030A0"/>
                </a:solidFill>
              </a:rPr>
              <a:t>.</a:t>
            </a:r>
            <a:r>
              <a:rPr lang="ar-IQ" sz="3400" b="1" dirty="0" err="1" smtClean="0">
                <a:solidFill>
                  <a:srgbClr val="7030A0"/>
                </a:solidFill>
              </a:rPr>
              <a:t>ماهي</a:t>
            </a:r>
            <a:r>
              <a:rPr lang="ar-IQ" sz="3400" b="1" dirty="0" smtClean="0">
                <a:solidFill>
                  <a:srgbClr val="7030A0"/>
                </a:solidFill>
              </a:rPr>
              <a:t> الرسالة التي أود إيصالها لمن يشاهد هذا الشعار وهل تتناسب مع الرسالة الرئيسية للعلامة </a:t>
            </a:r>
            <a:r>
              <a:rPr lang="ar-IQ" sz="3400" b="1" dirty="0" err="1" smtClean="0">
                <a:solidFill>
                  <a:srgbClr val="7030A0"/>
                </a:solidFill>
              </a:rPr>
              <a:t>التجارية؟</a:t>
            </a:r>
            <a:r>
              <a:rPr lang="ar-IQ" sz="3400" b="1" dirty="0" smtClean="0">
                <a:solidFill>
                  <a:srgbClr val="7030A0"/>
                </a:solidFill>
              </a:rPr>
              <a:t/>
            </a:r>
            <a:br>
              <a:rPr lang="ar-IQ" sz="3400" b="1" dirty="0" smtClean="0">
                <a:solidFill>
                  <a:srgbClr val="7030A0"/>
                </a:solidFill>
              </a:rPr>
            </a:br>
            <a:r>
              <a:rPr lang="ar-IQ" sz="3400" b="1" dirty="0" smtClean="0">
                <a:solidFill>
                  <a:srgbClr val="7030A0"/>
                </a:solidFill>
              </a:rPr>
              <a:t>ومن الأمثلة على </a:t>
            </a:r>
            <a:r>
              <a:rPr lang="ar-IQ" sz="3400" b="1" dirty="0" err="1" smtClean="0">
                <a:solidFill>
                  <a:srgbClr val="7030A0"/>
                </a:solidFill>
              </a:rPr>
              <a:t>ذلك </a:t>
            </a:r>
            <a:r>
              <a:rPr lang="ar-IQ" sz="3400" b="1" dirty="0" smtClean="0">
                <a:solidFill>
                  <a:srgbClr val="7030A0"/>
                </a:solidFill>
              </a:rPr>
              <a:t>(شعار </a:t>
            </a:r>
            <a:r>
              <a:rPr lang="ar-IQ" sz="3400" b="1" dirty="0" err="1" smtClean="0">
                <a:solidFill>
                  <a:srgbClr val="7030A0"/>
                </a:solidFill>
              </a:rPr>
              <a:t>تويتر</a:t>
            </a:r>
            <a:r>
              <a:rPr lang="ar-IQ" sz="3400" b="1" dirty="0" smtClean="0">
                <a:solidFill>
                  <a:srgbClr val="7030A0"/>
                </a:solidFill>
              </a:rPr>
              <a:t> الجديد</a:t>
            </a:r>
            <a:r>
              <a:rPr lang="ar-IQ" sz="3400" b="1" dirty="0" err="1" smtClean="0">
                <a:solidFill>
                  <a:srgbClr val="7030A0"/>
                </a:solidFill>
              </a:rPr>
              <a:t>).</a:t>
            </a:r>
            <a:endParaRPr lang="ar-IQ" sz="3400" b="1" dirty="0" smtClean="0">
              <a:solidFill>
                <a:srgbClr val="7030A0"/>
              </a:solidFill>
            </a:endParaRPr>
          </a:p>
          <a:p>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Autofit/>
          </a:bodyPr>
          <a:lstStyle/>
          <a:p>
            <a:pPr algn="ctr"/>
            <a:r>
              <a:rPr lang="ar-IQ" sz="4000" dirty="0" smtClean="0">
                <a:solidFill>
                  <a:srgbClr val="0000FF"/>
                </a:solidFill>
              </a:rPr>
              <a:t>شعار </a:t>
            </a:r>
            <a:r>
              <a:rPr lang="ar-IQ" sz="4000" dirty="0" err="1" smtClean="0">
                <a:solidFill>
                  <a:srgbClr val="0000FF"/>
                </a:solidFill>
              </a:rPr>
              <a:t>تويتر</a:t>
            </a:r>
            <a:endParaRPr lang="ar-IQ" sz="4000" dirty="0">
              <a:solidFill>
                <a:srgbClr val="0000FF"/>
              </a:solidFill>
            </a:endParaRPr>
          </a:p>
        </p:txBody>
      </p:sp>
      <p:pic>
        <p:nvPicPr>
          <p:cNvPr id="7" name="عنصر نائب للصورة 6" descr="old-and-new-twitter-logo.jpg"/>
          <p:cNvPicPr>
            <a:picLocks noGrp="1" noChangeAspect="1"/>
          </p:cNvPicPr>
          <p:nvPr>
            <p:ph type="pic" idx="1"/>
          </p:nvPr>
        </p:nvPicPr>
        <p:blipFill>
          <a:blip r:embed="rId2" cstate="print"/>
          <a:srcRect l="15637" r="15637"/>
          <a:stretch>
            <a:fillRect/>
          </a:stretch>
        </p:blipFill>
        <p:spPr>
          <a:xfrm>
            <a:off x="395536" y="612775"/>
            <a:ext cx="8496944" cy="4114800"/>
          </a:xfrm>
        </p:spPr>
      </p:pic>
      <p:sp>
        <p:nvSpPr>
          <p:cNvPr id="6" name="عنصر نائب للنص 5"/>
          <p:cNvSpPr>
            <a:spLocks noGrp="1"/>
          </p:cNvSpPr>
          <p:nvPr>
            <p:ph type="body" sz="half" idx="2"/>
          </p:nvPr>
        </p:nvSpPr>
        <p:spPr>
          <a:xfrm>
            <a:off x="323528" y="5367338"/>
            <a:ext cx="8280920" cy="1230014"/>
          </a:xfrm>
        </p:spPr>
        <p:txBody>
          <a:bodyPr>
            <a:noAutofit/>
          </a:bodyPr>
          <a:lstStyle/>
          <a:p>
            <a:pPr algn="r"/>
            <a:r>
              <a:rPr lang="ar-IQ" sz="1800" b="1" dirty="0" smtClean="0"/>
              <a:t>واحد من الأمثلة الأخيرة على تطبيق سيكولوجية الشعار في إضافة قيمة ومعاني إضافية للتصميم، هو شعار موقع التواصل </a:t>
            </a:r>
            <a:r>
              <a:rPr lang="ar-IQ" sz="1800" b="1" dirty="0" err="1" smtClean="0"/>
              <a:t>الإجتماعي</a:t>
            </a:r>
            <a:r>
              <a:rPr lang="ar-IQ" sz="1800" b="1" dirty="0" smtClean="0"/>
              <a:t> </a:t>
            </a:r>
            <a:r>
              <a:rPr lang="ar-IQ" sz="1800" b="1" dirty="0" err="1" smtClean="0"/>
              <a:t>تويتر</a:t>
            </a:r>
            <a:r>
              <a:rPr lang="ar-IQ" sz="1800" b="1" dirty="0" smtClean="0"/>
              <a:t>، تم تبسيط الشعار الجديد، وعمل لمسات فنية عالية على الشعار، وهو شعار ممتاز جدا ومن المعاني الإضافية له النمو، والبحث في المستقبل المشرق، والوصول إلى الأفق، وأصبح أيضاً أكثر قابلية </a:t>
            </a:r>
            <a:r>
              <a:rPr lang="ar-IQ" sz="1800" b="1" dirty="0" err="1" smtClean="0"/>
              <a:t>لتذكرة.</a:t>
            </a:r>
            <a:r>
              <a:rPr lang="ar-IQ" sz="1800" b="1" dirty="0" smtClean="0"/>
              <a:t/>
            </a:r>
            <a:br>
              <a:rPr lang="ar-IQ" sz="1800" b="1" dirty="0" smtClean="0"/>
            </a:br>
            <a:endParaRPr lang="ar-IQ" sz="18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solidFill>
                  <a:srgbClr val="0070C0"/>
                </a:solidFill>
              </a:rPr>
              <a:t>اللون في الشعار </a:t>
            </a:r>
            <a:endParaRPr lang="ar-IQ" dirty="0">
              <a:solidFill>
                <a:srgbClr val="0070C0"/>
              </a:solidFill>
            </a:endParaRPr>
          </a:p>
        </p:txBody>
      </p:sp>
      <p:sp>
        <p:nvSpPr>
          <p:cNvPr id="6" name="عنصر نائب للمحتوى 5"/>
          <p:cNvSpPr>
            <a:spLocks noGrp="1"/>
          </p:cNvSpPr>
          <p:nvPr>
            <p:ph idx="1"/>
          </p:nvPr>
        </p:nvSpPr>
        <p:spPr/>
        <p:txBody>
          <a:bodyPr>
            <a:normAutofit fontScale="77500" lnSpcReduction="20000"/>
          </a:bodyPr>
          <a:lstStyle/>
          <a:p>
            <a:r>
              <a:rPr lang="ar-IQ" b="1" dirty="0" smtClean="0"/>
              <a:t>وظيفة </a:t>
            </a:r>
            <a:r>
              <a:rPr lang="ar-IQ" b="1" dirty="0" smtClean="0"/>
              <a:t>اللون في </a:t>
            </a:r>
            <a:r>
              <a:rPr lang="ar-IQ" b="1" dirty="0" smtClean="0"/>
              <a:t>سيكولوجية تصميم </a:t>
            </a:r>
            <a:r>
              <a:rPr lang="ar-IQ" b="1" dirty="0" smtClean="0"/>
              <a:t>الشعار غالباً ما يساء فهمها، وعادة من قبل العملاء نفسهم، ولكن ليس بدون سبب.</a:t>
            </a:r>
          </a:p>
          <a:p>
            <a:r>
              <a:rPr lang="ar-IQ" b="1" dirty="0" smtClean="0"/>
              <a:t>وبالنظر إلى الكم الهائل من المقالات على شبكة الإنترنت والتي تشير إلى أن الأحمر </a:t>
            </a:r>
            <a:r>
              <a:rPr lang="ar-IQ" b="1" dirty="0" err="1" smtClean="0"/>
              <a:t>هو </a:t>
            </a:r>
            <a:r>
              <a:rPr lang="ar-IQ" b="1" dirty="0" smtClean="0"/>
              <a:t>“أن” والأصفر </a:t>
            </a:r>
            <a:r>
              <a:rPr lang="ar-IQ" b="1" dirty="0" err="1" smtClean="0"/>
              <a:t>هو </a:t>
            </a:r>
            <a:r>
              <a:rPr lang="ar-IQ" b="1" dirty="0" smtClean="0"/>
              <a:t>“أن”، وبالتالي تصبح النتيجة </a:t>
            </a:r>
            <a:r>
              <a:rPr lang="ar-IQ" b="1" dirty="0" err="1" smtClean="0"/>
              <a:t>كارثية</a:t>
            </a:r>
            <a:r>
              <a:rPr lang="ar-IQ" b="1" dirty="0" smtClean="0"/>
              <a:t>.وبكل بساطة اللون هو المولد الرئيسي لمعاني الشعار وهو الأكثر تأثيرا على نفس المستخدم فعليك دائما أن </a:t>
            </a:r>
            <a:r>
              <a:rPr lang="ar-IQ" b="1" dirty="0" err="1" smtClean="0"/>
              <a:t>تقول </a:t>
            </a:r>
            <a:r>
              <a:rPr lang="ar-IQ" b="1" dirty="0" smtClean="0"/>
              <a:t>:”سوف أستخدم الأحمر أو الأزرق أو البني أو البنفسجي </a:t>
            </a:r>
            <a:r>
              <a:rPr lang="ar-IQ" b="1" dirty="0" err="1" smtClean="0"/>
              <a:t>لأن….”.</a:t>
            </a:r>
            <a:endParaRPr lang="ar-IQ" b="1" dirty="0" smtClean="0"/>
          </a:p>
          <a:p>
            <a:r>
              <a:rPr lang="ar-IQ" b="1" dirty="0" smtClean="0"/>
              <a:t>نعم، الألوان تضيف معني إضافي، لكنها ليست ثابتة.الناس قد تعطي معاني مختلفة للألوان بمرور الأزمنة.</a:t>
            </a:r>
          </a:p>
          <a:p>
            <a:r>
              <a:rPr lang="ar-IQ" b="1" dirty="0" err="1" smtClean="0"/>
              <a:t>إختيار</a:t>
            </a:r>
            <a:r>
              <a:rPr lang="ar-IQ" b="1" dirty="0" smtClean="0"/>
              <a:t> اللون المناسب لشعارك سيكون خطوة ممتازة إلى الأمام، ولكن كن حذراً؛ الألوان المختلفة ذات معاني مختلفة في الثقافات المختلفة.</a:t>
            </a:r>
          </a:p>
          <a:p>
            <a:r>
              <a:rPr lang="ar-IQ" b="1" dirty="0" smtClean="0"/>
              <a:t>في </a:t>
            </a:r>
            <a:r>
              <a:rPr lang="ar-IQ" b="1" dirty="0" err="1" smtClean="0"/>
              <a:t>هذة</a:t>
            </a:r>
            <a:r>
              <a:rPr lang="ar-IQ" b="1" dirty="0" smtClean="0"/>
              <a:t> الصورة معاني لبعض الألوان وهي أيضاً غالباً ما تستخدم مختلف الثقافات والمجتمعات.</a:t>
            </a:r>
          </a:p>
          <a:p>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title"/>
          </p:nvPr>
        </p:nvSpPr>
        <p:spPr/>
        <p:txBody>
          <a:bodyPr/>
          <a:lstStyle/>
          <a:p>
            <a:r>
              <a:rPr lang="ar-IQ" dirty="0" smtClean="0"/>
              <a:t>معاني الالوان في الثقافات المختلفة</a:t>
            </a:r>
            <a:endParaRPr lang="ar-IQ" dirty="0"/>
          </a:p>
        </p:txBody>
      </p:sp>
      <p:pic>
        <p:nvPicPr>
          <p:cNvPr id="11" name="عنصر نائب للمحتوى 10" descr="color-meaning-table.jpg"/>
          <p:cNvPicPr>
            <a:picLocks noGrp="1" noChangeAspect="1"/>
          </p:cNvPicPr>
          <p:nvPr>
            <p:ph idx="1"/>
          </p:nvPr>
        </p:nvPicPr>
        <p:blipFill>
          <a:blip r:embed="rId2" cstate="print"/>
          <a:stretch>
            <a:fillRect/>
          </a:stretch>
        </p:blipFill>
        <p:spPr>
          <a:xfrm>
            <a:off x="899592" y="1600200"/>
            <a:ext cx="7704856" cy="4925144"/>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4761" y="625043"/>
            <a:ext cx="6983364" cy="5985542"/>
          </a:xfrm>
          <a:prstGeom prst="rect">
            <a:avLst/>
          </a:prstGeom>
        </p:spPr>
      </p:pic>
      <p:sp>
        <p:nvSpPr>
          <p:cNvPr id="5" name="TextBox 4"/>
          <p:cNvSpPr txBox="1"/>
          <p:nvPr/>
        </p:nvSpPr>
        <p:spPr>
          <a:xfrm>
            <a:off x="5364088" y="332655"/>
            <a:ext cx="3600400" cy="584775"/>
          </a:xfrm>
          <a:prstGeom prst="rect">
            <a:avLst/>
          </a:prstGeom>
          <a:noFill/>
        </p:spPr>
        <p:txBody>
          <a:bodyPr wrap="square" rtlCol="0">
            <a:spAutoFit/>
          </a:bodyPr>
          <a:lstStyle/>
          <a:p>
            <a:pPr algn="r"/>
            <a:r>
              <a:rPr lang="ar-OM" sz="3200" dirty="0" smtClean="0">
                <a:solidFill>
                  <a:schemeClr val="accent6">
                    <a:lumMod val="75000"/>
                  </a:schemeClr>
                </a:solidFill>
                <a:latin typeface="Andalus" pitchFamily="18" charset="-78"/>
                <a:cs typeface="Andalus" pitchFamily="18" charset="-78"/>
              </a:rPr>
              <a:t>تاثير الاعلام على المجتمع</a:t>
            </a:r>
            <a:endParaRPr lang="en-GB" sz="3200" dirty="0">
              <a:solidFill>
                <a:schemeClr val="accent6">
                  <a:lumMod val="75000"/>
                </a:schemeClr>
              </a:solidFill>
              <a:latin typeface="Andalus" pitchFamily="18" charset="-78"/>
              <a:cs typeface="Andalus" pitchFamily="18" charset="-78"/>
            </a:endParaRPr>
          </a:p>
        </p:txBody>
      </p:sp>
      <p:sp>
        <p:nvSpPr>
          <p:cNvPr id="6" name="TextBox 5"/>
          <p:cNvSpPr txBox="1"/>
          <p:nvPr/>
        </p:nvSpPr>
        <p:spPr>
          <a:xfrm>
            <a:off x="6372200" y="917431"/>
            <a:ext cx="2448272" cy="369332"/>
          </a:xfrm>
          <a:prstGeom prst="rect">
            <a:avLst/>
          </a:prstGeom>
          <a:noFill/>
        </p:spPr>
        <p:txBody>
          <a:bodyPr wrap="square" rtlCol="0">
            <a:spAutoFit/>
          </a:bodyPr>
          <a:lstStyle/>
          <a:p>
            <a:pPr algn="r"/>
            <a:r>
              <a:rPr lang="ar-OM" dirty="0" smtClean="0">
                <a:solidFill>
                  <a:srgbClr val="99FF99"/>
                </a:solidFill>
                <a:latin typeface="Andalus" pitchFamily="18" charset="-78"/>
                <a:cs typeface="Andalus" pitchFamily="18" charset="-78"/>
              </a:rPr>
              <a:t>تاثير الاقتصادي والاستهلاكي:</a:t>
            </a:r>
            <a:endParaRPr lang="en-GB" dirty="0">
              <a:solidFill>
                <a:srgbClr val="99FF99"/>
              </a:solidFill>
              <a:latin typeface="Andalus" pitchFamily="18" charset="-78"/>
              <a:cs typeface="Andalus" pitchFamily="18" charset="-78"/>
            </a:endParaRPr>
          </a:p>
        </p:txBody>
      </p:sp>
      <p:sp>
        <p:nvSpPr>
          <p:cNvPr id="7" name="Rectangle 6"/>
          <p:cNvSpPr/>
          <p:nvPr/>
        </p:nvSpPr>
        <p:spPr>
          <a:xfrm>
            <a:off x="4551800" y="1422068"/>
            <a:ext cx="4572000" cy="2554545"/>
          </a:xfrm>
          <a:prstGeom prst="rect">
            <a:avLst/>
          </a:prstGeom>
        </p:spPr>
        <p:txBody>
          <a:bodyPr>
            <a:spAutoFit/>
          </a:bodyPr>
          <a:lstStyle/>
          <a:p>
            <a:pPr algn="r"/>
            <a:r>
              <a:rPr lang="ar-OM" sz="2000" b="1" dirty="0">
                <a:solidFill>
                  <a:schemeClr val="accent6">
                    <a:lumMod val="75000"/>
                  </a:schemeClr>
                </a:solidFill>
              </a:rPr>
              <a:t>وذلك بما تعرضه قنوات التلفزة أثناء تقديمها لبرامجها من الدعايات والإعلانات المبهرة لمختلف المنتجات، فيتأثر الأطفال بها بل يحفظوا ألفاظها، وتكون لديهم رغبة ملحّة في اقتناء تلك المنتجات بصرف النظر عن قيمتها المالية والغذائية!! وقد يوافقهم الآباء على ذلك تحت الإلحاح والإصرار</a:t>
            </a:r>
            <a:r>
              <a:rPr lang="ar-OM" sz="2000" dirty="0">
                <a:solidFill>
                  <a:schemeClr val="accent6">
                    <a:lumMod val="75000"/>
                  </a:schemeClr>
                </a:solidFill>
              </a:rPr>
              <a:t/>
            </a:r>
            <a:br>
              <a:rPr lang="ar-OM" sz="2000" dirty="0">
                <a:solidFill>
                  <a:schemeClr val="accent6">
                    <a:lumMod val="75000"/>
                  </a:schemeClr>
                </a:solidFill>
              </a:rPr>
            </a:br>
            <a:r>
              <a:rPr lang="ar-OM" sz="2000" dirty="0">
                <a:solidFill>
                  <a:schemeClr val="accent6">
                    <a:lumMod val="75000"/>
                  </a:schemeClr>
                </a:solidFill>
              </a:rPr>
              <a:t/>
            </a:r>
            <a:br>
              <a:rPr lang="ar-OM" sz="2000" dirty="0">
                <a:solidFill>
                  <a:schemeClr val="accent6">
                    <a:lumMod val="75000"/>
                  </a:schemeClr>
                </a:solidFill>
              </a:rPr>
            </a:br>
            <a:endParaRPr lang="en-GB" sz="2000" dirty="0">
              <a:solidFill>
                <a:schemeClr val="accent6">
                  <a:lumMod val="75000"/>
                </a:schemeClr>
              </a:solidFill>
            </a:endParaRPr>
          </a:p>
        </p:txBody>
      </p:sp>
    </p:spTree>
    <p:extLst>
      <p:ext uri="{BB962C8B-B14F-4D97-AF65-F5344CB8AC3E}">
        <p14:creationId xmlns="" xmlns:p14="http://schemas.microsoft.com/office/powerpoint/2010/main" val="1683044086"/>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ppt_w</p:attrName>
                                        </p:attrNameLst>
                                      </p:cBhvr>
                                      <p:tavLst>
                                        <p:tav tm="0" fmla="#ppt_w*sin(2.5*pi*$)">
                                          <p:val>
                                            <p:fltVal val="0"/>
                                          </p:val>
                                        </p:tav>
                                        <p:tav tm="100000">
                                          <p:val>
                                            <p:fltVal val="1"/>
                                          </p:val>
                                        </p:tav>
                                      </p:tavLst>
                                    </p:anim>
                                    <p:anim calcmode="lin" valueType="num">
                                      <p:cBhvr>
                                        <p:cTn id="27"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شكل الشعار</a:t>
            </a:r>
            <a:endParaRPr lang="ar-IQ" dirty="0"/>
          </a:p>
        </p:txBody>
      </p:sp>
      <p:sp>
        <p:nvSpPr>
          <p:cNvPr id="3" name="عنصر نائب للمحتوى 2"/>
          <p:cNvSpPr>
            <a:spLocks noGrp="1"/>
          </p:cNvSpPr>
          <p:nvPr>
            <p:ph idx="1"/>
          </p:nvPr>
        </p:nvSpPr>
        <p:spPr/>
        <p:txBody>
          <a:bodyPr/>
          <a:lstStyle/>
          <a:p>
            <a:r>
              <a:rPr lang="ar-IQ" dirty="0" smtClean="0"/>
              <a:t>في كثير من الأحيان، المصممين يذنبون بوضعهم الجماليات فقط في عقلهم أثناء التصميم، وهذا هو السبب </a:t>
            </a:r>
            <a:r>
              <a:rPr lang="ar-IQ" dirty="0" err="1" smtClean="0"/>
              <a:t>الكارثي</a:t>
            </a:r>
            <a:r>
              <a:rPr lang="ar-IQ" dirty="0" smtClean="0"/>
              <a:t> لفشل بعض شعارات العلامات التجارية.</a:t>
            </a:r>
          </a:p>
          <a:p>
            <a:r>
              <a:rPr lang="ar-IQ" dirty="0" smtClean="0"/>
              <a:t>ولكن عندما يتم أخذ علم النفس التصميم في الاعتبار، سيكون هذا هو الشعار المثالي.</a:t>
            </a:r>
          </a:p>
          <a:p>
            <a:r>
              <a:rPr lang="ar-IQ" b="1" dirty="0" err="1" smtClean="0"/>
              <a:t>السئ</a:t>
            </a:r>
            <a:endParaRPr lang="ar-IQ" dirty="0" smtClean="0"/>
          </a:p>
          <a:p>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5400" b="1" dirty="0" smtClean="0">
                <a:solidFill>
                  <a:srgbClr val="FF0000"/>
                </a:solidFill>
              </a:rPr>
              <a:t>شعار شركة بيبسي</a:t>
            </a:r>
            <a:endParaRPr lang="ar-IQ" sz="5400" b="1" dirty="0">
              <a:solidFill>
                <a:srgbClr val="FF0000"/>
              </a:solidFill>
            </a:endParaRPr>
          </a:p>
        </p:txBody>
      </p:sp>
      <p:pic>
        <p:nvPicPr>
          <p:cNvPr id="4" name="عنصر نائب للمحتوى 3" descr="pepsi-logo-with-alternative-version.jpg"/>
          <p:cNvPicPr>
            <a:picLocks noGrp="1" noChangeAspect="1"/>
          </p:cNvPicPr>
          <p:nvPr>
            <p:ph idx="1"/>
          </p:nvPr>
        </p:nvPicPr>
        <p:blipFill>
          <a:blip r:embed="rId2" cstate="print"/>
          <a:stretch>
            <a:fillRect/>
          </a:stretch>
        </p:blipFill>
        <p:spPr>
          <a:xfrm>
            <a:off x="0" y="1556792"/>
            <a:ext cx="9144000" cy="4680520"/>
          </a:xfr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chemeClr val="bg1"/>
                </a:solidFill>
              </a:rPr>
              <a:t>شكل الشعار</a:t>
            </a:r>
            <a:endParaRPr lang="ar-IQ" dirty="0">
              <a:solidFill>
                <a:schemeClr val="bg1"/>
              </a:solidFill>
            </a:endParaRPr>
          </a:p>
        </p:txBody>
      </p:sp>
      <p:sp>
        <p:nvSpPr>
          <p:cNvPr id="3" name="عنصر نائب للمحتوى 2"/>
          <p:cNvSpPr>
            <a:spLocks noGrp="1"/>
          </p:cNvSpPr>
          <p:nvPr>
            <p:ph idx="1"/>
          </p:nvPr>
        </p:nvSpPr>
        <p:spPr/>
        <p:txBody>
          <a:bodyPr/>
          <a:lstStyle/>
          <a:p>
            <a:r>
              <a:rPr lang="ar-IQ" dirty="0" err="1" smtClean="0">
                <a:solidFill>
                  <a:schemeClr val="bg1"/>
                </a:solidFill>
              </a:rPr>
              <a:t>هذة</a:t>
            </a:r>
            <a:r>
              <a:rPr lang="ar-IQ" dirty="0" smtClean="0">
                <a:solidFill>
                  <a:schemeClr val="bg1"/>
                </a:solidFill>
              </a:rPr>
              <a:t> هي واحدة من الحالات المثيرة </a:t>
            </a:r>
            <a:r>
              <a:rPr lang="ar-IQ" dirty="0" err="1" smtClean="0">
                <a:solidFill>
                  <a:schemeClr val="bg1"/>
                </a:solidFill>
              </a:rPr>
              <a:t>للإهتمام</a:t>
            </a:r>
            <a:r>
              <a:rPr lang="ar-IQ" dirty="0" smtClean="0">
                <a:solidFill>
                  <a:schemeClr val="bg1"/>
                </a:solidFill>
              </a:rPr>
              <a:t>، دفعت شركة بيبسي </a:t>
            </a:r>
            <a:r>
              <a:rPr lang="ar-IQ" dirty="0" err="1" smtClean="0">
                <a:solidFill>
                  <a:schemeClr val="bg1"/>
                </a:solidFill>
              </a:rPr>
              <a:t>1مليون</a:t>
            </a:r>
            <a:r>
              <a:rPr lang="ar-IQ" dirty="0" smtClean="0">
                <a:solidFill>
                  <a:schemeClr val="bg1"/>
                </a:solidFill>
              </a:rPr>
              <a:t> دولار لتصميم شعار جديد، والذي تم إنشاؤه من قبل وكالة        </a:t>
            </a:r>
            <a:r>
              <a:rPr lang="en-US" dirty="0" err="1" smtClean="0">
                <a:solidFill>
                  <a:schemeClr val="bg1"/>
                </a:solidFill>
              </a:rPr>
              <a:t>Arnell</a:t>
            </a:r>
            <a:r>
              <a:rPr lang="en-US" dirty="0" smtClean="0">
                <a:solidFill>
                  <a:schemeClr val="bg1"/>
                </a:solidFill>
              </a:rPr>
              <a:t> Group</a:t>
            </a:r>
            <a:r>
              <a:rPr lang="ar-IQ" dirty="0" smtClean="0">
                <a:solidFill>
                  <a:schemeClr val="bg1"/>
                </a:solidFill>
              </a:rPr>
              <a:t>المتخصصة في العلامات التجارية.الصورة الموجودة في الأعلى توضح </a:t>
            </a:r>
            <a:r>
              <a:rPr lang="ar-IQ" dirty="0" err="1" smtClean="0">
                <a:solidFill>
                  <a:schemeClr val="bg1"/>
                </a:solidFill>
              </a:rPr>
              <a:t>مايعتقدة</a:t>
            </a:r>
            <a:r>
              <a:rPr lang="ar-IQ" dirty="0" smtClean="0">
                <a:solidFill>
                  <a:schemeClr val="bg1"/>
                </a:solidFill>
              </a:rPr>
              <a:t> الفنان </a:t>
            </a:r>
            <a:r>
              <a:rPr lang="en-US" dirty="0" smtClean="0">
                <a:solidFill>
                  <a:schemeClr val="bg1"/>
                </a:solidFill>
              </a:rPr>
              <a:t>Lawrence Yang </a:t>
            </a:r>
            <a:r>
              <a:rPr lang="ar-IQ" dirty="0" smtClean="0">
                <a:solidFill>
                  <a:schemeClr val="bg1"/>
                </a:solidFill>
              </a:rPr>
              <a:t>عندما يشاهد للمرة الأولى شكل الشعار </a:t>
            </a:r>
            <a:r>
              <a:rPr lang="ar-IQ" dirty="0" smtClean="0">
                <a:solidFill>
                  <a:schemeClr val="bg1"/>
                </a:solidFill>
              </a:rPr>
              <a:t>الجديد.</a:t>
            </a:r>
            <a:endParaRPr lang="ar-IQ"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206" y="-16800"/>
            <a:ext cx="9260726" cy="697419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Box 3"/>
          <p:cNvSpPr txBox="1"/>
          <p:nvPr/>
        </p:nvSpPr>
        <p:spPr>
          <a:xfrm>
            <a:off x="251520" y="611365"/>
            <a:ext cx="8892480" cy="8586966"/>
          </a:xfrm>
          <a:prstGeom prst="rect">
            <a:avLst/>
          </a:prstGeom>
          <a:noFill/>
        </p:spPr>
        <p:txBody>
          <a:bodyPr wrap="square" rtlCol="0">
            <a:spAutoFit/>
          </a:bodyPr>
          <a:lstStyle/>
          <a:p>
            <a:pPr algn="r"/>
            <a:r>
              <a:rPr lang="ar-IQ" sz="4800" dirty="0" smtClean="0">
                <a:solidFill>
                  <a:srgbClr val="FF0000"/>
                </a:solidFill>
                <a:latin typeface="Andalus" pitchFamily="18" charset="-78"/>
                <a:cs typeface="Andalus" pitchFamily="18" charset="-78"/>
              </a:rPr>
              <a:t>سيكولوجية وسائل الاعلام</a:t>
            </a:r>
          </a:p>
          <a:p>
            <a:pPr algn="r"/>
            <a:r>
              <a:rPr lang="ar-IQ" sz="4800" dirty="0" smtClean="0">
                <a:solidFill>
                  <a:srgbClr val="FF0000"/>
                </a:solidFill>
                <a:latin typeface="Andalus" pitchFamily="18" charset="-78"/>
                <a:cs typeface="Andalus" pitchFamily="18" charset="-78"/>
              </a:rPr>
              <a:t>اهم وسيلة من وسائل الاعلام  الكتاب </a:t>
            </a:r>
          </a:p>
          <a:p>
            <a:pPr algn="r" rtl="1"/>
            <a:r>
              <a:rPr lang="ar-IQ" sz="2400" dirty="0" smtClean="0">
                <a:solidFill>
                  <a:srgbClr val="66FF33"/>
                </a:solidFill>
              </a:rPr>
              <a:t>يتيح المجال لتوسيع المدارك بطريقة </a:t>
            </a:r>
            <a:r>
              <a:rPr lang="ar-IQ" sz="2400" dirty="0" err="1" smtClean="0">
                <a:solidFill>
                  <a:srgbClr val="66FF33"/>
                </a:solidFill>
              </a:rPr>
              <a:t>لايتوقعها</a:t>
            </a:r>
            <a:r>
              <a:rPr lang="ar-IQ" sz="2400" dirty="0" smtClean="0">
                <a:solidFill>
                  <a:srgbClr val="66FF33"/>
                </a:solidFill>
              </a:rPr>
              <a:t> الفرد حيث يجعل القارئ يدخل في عالم الكتاب ويتخيل </a:t>
            </a:r>
            <a:r>
              <a:rPr lang="ar-IQ" sz="2400" dirty="0" err="1" smtClean="0">
                <a:solidFill>
                  <a:srgbClr val="66FF33"/>
                </a:solidFill>
              </a:rPr>
              <a:t>ماكتبه</a:t>
            </a:r>
            <a:r>
              <a:rPr lang="ar-IQ" sz="2400" dirty="0" smtClean="0">
                <a:solidFill>
                  <a:srgbClr val="66FF33"/>
                </a:solidFill>
              </a:rPr>
              <a:t> ويعيش بخبراته</a:t>
            </a:r>
          </a:p>
          <a:p>
            <a:pPr algn="r" rtl="1"/>
            <a:r>
              <a:rPr lang="ar-IQ" sz="2400" dirty="0" smtClean="0">
                <a:solidFill>
                  <a:srgbClr val="66FF33"/>
                </a:solidFill>
              </a:rPr>
              <a:t>يتيح المجال للنمو العقلي السريع، وتوسيع افي المفاهيم التي يمتلكها الفرد</a:t>
            </a:r>
          </a:p>
          <a:p>
            <a:pPr algn="r" rtl="1"/>
            <a:r>
              <a:rPr lang="ar-IQ" sz="2400" dirty="0" smtClean="0">
                <a:solidFill>
                  <a:srgbClr val="66FF33"/>
                </a:solidFill>
              </a:rPr>
              <a:t>يستخدم من ناحية نفسية في الترفية والتخفيف من الضغوط النفسية حيث ان بعض الكتب تشمل جوانب </a:t>
            </a:r>
            <a:r>
              <a:rPr lang="ar-IQ" sz="2400" dirty="0" err="1" smtClean="0">
                <a:solidFill>
                  <a:srgbClr val="66FF33"/>
                </a:solidFill>
              </a:rPr>
              <a:t>فكاهية</a:t>
            </a:r>
            <a:r>
              <a:rPr lang="ar-IQ" sz="2400" dirty="0" smtClean="0">
                <a:solidFill>
                  <a:srgbClr val="66FF33"/>
                </a:solidFill>
              </a:rPr>
              <a:t> تساعد الافراد في الترويح عن انفسهم</a:t>
            </a:r>
          </a:p>
          <a:p>
            <a:pPr algn="r" rtl="1"/>
            <a:r>
              <a:rPr lang="ar-IQ" sz="2400" dirty="0" smtClean="0">
                <a:solidFill>
                  <a:srgbClr val="66FF33"/>
                </a:solidFill>
              </a:rPr>
              <a:t>عبارة عن متنفس للشخصية يستخدم من خلاله الشخص ان يجد صديق يتحدث معه دون الخوف من غدره او عدم الامانة معه لذلك قيل: وخير جليسٍ في الزمانِ كتاب</a:t>
            </a:r>
          </a:p>
          <a:p>
            <a:pPr algn="r" rtl="1"/>
            <a:r>
              <a:rPr lang="ar-IQ" sz="2400" dirty="0" smtClean="0">
                <a:solidFill>
                  <a:srgbClr val="66FF33"/>
                </a:solidFill>
              </a:rPr>
              <a:t>يساهم في بناء لغة مشتركة بين افراد المجتمع الواحد فيتعرف كل منهم على ما </a:t>
            </a:r>
            <a:r>
              <a:rPr lang="ar-IQ" sz="2400" dirty="0" err="1" smtClean="0">
                <a:solidFill>
                  <a:srgbClr val="66FF33"/>
                </a:solidFill>
              </a:rPr>
              <a:t>يدرو</a:t>
            </a:r>
            <a:r>
              <a:rPr lang="ar-IQ" sz="2400" dirty="0" smtClean="0">
                <a:solidFill>
                  <a:srgbClr val="66FF33"/>
                </a:solidFill>
              </a:rPr>
              <a:t> في ذهن الاخرين، ويعمل على التفاعل معه</a:t>
            </a:r>
          </a:p>
          <a:p>
            <a:pPr algn="r"/>
            <a:endParaRPr lang="ar-IQ" sz="4800" dirty="0" smtClean="0">
              <a:solidFill>
                <a:srgbClr val="FF0000"/>
              </a:solidFill>
              <a:latin typeface="Andalus" pitchFamily="18" charset="-78"/>
              <a:cs typeface="Andalus" pitchFamily="18" charset="-78"/>
            </a:endParaRPr>
          </a:p>
          <a:p>
            <a:pPr algn="r"/>
            <a:endParaRPr lang="ar-IQ" sz="4800" dirty="0" smtClean="0">
              <a:solidFill>
                <a:srgbClr val="FF0000"/>
              </a:solidFill>
              <a:latin typeface="Andalus" pitchFamily="18" charset="-78"/>
              <a:cs typeface="Andalus" pitchFamily="18" charset="-78"/>
            </a:endParaRPr>
          </a:p>
          <a:p>
            <a:pPr algn="r"/>
            <a:endParaRPr lang="ar-IQ" sz="4800" dirty="0" smtClean="0">
              <a:solidFill>
                <a:srgbClr val="FF0000"/>
              </a:solidFill>
              <a:latin typeface="Andalus" pitchFamily="18" charset="-78"/>
              <a:cs typeface="Andalus" pitchFamily="18" charset="-78"/>
            </a:endParaRPr>
          </a:p>
          <a:p>
            <a:pPr algn="r"/>
            <a:endParaRPr lang="ar-IQ" sz="4800" dirty="0" smtClean="0">
              <a:solidFill>
                <a:srgbClr val="FF0000"/>
              </a:solidFill>
              <a:latin typeface="Andalus" pitchFamily="18" charset="-78"/>
              <a:cs typeface="Andalus" pitchFamily="18" charset="-78"/>
            </a:endParaRPr>
          </a:p>
          <a:p>
            <a:pPr algn="r"/>
            <a:r>
              <a:rPr lang="en-US" sz="4800" dirty="0" smtClean="0">
                <a:solidFill>
                  <a:srgbClr val="FF0000"/>
                </a:solidFill>
                <a:latin typeface="Andalus" pitchFamily="18" charset="-78"/>
                <a:cs typeface="Andalus" pitchFamily="18" charset="-78"/>
              </a:rPr>
              <a:t>   </a:t>
            </a:r>
            <a:r>
              <a:rPr lang="ar-OM" sz="4800" dirty="0" err="1" smtClean="0">
                <a:solidFill>
                  <a:srgbClr val="FF0000"/>
                </a:solidFill>
                <a:latin typeface="Andalus" pitchFamily="18" charset="-78"/>
                <a:cs typeface="Andalus" pitchFamily="18" charset="-78"/>
              </a:rPr>
              <a:t>:</a:t>
            </a:r>
            <a:r>
              <a:rPr lang="ar-OM" dirty="0" smtClean="0">
                <a:solidFill>
                  <a:srgbClr val="FF0000"/>
                </a:solidFill>
              </a:rPr>
              <a:t> </a:t>
            </a:r>
            <a:endParaRPr lang="en-GB" dirty="0">
              <a:solidFill>
                <a:srgbClr val="FF0000"/>
              </a:solidFill>
            </a:endParaRPr>
          </a:p>
        </p:txBody>
      </p:sp>
    </p:spTree>
    <p:extLst>
      <p:ext uri="{BB962C8B-B14F-4D97-AF65-F5344CB8AC3E}">
        <p14:creationId xmlns="" xmlns:p14="http://schemas.microsoft.com/office/powerpoint/2010/main" val="4168933966"/>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3" end="3"/>
                                            </p:txEl>
                                          </p:spTgt>
                                        </p:tgtEl>
                                        <p:attrNameLst>
                                          <p:attrName>style.visibility</p:attrName>
                                        </p:attrNameLst>
                                      </p:cBhvr>
                                      <p:to>
                                        <p:strVal val="visible"/>
                                      </p:to>
                                    </p:set>
                                    <p:animEffect transition="in" filter="fade">
                                      <p:cBhvr>
                                        <p:cTn id="46" dur="1000"/>
                                        <p:tgtEl>
                                          <p:spTgt spid="4">
                                            <p:txEl>
                                              <p:pRg st="3" end="3"/>
                                            </p:txEl>
                                          </p:spTgt>
                                        </p:tgtEl>
                                      </p:cBhvr>
                                    </p:animEffect>
                                    <p:anim calcmode="lin" valueType="num">
                                      <p:cBhvr>
                                        <p:cTn id="4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Effect transition="in" filter="fade">
                                      <p:cBhvr>
                                        <p:cTn id="53" dur="1000"/>
                                        <p:tgtEl>
                                          <p:spTgt spid="4">
                                            <p:txEl>
                                              <p:pRg st="4" end="4"/>
                                            </p:txEl>
                                          </p:spTgt>
                                        </p:tgtEl>
                                      </p:cBhvr>
                                    </p:animEffect>
                                    <p:anim calcmode="lin" valueType="num">
                                      <p:cBhvr>
                                        <p:cTn id="5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4">
                                            <p:txEl>
                                              <p:pRg st="5" end="5"/>
                                            </p:txEl>
                                          </p:spTgt>
                                        </p:tgtEl>
                                        <p:attrNameLst>
                                          <p:attrName>style.visibility</p:attrName>
                                        </p:attrNameLst>
                                      </p:cBhvr>
                                      <p:to>
                                        <p:strVal val="visible"/>
                                      </p:to>
                                    </p:set>
                                    <p:animEffect transition="in" filter="fade">
                                      <p:cBhvr>
                                        <p:cTn id="60" dur="1000"/>
                                        <p:tgtEl>
                                          <p:spTgt spid="4">
                                            <p:txEl>
                                              <p:pRg st="5" end="5"/>
                                            </p:txEl>
                                          </p:spTgt>
                                        </p:tgtEl>
                                      </p:cBhvr>
                                    </p:animEffect>
                                    <p:anim calcmode="lin" valueType="num">
                                      <p:cBhvr>
                                        <p:cTn id="6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animEffect transition="in" filter="fade">
                                      <p:cBhvr>
                                        <p:cTn id="67" dur="1000"/>
                                        <p:tgtEl>
                                          <p:spTgt spid="4">
                                            <p:txEl>
                                              <p:pRg st="6" end="6"/>
                                            </p:txEl>
                                          </p:spTgt>
                                        </p:tgtEl>
                                      </p:cBhvr>
                                    </p:animEffect>
                                    <p:anim calcmode="lin" valueType="num">
                                      <p:cBhvr>
                                        <p:cTn id="6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4">
                                            <p:txEl>
                                              <p:pRg st="11" end="11"/>
                                            </p:txEl>
                                          </p:spTgt>
                                        </p:tgtEl>
                                        <p:attrNameLst>
                                          <p:attrName>style.visibility</p:attrName>
                                        </p:attrNameLst>
                                      </p:cBhvr>
                                      <p:to>
                                        <p:strVal val="visible"/>
                                      </p:to>
                                    </p:set>
                                    <p:animEffect transition="in" filter="fade">
                                      <p:cBhvr>
                                        <p:cTn id="74" dur="1000"/>
                                        <p:tgtEl>
                                          <p:spTgt spid="4">
                                            <p:txEl>
                                              <p:pRg st="11" end="11"/>
                                            </p:txEl>
                                          </p:spTgt>
                                        </p:tgtEl>
                                      </p:cBhvr>
                                    </p:animEffect>
                                    <p:anim calcmode="lin" valueType="num">
                                      <p:cBhvr>
                                        <p:cTn id="75"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pic>
        <p:nvPicPr>
          <p:cNvPr id="5" name="عنصر نائب للصورة 4" descr="bookshelf-wheel.jpg"/>
          <p:cNvPicPr>
            <a:picLocks noGrp="1" noChangeAspect="1"/>
          </p:cNvPicPr>
          <p:nvPr>
            <p:ph type="pic" idx="1"/>
          </p:nvPr>
        </p:nvPicPr>
        <p:blipFill>
          <a:blip r:embed="rId2" cstate="print"/>
          <a:srcRect t="12500" b="12500"/>
          <a:stretch>
            <a:fillRect/>
          </a:stretch>
        </p:blipFill>
        <p:spPr>
          <a:xfrm>
            <a:off x="179512" y="260648"/>
            <a:ext cx="8640960" cy="6336703"/>
          </a:xfrm>
        </p:spPr>
      </p:pic>
      <p:sp>
        <p:nvSpPr>
          <p:cNvPr id="6" name="مستطيل 5"/>
          <p:cNvSpPr/>
          <p:nvPr/>
        </p:nvSpPr>
        <p:spPr>
          <a:xfrm>
            <a:off x="251520" y="764704"/>
            <a:ext cx="8064896" cy="9294852"/>
          </a:xfrm>
          <a:prstGeom prst="rect">
            <a:avLst/>
          </a:prstGeom>
        </p:spPr>
        <p:txBody>
          <a:bodyPr wrap="square">
            <a:spAutoFit/>
          </a:bodyPr>
          <a:lstStyle/>
          <a:p>
            <a:pPr algn="just"/>
            <a:r>
              <a:rPr lang="ar-IQ" sz="2800" dirty="0" smtClean="0">
                <a:solidFill>
                  <a:srgbClr val="FF0066"/>
                </a:solidFill>
              </a:rPr>
              <a:t>القراءة المستمرة والصحيحة تحتوي على أمور ثلاثة مهمة: </a:t>
            </a:r>
            <a:r>
              <a:rPr lang="ar-IQ" sz="2800" dirty="0" err="1" smtClean="0">
                <a:solidFill>
                  <a:srgbClr val="FF0066"/>
                </a:solidFill>
              </a:rPr>
              <a:t>الملاحظة </a:t>
            </a:r>
            <a:r>
              <a:rPr lang="ar-IQ" sz="2800" dirty="0" smtClean="0">
                <a:solidFill>
                  <a:srgbClr val="FF0066"/>
                </a:solidFill>
              </a:rPr>
              <a:t>– </a:t>
            </a:r>
            <a:r>
              <a:rPr lang="ar-IQ" sz="2800" dirty="0" err="1" smtClean="0">
                <a:solidFill>
                  <a:srgbClr val="FF0066"/>
                </a:solidFill>
              </a:rPr>
              <a:t>الاستكشاف </a:t>
            </a:r>
            <a:r>
              <a:rPr lang="ar-IQ" sz="2800" dirty="0" smtClean="0">
                <a:solidFill>
                  <a:srgbClr val="FF0066"/>
                </a:solidFill>
              </a:rPr>
              <a:t>– البحث الذاتي عن المعرفة التي بدورها تمثل الطريق السليم نحو ثقافة شخصية عالية وتطور معرفي يصاحب الفرد عبر فترات حياته مع تغيير أهداف </a:t>
            </a:r>
            <a:r>
              <a:rPr lang="ar-IQ" sz="2800" dirty="0" err="1" smtClean="0">
                <a:solidFill>
                  <a:srgbClr val="FF0066"/>
                </a:solidFill>
              </a:rPr>
              <a:t>القراءة </a:t>
            </a:r>
            <a:r>
              <a:rPr lang="ar-IQ" sz="2800" dirty="0" smtClean="0">
                <a:solidFill>
                  <a:srgbClr val="FF0066"/>
                </a:solidFill>
              </a:rPr>
              <a:t>؛ إذا تطور القراءة الفردية يلعب دور في تطوير الفرد معرفيا وتغيير ميوله ونظرته نحو </a:t>
            </a:r>
            <a:r>
              <a:rPr lang="ar-IQ" sz="2800" dirty="0" err="1" smtClean="0">
                <a:solidFill>
                  <a:srgbClr val="FF0066"/>
                </a:solidFill>
              </a:rPr>
              <a:t>الحياة.</a:t>
            </a:r>
            <a:r>
              <a:rPr lang="ar-IQ" sz="2800" dirty="0" smtClean="0">
                <a:solidFill>
                  <a:srgbClr val="FF0066"/>
                </a:solidFill>
              </a:rPr>
              <a:t> وهي السبيل نحو الثقافة الشخصية التي تعرف بأنها كل ما يتعلمه المرء لمدة زمنية طويلة ليكتسب مجموعة من المعلومات والحقائق المفيدة في مختلف العلوم والآداب شاملا أيضا ما يحمله الفرد من ارث وتراث متمثل في العقائد والطقوس والقيم والعادات والتقاليد والموروثات الشعبية السامية، ولا يقتصر تكوين هذه الثقافة على مبدأ تحصيل العلم فحسب بل تشكل القراءة أهم عوامل ظهور الثقافة الشخصية ثم تأتي </a:t>
            </a:r>
            <a:endParaRPr lang="en-US" sz="2800" dirty="0" smtClean="0">
              <a:solidFill>
                <a:srgbClr val="FF0066"/>
              </a:solidFill>
            </a:endParaRPr>
          </a:p>
          <a:p>
            <a:pPr algn="just"/>
            <a:r>
              <a:rPr lang="ar-IQ" sz="2800" dirty="0" smtClean="0">
                <a:solidFill>
                  <a:srgbClr val="FF0066"/>
                </a:solidFill>
              </a:rPr>
              <a:t>تباعا العوامل الأخرى: القنوات الفضائية، الانترنت، المنتديات والحوارات الأدبية والعلمية، التراث، المسرح</a:t>
            </a: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endParaRPr lang="ar-IQ" dirty="0" smtClean="0">
              <a:solidFill>
                <a:srgbClr val="FF0066"/>
              </a:solidFill>
            </a:endParaRPr>
          </a:p>
          <a:p>
            <a:pPr algn="just"/>
            <a:r>
              <a:rPr lang="ar-IQ" dirty="0" err="1" smtClean="0">
                <a:solidFill>
                  <a:srgbClr val="FF0066"/>
                </a:solidFill>
              </a:rPr>
              <a:t>.</a:t>
            </a:r>
            <a:endParaRPr lang="ar-IQ" dirty="0">
              <a:solidFill>
                <a:srgbClr val="FF006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الاثر الاساسي للكتاب على الشخصية</a:t>
            </a:r>
            <a:endParaRPr lang="ar-IQ" dirty="0">
              <a:solidFill>
                <a:srgbClr val="FF0000"/>
              </a:solidFill>
            </a:endParaRPr>
          </a:p>
        </p:txBody>
      </p:sp>
      <p:sp>
        <p:nvSpPr>
          <p:cNvPr id="3" name="عنصر نائب للمحتوى 2"/>
          <p:cNvSpPr>
            <a:spLocks noGrp="1"/>
          </p:cNvSpPr>
          <p:nvPr>
            <p:ph idx="1"/>
          </p:nvPr>
        </p:nvSpPr>
        <p:spPr>
          <a:xfrm>
            <a:off x="1043608" y="1600200"/>
            <a:ext cx="7643192" cy="4525963"/>
          </a:xfrm>
        </p:spPr>
        <p:txBody>
          <a:bodyPr>
            <a:normAutofit fontScale="40000" lnSpcReduction="20000"/>
          </a:bodyPr>
          <a:lstStyle/>
          <a:p>
            <a:pPr algn="just"/>
            <a:r>
              <a:rPr lang="ar-IQ" sz="6200" dirty="0" smtClean="0">
                <a:solidFill>
                  <a:srgbClr val="0000FF"/>
                </a:solidFill>
              </a:rPr>
              <a:t>ا</a:t>
            </a:r>
            <a:r>
              <a:rPr lang="ar-SA" sz="6200" dirty="0" smtClean="0">
                <a:solidFill>
                  <a:srgbClr val="0000FF"/>
                </a:solidFill>
              </a:rPr>
              <a:t>ن للقراءة أهمية على المستوى الفردي والمجتمعي حيث تستخدم كوسيلة علاج فعال تحت إشراف الطبيب النفسي أو الأخصائي النفسي أو الاجتماعي حيث يطلق عليها العلاج بالقراءة أو </a:t>
            </a:r>
            <a:r>
              <a:rPr lang="ar-SA" sz="6200" dirty="0" err="1" smtClean="0">
                <a:solidFill>
                  <a:srgbClr val="0000FF"/>
                </a:solidFill>
              </a:rPr>
              <a:t>الببيليوثيرابياولذلك</a:t>
            </a:r>
            <a:r>
              <a:rPr lang="ar-SA" sz="6200" dirty="0" smtClean="0">
                <a:solidFill>
                  <a:srgbClr val="0000FF"/>
                </a:solidFill>
              </a:rPr>
              <a:t> تعتبر القراءة من أهم المعايير التي تقاس </a:t>
            </a:r>
            <a:r>
              <a:rPr lang="ar-SA" sz="6200" dirty="0" err="1" smtClean="0">
                <a:solidFill>
                  <a:srgbClr val="0000FF"/>
                </a:solidFill>
              </a:rPr>
              <a:t>بها</a:t>
            </a:r>
            <a:r>
              <a:rPr lang="ar-SA" sz="6200" dirty="0" smtClean="0">
                <a:solidFill>
                  <a:srgbClr val="0000FF"/>
                </a:solidFill>
              </a:rPr>
              <a:t> المجتمعات تقدما أو تخلفا،فالمجتمع القارئ هو المجتمع المتقدم الذي ينتج الثقافة والمعرفة،ويطورها بما يخدم تقدمه وتقدم الإنسانية جمعاء،انه المجتمع الذي ينتج الكتاب ويستهلكه قراءة ودرساكما انها تروض الفكر على سلامة الفهم والمراجعة </a:t>
            </a:r>
            <a:r>
              <a:rPr lang="ar-SA" sz="6200" dirty="0" err="1" smtClean="0">
                <a:solidFill>
                  <a:srgbClr val="0000FF"/>
                </a:solidFill>
              </a:rPr>
              <a:t>والتمحيص </a:t>
            </a:r>
            <a:r>
              <a:rPr lang="ar-SA" sz="6200" dirty="0" smtClean="0">
                <a:solidFill>
                  <a:srgbClr val="0000FF"/>
                </a:solidFill>
              </a:rPr>
              <a:t>، وتنمي القدرة على النقد وإصدار الحكم كما تسهم القراءة في تكوين الشخصية النامية المبدعة </a:t>
            </a:r>
            <a:r>
              <a:rPr lang="ar-SA" sz="6200" dirty="0" err="1" smtClean="0">
                <a:solidFill>
                  <a:srgbClr val="0000FF"/>
                </a:solidFill>
              </a:rPr>
              <a:t>المبتكرة </a:t>
            </a:r>
            <a:r>
              <a:rPr lang="ar-SA" sz="6200" dirty="0" smtClean="0">
                <a:solidFill>
                  <a:srgbClr val="0000FF"/>
                </a:solidFill>
              </a:rPr>
              <a:t>،و تشكيل الفكر الناقد للفرد وتنمية ميوله واهتماماته</a:t>
            </a:r>
            <a:r>
              <a:rPr lang="en-US" sz="6200" dirty="0" smtClean="0">
                <a:solidFill>
                  <a:srgbClr val="0000FF"/>
                </a:solidFill>
              </a:rPr>
              <a:t> </a:t>
            </a:r>
            <a:r>
              <a:rPr lang="ar-SA" sz="6200" dirty="0" smtClean="0">
                <a:solidFill>
                  <a:srgbClr val="0000FF"/>
                </a:solidFill>
              </a:rPr>
              <a:t>وتعتبر القراءة من أهم وسائل استثارة قدرات المتعلم وإثراء خبراته وزيادة معلوماته ومعارفه وتمكينه من تحصيل المواد الدراسية </a:t>
            </a:r>
            <a:r>
              <a:rPr lang="ar-SA" sz="6200" dirty="0" err="1" smtClean="0">
                <a:solidFill>
                  <a:srgbClr val="0000FF"/>
                </a:solidFill>
              </a:rPr>
              <a:t>جميعها .</a:t>
            </a:r>
            <a:endParaRPr lang="ar-SA" sz="6200" dirty="0" smtClean="0">
              <a:solidFill>
                <a:srgbClr val="0000FF"/>
              </a:solidFill>
            </a:endParaRPr>
          </a:p>
          <a:p>
            <a:r>
              <a:rPr lang="ar-SA" dirty="0" smtClean="0"/>
              <a:t/>
            </a:r>
            <a:br>
              <a:rPr lang="ar-SA" dirty="0" smtClean="0"/>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5" name="عنصر نائب للصورة 4" descr="swr_jdyd_llshfonbpztzeujmwexyofowjgrgh.jpg"/>
          <p:cNvPicPr>
            <a:picLocks noGrp="1" noChangeAspect="1"/>
          </p:cNvPicPr>
          <p:nvPr>
            <p:ph type="pic" idx="1"/>
          </p:nvPr>
        </p:nvPicPr>
        <p:blipFill>
          <a:blip r:embed="rId2" cstate="print"/>
          <a:srcRect l="12963" r="12963"/>
          <a:stretch>
            <a:fillRect/>
          </a:stretch>
        </p:blipFill>
        <p:spPr>
          <a:xfrm>
            <a:off x="0" y="0"/>
            <a:ext cx="9144000" cy="6858000"/>
          </a:xfrm>
        </p:spPr>
      </p:pic>
      <p:sp>
        <p:nvSpPr>
          <p:cNvPr id="4" name="عنصر نائب للنص 3"/>
          <p:cNvSpPr>
            <a:spLocks noGrp="1"/>
          </p:cNvSpPr>
          <p:nvPr>
            <p:ph type="body" sz="half" idx="2"/>
          </p:nvPr>
        </p:nvSpPr>
        <p:spPr/>
        <p:txBody>
          <a:bodyPr>
            <a:noAutofit/>
          </a:bodyPr>
          <a:lstStyle/>
          <a:p>
            <a:pPr algn="ctr"/>
            <a:r>
              <a:rPr lang="ar-IQ" sz="11500" dirty="0" smtClean="0">
                <a:solidFill>
                  <a:srgbClr val="FF0000"/>
                </a:solidFill>
              </a:rPr>
              <a:t>الصحف</a:t>
            </a:r>
            <a:endParaRPr lang="ar-IQ" sz="115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solidFill>
                  <a:srgbClr val="FF0000"/>
                </a:solidFill>
              </a:rPr>
              <a:t>الوظائف الاعلامية للصحافة</a:t>
            </a:r>
            <a:endParaRPr lang="ar-IQ" dirty="0">
              <a:solidFill>
                <a:srgbClr val="FF0000"/>
              </a:solidFill>
            </a:endParaRPr>
          </a:p>
        </p:txBody>
      </p:sp>
      <p:sp>
        <p:nvSpPr>
          <p:cNvPr id="6" name="عنصر نائب للمحتوى 5"/>
          <p:cNvSpPr>
            <a:spLocks noGrp="1"/>
          </p:cNvSpPr>
          <p:nvPr>
            <p:ph idx="1"/>
          </p:nvPr>
        </p:nvSpPr>
        <p:spPr/>
        <p:txBody>
          <a:bodyPr>
            <a:normAutofit fontScale="85000" lnSpcReduction="20000"/>
          </a:bodyPr>
          <a:lstStyle/>
          <a:p>
            <a:pPr algn="just"/>
            <a:r>
              <a:rPr lang="ar-IQ" sz="2400" dirty="0" smtClean="0">
                <a:solidFill>
                  <a:srgbClr val="0000FF"/>
                </a:solidFill>
              </a:rPr>
              <a:t>يمكن تعريف الصحف بأنها: النافذة التي يرى منها الفرد العالم وتدخل الصحف والمجلات العامة التجارية ضمن الدوريات التي تمثل حلقة اتصال مهمة بين افراد المجتمع بكل طبقاته وتتميز: بالجدة وسهولة الحصول عليها تعد الصحيفة وسيلة مهمة للتثقيف العلمي </a:t>
            </a:r>
            <a:r>
              <a:rPr lang="ar-IQ" sz="2400" dirty="0" err="1" smtClean="0">
                <a:solidFill>
                  <a:srgbClr val="0000FF"/>
                </a:solidFill>
              </a:rPr>
              <a:t>والمهاري</a:t>
            </a:r>
            <a:r>
              <a:rPr lang="ar-IQ" sz="2400" dirty="0" smtClean="0">
                <a:solidFill>
                  <a:srgbClr val="0000FF"/>
                </a:solidFill>
              </a:rPr>
              <a:t> من خلال تعلم فنون العمل </a:t>
            </a:r>
            <a:r>
              <a:rPr lang="ar-IQ" sz="2400" dirty="0" err="1" smtClean="0">
                <a:solidFill>
                  <a:srgbClr val="0000FF"/>
                </a:solidFill>
              </a:rPr>
              <a:t>الاعلامي </a:t>
            </a:r>
            <a:r>
              <a:rPr lang="ar-IQ" sz="2400" dirty="0" smtClean="0">
                <a:solidFill>
                  <a:srgbClr val="0000FF"/>
                </a:solidFill>
              </a:rPr>
              <a:t>: الخبر التحقيق- الحوار الصحفي.</a:t>
            </a:r>
            <a:endParaRPr lang="en-US" sz="2400" dirty="0" smtClean="0">
              <a:solidFill>
                <a:srgbClr val="0000FF"/>
              </a:solidFill>
            </a:endParaRPr>
          </a:p>
          <a:p>
            <a:pPr algn="just"/>
            <a:r>
              <a:rPr lang="ar-IQ" dirty="0" smtClean="0"/>
              <a:t>يصعب تحديد الخدمة أو مجموع الخدمات التي تقدمها الصحيفة إلى </a:t>
            </a:r>
            <a:r>
              <a:rPr lang="ar-IQ" dirty="0" err="1" smtClean="0"/>
              <a:t>الجمهور </a:t>
            </a:r>
            <a:r>
              <a:rPr lang="ar-IQ" dirty="0" smtClean="0"/>
              <a:t>، فالوظائف الاجتماعية للصحافة </a:t>
            </a:r>
            <a:r>
              <a:rPr lang="ar-IQ" dirty="0" err="1" smtClean="0"/>
              <a:t>متعددة </a:t>
            </a:r>
            <a:r>
              <a:rPr lang="ar-IQ" dirty="0" smtClean="0"/>
              <a:t>، ومما يزيد من صعوبة تحديدها هو تنوع محتوياتها وتشابكها وتعدد فئات </a:t>
            </a:r>
            <a:r>
              <a:rPr lang="ar-IQ" dirty="0" err="1" smtClean="0"/>
              <a:t>قرائها .</a:t>
            </a:r>
            <a:r>
              <a:rPr lang="ar-IQ" dirty="0" smtClean="0"/>
              <a:t/>
            </a:r>
            <a:br>
              <a:rPr lang="ar-IQ" dirty="0" smtClean="0"/>
            </a:br>
            <a:r>
              <a:rPr lang="ar-IQ" dirty="0" smtClean="0"/>
              <a:t>والصحافة تعد إحدى المؤسسات المسئولة عن عملية التنشئة الاجتماعية والسياسية فى المجتمع </a:t>
            </a:r>
            <a:r>
              <a:rPr lang="en-US" dirty="0" smtClean="0"/>
              <a:t>Political socialization ، </a:t>
            </a:r>
            <a:r>
              <a:rPr lang="ar-IQ" dirty="0" smtClean="0"/>
              <a:t>التي تقوم بوظائف تربوية وتعليمية على المستوى الاجتماعي من شأنها أن تقلل من </a:t>
            </a:r>
            <a:r>
              <a:rPr lang="ar-IQ" dirty="0" err="1" smtClean="0"/>
              <a:t>حدة</a:t>
            </a:r>
            <a:r>
              <a:rPr lang="ar-IQ" dirty="0" smtClean="0"/>
              <a:t> الفوارق الثقافية بين فئات المجتمع المختلفة، وان تحدث تجانسًا فكريًا بواسطة ما تقدمه من مواد إخبارية وغير </a:t>
            </a:r>
            <a:r>
              <a:rPr lang="ar-IQ" dirty="0" err="1" smtClean="0"/>
              <a:t>إخبارية.</a:t>
            </a:r>
            <a:r>
              <a:rPr lang="ar-IQ" dirty="0" smtClean="0"/>
              <a:t/>
            </a:r>
            <a:br>
              <a:rPr lang="ar-IQ" dirty="0" smtClean="0"/>
            </a:br>
            <a:endParaRPr lang="ar-IQ"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413</TotalTime>
  <Words>2830</Words>
  <Application>Microsoft Office PowerPoint</Application>
  <PresentationFormat>عرض على الشاشة (3:4)‏</PresentationFormat>
  <Paragraphs>147</Paragraphs>
  <Slides>42</Slides>
  <Notes>0</Notes>
  <HiddenSlides>0</HiddenSlides>
  <MMClips>0</MMClips>
  <ScaleCrop>false</ScaleCrop>
  <HeadingPairs>
    <vt:vector size="4" baseType="variant">
      <vt:variant>
        <vt:lpstr>سمة</vt:lpstr>
      </vt:variant>
      <vt:variant>
        <vt:i4>1</vt:i4>
      </vt:variant>
      <vt:variant>
        <vt:lpstr>عناوين الشرائح</vt:lpstr>
      </vt:variant>
      <vt:variant>
        <vt:i4>42</vt:i4>
      </vt:variant>
    </vt:vector>
  </HeadingPairs>
  <TitlesOfParts>
    <vt:vector size="43" baseType="lpstr">
      <vt:lpstr>Office Theme</vt:lpstr>
      <vt:lpstr>الشريحة 1</vt:lpstr>
      <vt:lpstr>الشريحة 2</vt:lpstr>
      <vt:lpstr>الشريحة 3</vt:lpstr>
      <vt:lpstr>الشريحة 4</vt:lpstr>
      <vt:lpstr>الشريحة 5</vt:lpstr>
      <vt:lpstr>الشريحة 6</vt:lpstr>
      <vt:lpstr>الاثر الاساسي للكتاب على الشخصية</vt:lpstr>
      <vt:lpstr>الشريحة 8</vt:lpstr>
      <vt:lpstr>الوظائف الاعلامية للصحافة</vt:lpstr>
      <vt:lpstr>الوظائف الاعلامية للصحافة</vt:lpstr>
      <vt:lpstr>الشريحة 11</vt:lpstr>
      <vt:lpstr>الاثر النفسي للافتة</vt:lpstr>
      <vt:lpstr>الشريحة 13</vt:lpstr>
      <vt:lpstr>سيكولوجية الالوان</vt:lpstr>
      <vt:lpstr>الشريحة 15</vt:lpstr>
      <vt:lpstr>تاثير الالوان</vt:lpstr>
      <vt:lpstr>الالوان ومدلولاتها النفسية</vt:lpstr>
      <vt:lpstr>الالوان ومدلولاتها النفسية</vt:lpstr>
      <vt:lpstr>الالوان ومدلولاتها النفسية</vt:lpstr>
      <vt:lpstr>الشريحة 20</vt:lpstr>
      <vt:lpstr>الشريحة 21</vt:lpstr>
      <vt:lpstr>الملصقــــــــــــة</vt:lpstr>
      <vt:lpstr>انواع الملصقات</vt:lpstr>
      <vt:lpstr>الملصق السياسي</vt:lpstr>
      <vt:lpstr>الملصق الاعلاني</vt:lpstr>
      <vt:lpstr>الملصق الاعلاني</vt:lpstr>
      <vt:lpstr>الملصق العلمي</vt:lpstr>
      <vt:lpstr>الشريحة 28</vt:lpstr>
      <vt:lpstr>المطوية</vt:lpstr>
      <vt:lpstr>الشريحة 30</vt:lpstr>
      <vt:lpstr>شكل للمطوية</vt:lpstr>
      <vt:lpstr>الشعار </vt:lpstr>
      <vt:lpstr>الاثر النفسي للشعار</vt:lpstr>
      <vt:lpstr>نموذج للشعار</vt:lpstr>
      <vt:lpstr>سيكولوجية الشعار</vt:lpstr>
      <vt:lpstr>سيكولوجية الشعار</vt:lpstr>
      <vt:lpstr>شعار تويتر</vt:lpstr>
      <vt:lpstr>اللون في الشعار </vt:lpstr>
      <vt:lpstr>معاني الالوان في الثقافات المختلفة</vt:lpstr>
      <vt:lpstr>شكل الشعار</vt:lpstr>
      <vt:lpstr>شعار شركة بيبسي</vt:lpstr>
      <vt:lpstr>شكل الشعار</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yahya salim Alhinai</dc:creator>
  <cp:lastModifiedBy>hassun</cp:lastModifiedBy>
  <cp:revision>54</cp:revision>
  <dcterms:created xsi:type="dcterms:W3CDTF">2013-10-28T14:36:16Z</dcterms:created>
  <dcterms:modified xsi:type="dcterms:W3CDTF">2017-12-05T18:50:27Z</dcterms:modified>
</cp:coreProperties>
</file>