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E585F5"/>
    <a:srgbClr val="FFFFFF"/>
    <a:srgbClr val="1CE4D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415883C4-E483-4CAB-A1AF-977ACC1EFF74}" type="datetimeFigureOut">
              <a:rPr lang="ar-IQ" smtClean="0"/>
              <a:t>29/03/1439</a:t>
            </a:fld>
            <a:endParaRPr lang="ar-IQ"/>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CA16CA4D-97EF-4061-B625-8BC4E240DD7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15883C4-E483-4CAB-A1AF-977ACC1EFF74}" type="datetimeFigureOut">
              <a:rPr lang="ar-IQ" smtClean="0"/>
              <a:t>29/03/1439</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A16CA4D-97EF-4061-B625-8BC4E240DD7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15883C4-E483-4CAB-A1AF-977ACC1EFF74}" type="datetimeFigureOut">
              <a:rPr lang="ar-IQ" smtClean="0"/>
              <a:t>29/03/1439</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A16CA4D-97EF-4061-B625-8BC4E240DD7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15883C4-E483-4CAB-A1AF-977ACC1EFF74}" type="datetimeFigureOut">
              <a:rPr lang="ar-IQ" smtClean="0"/>
              <a:t>29/03/1439</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A16CA4D-97EF-4061-B625-8BC4E240DD70}" type="slidenum">
              <a:rPr lang="ar-IQ" smtClean="0"/>
              <a:t>‹#›</a:t>
            </a:fld>
            <a:endParaRPr lang="ar-IQ"/>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15883C4-E483-4CAB-A1AF-977ACC1EFF74}" type="datetimeFigureOut">
              <a:rPr lang="ar-IQ" smtClean="0"/>
              <a:t>29/03/1439</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A16CA4D-97EF-4061-B625-8BC4E240DD70}" type="slidenum">
              <a:rPr lang="ar-IQ" smtClean="0"/>
              <a:t>‹#›</a:t>
            </a:fld>
            <a:endParaRPr lang="ar-IQ"/>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15883C4-E483-4CAB-A1AF-977ACC1EFF74}" type="datetimeFigureOut">
              <a:rPr lang="ar-IQ" smtClean="0"/>
              <a:t>29/03/1439</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CA16CA4D-97EF-4061-B625-8BC4E240DD70}" type="slidenum">
              <a:rPr lang="ar-IQ" smtClean="0"/>
              <a:t>‹#›</a:t>
            </a:fld>
            <a:endParaRPr lang="ar-IQ"/>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15883C4-E483-4CAB-A1AF-977ACC1EFF74}" type="datetimeFigureOut">
              <a:rPr lang="ar-IQ" smtClean="0"/>
              <a:t>29/03/1439</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CA16CA4D-97EF-4061-B625-8BC4E240DD7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415883C4-E483-4CAB-A1AF-977ACC1EFF74}" type="datetimeFigureOut">
              <a:rPr lang="ar-IQ" smtClean="0"/>
              <a:t>29/03/1439</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CA16CA4D-97EF-4061-B625-8BC4E240DD70}" type="slidenum">
              <a:rPr lang="ar-IQ" smtClean="0"/>
              <a:t>‹#›</a:t>
            </a:fld>
            <a:endParaRPr lang="ar-IQ"/>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415883C4-E483-4CAB-A1AF-977ACC1EFF74}" type="datetimeFigureOut">
              <a:rPr lang="ar-IQ" smtClean="0"/>
              <a:t>29/03/1439</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CA16CA4D-97EF-4061-B625-8BC4E240DD7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415883C4-E483-4CAB-A1AF-977ACC1EFF74}" type="datetimeFigureOut">
              <a:rPr lang="ar-IQ" smtClean="0"/>
              <a:t>29/03/1439</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CA16CA4D-97EF-4061-B625-8BC4E240DD7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415883C4-E483-4CAB-A1AF-977ACC1EFF74}" type="datetimeFigureOut">
              <a:rPr lang="ar-IQ" smtClean="0"/>
              <a:t>29/03/1439</a:t>
            </a:fld>
            <a:endParaRPr lang="ar-IQ"/>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CA16CA4D-97EF-4061-B625-8BC4E240DD70}" type="slidenum">
              <a:rPr lang="ar-IQ" smtClean="0"/>
              <a:t>‹#›</a:t>
            </a:fld>
            <a:endParaRPr lang="ar-IQ"/>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15883C4-E483-4CAB-A1AF-977ACC1EFF74}" type="datetimeFigureOut">
              <a:rPr lang="ar-IQ" smtClean="0"/>
              <a:t>29/03/1439</a:t>
            </a:fld>
            <a:endParaRPr lang="ar-IQ"/>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A16CA4D-97EF-4061-B625-8BC4E240DD7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75000">
              <a:srgbClr val="01A78F"/>
            </a:gs>
            <a:gs pos="100000">
              <a:srgbClr val="3366FF"/>
            </a:gs>
          </a:gsLst>
          <a:lin ang="5400000" scaled="0"/>
          <a:tileRect/>
        </a:gra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2276871"/>
          </a:xfrm>
        </p:spPr>
        <p:txBody>
          <a:bodyPr/>
          <a:lstStyle/>
          <a:p>
            <a:r>
              <a:rPr lang="ar-IQ" dirty="0" smtClean="0"/>
              <a:t>الاثار السيكولوجية لوسائل الاعلام</a:t>
            </a:r>
            <a:br>
              <a:rPr lang="ar-IQ" dirty="0" smtClean="0"/>
            </a:br>
            <a:r>
              <a:rPr lang="ar-IQ" dirty="0" smtClean="0"/>
              <a:t>التلفاز-الانترنت</a:t>
            </a:r>
            <a:endParaRPr lang="ar-IQ" dirty="0"/>
          </a:p>
        </p:txBody>
      </p:sp>
      <p:sp>
        <p:nvSpPr>
          <p:cNvPr id="3" name="عنوان فرعي 2"/>
          <p:cNvSpPr>
            <a:spLocks noGrp="1"/>
          </p:cNvSpPr>
          <p:nvPr>
            <p:ph type="subTitle" idx="1"/>
          </p:nvPr>
        </p:nvSpPr>
        <p:spPr/>
        <p:txBody>
          <a:bodyPr>
            <a:normAutofit fontScale="85000" lnSpcReduction="20000"/>
          </a:bodyPr>
          <a:lstStyle/>
          <a:p>
            <a:endParaRPr lang="ar-IQ" b="1" dirty="0" smtClean="0">
              <a:solidFill>
                <a:schemeClr val="tx1"/>
              </a:solidFill>
            </a:endParaRPr>
          </a:p>
          <a:p>
            <a:endParaRPr lang="ar-IQ" b="1" dirty="0">
              <a:solidFill>
                <a:schemeClr val="tx1"/>
              </a:solidFill>
            </a:endParaRPr>
          </a:p>
          <a:p>
            <a:r>
              <a:rPr lang="ar-IQ" sz="4200" b="1" dirty="0" smtClean="0">
                <a:solidFill>
                  <a:schemeClr val="accent2">
                    <a:lumMod val="50000"/>
                  </a:schemeClr>
                </a:solidFill>
              </a:rPr>
              <a:t>ادمان الانترنت</a:t>
            </a:r>
            <a:endParaRPr lang="ar-IQ" sz="4200" b="1" dirty="0">
              <a:solidFill>
                <a:schemeClr val="accent2">
                  <a:lumMod val="50000"/>
                </a:schemeClr>
              </a:solidFill>
            </a:endParaRPr>
          </a:p>
        </p:txBody>
      </p:sp>
      <p:pic>
        <p:nvPicPr>
          <p:cNvPr id="1026" name="Picture 2" descr="C:\Users\hassun\Desktop\download.jpg"/>
          <p:cNvPicPr>
            <a:picLocks noChangeAspect="1" noChangeArrowheads="1"/>
          </p:cNvPicPr>
          <p:nvPr/>
        </p:nvPicPr>
        <p:blipFill>
          <a:blip r:embed="rId2" cstate="print"/>
          <a:srcRect/>
          <a:stretch>
            <a:fillRect/>
          </a:stretch>
        </p:blipFill>
        <p:spPr bwMode="auto">
          <a:xfrm>
            <a:off x="179512" y="2204864"/>
            <a:ext cx="5945063" cy="465313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1052736"/>
            <a:ext cx="9144000" cy="5805264"/>
          </a:xfrm>
        </p:spPr>
        <p:txBody>
          <a:bodyPr>
            <a:normAutofit fontScale="85000" lnSpcReduction="10000"/>
          </a:bodyPr>
          <a:lstStyle/>
          <a:p>
            <a:r>
              <a:rPr lang="ar-IQ" b="1" dirty="0" smtClean="0"/>
              <a:t>ويمكن اجمال اهم فوائد الانترنت على نفسية الافراد بما يلي:</a:t>
            </a:r>
            <a:endParaRPr lang="en-US" dirty="0" smtClean="0"/>
          </a:p>
          <a:p>
            <a:pPr lvl="0" algn="just"/>
            <a:r>
              <a:rPr lang="ar-IQ" b="1" dirty="0" smtClean="0"/>
              <a:t>من خلاله يمكن للفرد ان يتواصل مع افراد اخرين لديهم قدر من التشابه معهم وبالتالي يتمكن من استغلال ذلك في معالجة </a:t>
            </a:r>
            <a:r>
              <a:rPr lang="ar-IQ" b="1" dirty="0" err="1" smtClean="0"/>
              <a:t>نفسه.</a:t>
            </a:r>
            <a:r>
              <a:rPr lang="ar-IQ" b="1" dirty="0" smtClean="0"/>
              <a:t> او التقليل من توتره.</a:t>
            </a:r>
            <a:endParaRPr lang="en-US" b="1" dirty="0" smtClean="0"/>
          </a:p>
          <a:p>
            <a:pPr lvl="0" algn="just"/>
            <a:r>
              <a:rPr lang="ar-IQ" b="1" dirty="0" smtClean="0"/>
              <a:t>من خلاله يمكن للفرد ان يجد وظيفة او مهنة تنعكس على نفسيته وتحقق الاستقرار الاقتصادي.</a:t>
            </a:r>
            <a:endParaRPr lang="en-US" b="1" dirty="0" smtClean="0"/>
          </a:p>
          <a:p>
            <a:pPr lvl="0" algn="just"/>
            <a:r>
              <a:rPr lang="ar-IQ" b="1" dirty="0" smtClean="0"/>
              <a:t>يساهم في بناء منظومة من العلاقات الاجتماعية لدى الفرد مع المجتمع، اللجوء الى الذهاب لهم، وحتى انه يختصر المسافات البعيدة فهو جعل العالم كقرية صغيرة </a:t>
            </a:r>
            <a:r>
              <a:rPr lang="ar-IQ" b="1" dirty="0" err="1" smtClean="0"/>
              <a:t>لايوجد</a:t>
            </a:r>
            <a:r>
              <a:rPr lang="ar-IQ" b="1" dirty="0" smtClean="0"/>
              <a:t> فيها شيء بعيد عن الفرد.</a:t>
            </a:r>
            <a:endParaRPr lang="en-US" b="1" dirty="0" smtClean="0"/>
          </a:p>
          <a:p>
            <a:pPr lvl="0" algn="just"/>
            <a:r>
              <a:rPr lang="ar-IQ" b="1" dirty="0" smtClean="0"/>
              <a:t>يمكن من خلاله ايجاد اي معلومة تخطر على الفرد، وحتى انه بدأ البعض وتتيح بذلك بالاستغناء عن الكتاب والمجلة والجريدة والصحافة والتلفاز والراديو والاعتماد كليا على الانترنت حتى ان البعض اشار الى انه قد </a:t>
            </a:r>
            <a:r>
              <a:rPr lang="ar-IQ" b="1" dirty="0" err="1" smtClean="0"/>
              <a:t>لاتوجد</a:t>
            </a:r>
            <a:r>
              <a:rPr lang="ar-IQ" b="1" dirty="0" smtClean="0"/>
              <a:t> وسيلة اعلام لاحقة مهمة كالانترنت </a:t>
            </a:r>
            <a:r>
              <a:rPr lang="ar-IQ" b="1" dirty="0" err="1" smtClean="0"/>
              <a:t>واهميته.</a:t>
            </a:r>
            <a:endParaRPr lang="en-US" b="1" dirty="0" smtClean="0"/>
          </a:p>
          <a:p>
            <a:pPr lvl="0" algn="just"/>
            <a:r>
              <a:rPr lang="ar-IQ" b="1" dirty="0" smtClean="0"/>
              <a:t>يساعد في علاج مشكلات بعض الافراد من خلال المواقع الالكترونية العلاجية المختلفة.</a:t>
            </a:r>
            <a:endParaRPr lang="en-US" b="1" dirty="0" smtClean="0"/>
          </a:p>
          <a:p>
            <a:pPr lvl="0" algn="just"/>
            <a:r>
              <a:rPr lang="ar-IQ" b="1" dirty="0" smtClean="0"/>
              <a:t>يساعد ايضا في الترفيه عن الافراد فهو يعد افضل وسيلة حاليا للترفيه خاصة في مجال اصبح المنزل هو اكثر مكان يقضي فيه الفرد وقته، حيث يمكن ان يجد من خلاله بعض الاناشيد </a:t>
            </a:r>
            <a:r>
              <a:rPr lang="ar-IQ" b="1" dirty="0" err="1" smtClean="0"/>
              <a:t>والاغاني</a:t>
            </a:r>
            <a:r>
              <a:rPr lang="ar-IQ" b="1" dirty="0" smtClean="0"/>
              <a:t> والبرامج المختلفة </a:t>
            </a:r>
            <a:r>
              <a:rPr lang="ar-IQ" b="1" dirty="0" err="1" smtClean="0"/>
              <a:t>والالعاب</a:t>
            </a:r>
            <a:r>
              <a:rPr lang="ar-IQ" b="1" dirty="0" smtClean="0"/>
              <a:t> والتي تسهم في بناءه المعرفي وتعود على </a:t>
            </a:r>
            <a:r>
              <a:rPr lang="ar-IQ" b="1" dirty="0" err="1" smtClean="0"/>
              <a:t>التخفيفمن</a:t>
            </a:r>
            <a:r>
              <a:rPr lang="ar-IQ" b="1" dirty="0" smtClean="0"/>
              <a:t> ضغوطاته النفسية التي اضافها المجتمع بتعقيداته اليه.</a:t>
            </a:r>
            <a:endParaRPr lang="en-US" b="1" dirty="0" smtClean="0"/>
          </a:p>
          <a:p>
            <a:endParaRPr lang="ar-IQ" dirty="0"/>
          </a:p>
        </p:txBody>
      </p:sp>
      <p:sp>
        <p:nvSpPr>
          <p:cNvPr id="3" name="عنوان 2"/>
          <p:cNvSpPr>
            <a:spLocks noGrp="1"/>
          </p:cNvSpPr>
          <p:nvPr>
            <p:ph type="title"/>
          </p:nvPr>
        </p:nvSpPr>
        <p:spPr/>
        <p:txBody>
          <a:bodyPr/>
          <a:lstStyle/>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2700000" scaled="1"/>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pPr algn="just"/>
            <a:r>
              <a:rPr lang="ar-IQ" b="1" dirty="0" smtClean="0">
                <a:solidFill>
                  <a:schemeClr val="bg1">
                    <a:lumMod val="95000"/>
                  </a:schemeClr>
                </a:solidFill>
              </a:rPr>
              <a:t>يرجع الفضل في اختراع التلفاز الى العالم </a:t>
            </a:r>
            <a:r>
              <a:rPr lang="ar-IQ" b="1" dirty="0" err="1" smtClean="0">
                <a:solidFill>
                  <a:schemeClr val="bg1">
                    <a:lumMod val="95000"/>
                  </a:schemeClr>
                </a:solidFill>
              </a:rPr>
              <a:t>البريطاني </a:t>
            </a:r>
            <a:r>
              <a:rPr lang="ar-IQ" b="1" dirty="0" smtClean="0">
                <a:solidFill>
                  <a:schemeClr val="bg1">
                    <a:lumMod val="95000"/>
                  </a:schemeClr>
                </a:solidFill>
              </a:rPr>
              <a:t>( جون </a:t>
            </a:r>
            <a:r>
              <a:rPr lang="ar-IQ" b="1" dirty="0" err="1" smtClean="0">
                <a:solidFill>
                  <a:schemeClr val="bg1">
                    <a:lumMod val="95000"/>
                  </a:schemeClr>
                </a:solidFill>
              </a:rPr>
              <a:t>بيرد</a:t>
            </a:r>
            <a:r>
              <a:rPr lang="ar-IQ" b="1" dirty="0" smtClean="0">
                <a:solidFill>
                  <a:schemeClr val="bg1">
                    <a:lumMod val="95000"/>
                  </a:schemeClr>
                </a:solidFill>
              </a:rPr>
              <a:t>) الذي تمكن من اخراج فكرة التلفاز من حيز النظريات والتجربة الى الانتاج الحي والفعلي حيث استطاع عام </a:t>
            </a:r>
            <a:r>
              <a:rPr lang="ar-IQ" b="1" dirty="0" err="1" smtClean="0">
                <a:solidFill>
                  <a:schemeClr val="bg1">
                    <a:lumMod val="95000"/>
                  </a:schemeClr>
                </a:solidFill>
              </a:rPr>
              <a:t>1934م</a:t>
            </a:r>
            <a:r>
              <a:rPr lang="ar-IQ" b="1" dirty="0" smtClean="0">
                <a:solidFill>
                  <a:schemeClr val="bg1">
                    <a:lumMod val="95000"/>
                  </a:schemeClr>
                </a:solidFill>
              </a:rPr>
              <a:t> نقل صورة باهتة لدمية ليطور ذلك الى الارسال والاستقبال الذي نعرفه الان ويلعب التلفاز دورا حيويا في مجالات الاعلام والاتصال الجماهيري لما يملكه من حاستي السمع والبصر في ابهار المشاهد.</a:t>
            </a:r>
            <a:endParaRPr lang="en-US" b="1" dirty="0" smtClean="0">
              <a:solidFill>
                <a:schemeClr val="bg1">
                  <a:lumMod val="95000"/>
                </a:schemeClr>
              </a:solidFill>
            </a:endParaRPr>
          </a:p>
          <a:p>
            <a:pPr algn="just"/>
            <a:r>
              <a:rPr lang="ar-IQ" b="1" dirty="0" smtClean="0">
                <a:solidFill>
                  <a:schemeClr val="bg1">
                    <a:lumMod val="95000"/>
                  </a:schemeClr>
                </a:solidFill>
              </a:rPr>
              <a:t>ولهذا فإنه يمكن ان يستثمر التلفاز لتقديم المعلومات </a:t>
            </a:r>
            <a:r>
              <a:rPr lang="ar-IQ" b="1" dirty="0" err="1" smtClean="0">
                <a:solidFill>
                  <a:schemeClr val="bg1">
                    <a:lumMod val="95000"/>
                  </a:schemeClr>
                </a:solidFill>
              </a:rPr>
              <a:t>والافكار</a:t>
            </a:r>
            <a:r>
              <a:rPr lang="ar-IQ" b="1" dirty="0" smtClean="0">
                <a:solidFill>
                  <a:schemeClr val="bg1">
                    <a:lumMod val="95000"/>
                  </a:schemeClr>
                </a:solidFill>
              </a:rPr>
              <a:t> والسلوكيات المرغوبة، وتشير الدراسات الى ان الطفل على وجه الخصوص الذي تجاوز عمره سن الثالثة يقض سدس ساعات يقظته اليومية امام شاشة التلفاز فإذا بلغ سن السادسة تكون المدة التي يقضيها في متابعة برامج التلفاز معادلة لتلك المدة التي يقضيها في المدرسة.</a:t>
            </a:r>
            <a:endParaRPr lang="en-US" b="1" dirty="0" smtClean="0">
              <a:solidFill>
                <a:schemeClr val="bg1">
                  <a:lumMod val="95000"/>
                </a:schemeClr>
              </a:solidFill>
            </a:endParaRPr>
          </a:p>
          <a:p>
            <a:endParaRPr lang="ar-IQ" dirty="0"/>
          </a:p>
        </p:txBody>
      </p:sp>
      <p:sp>
        <p:nvSpPr>
          <p:cNvPr id="3" name="عنوان 2"/>
          <p:cNvSpPr>
            <a:spLocks noGrp="1"/>
          </p:cNvSpPr>
          <p:nvPr>
            <p:ph type="title"/>
          </p:nvPr>
        </p:nvSpPr>
        <p:spPr/>
        <p:txBody>
          <a:bodyPr>
            <a:normAutofit/>
          </a:bodyPr>
          <a:lstStyle/>
          <a:p>
            <a:pPr algn="ctr"/>
            <a:r>
              <a:rPr lang="ar-IQ" sz="6600" dirty="0" smtClean="0">
                <a:solidFill>
                  <a:schemeClr val="bg2"/>
                </a:solidFill>
              </a:rPr>
              <a:t>التلفاز</a:t>
            </a:r>
            <a:endParaRPr lang="ar-IQ" sz="6600" dirty="0">
              <a:solidFill>
                <a:schemeClr val="bg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lvl="0" algn="just"/>
            <a:r>
              <a:rPr lang="ar-IQ" b="1" dirty="0" smtClean="0"/>
              <a:t>الجمع بين الصوت والصورة فهو يعتمد على حاستين من اهم الحواس وهما السمع </a:t>
            </a:r>
            <a:r>
              <a:rPr lang="ar-IQ" b="1" dirty="0" err="1" smtClean="0"/>
              <a:t>والبصر.</a:t>
            </a:r>
            <a:r>
              <a:rPr lang="ar-IQ" b="1" dirty="0" smtClean="0"/>
              <a:t> </a:t>
            </a:r>
            <a:endParaRPr lang="en-US" b="1" dirty="0" smtClean="0"/>
          </a:p>
          <a:p>
            <a:pPr lvl="0" algn="just"/>
            <a:r>
              <a:rPr lang="ar-IQ" b="1" dirty="0" smtClean="0"/>
              <a:t>عدم الحاجة الى مهارة عند تشغيله.</a:t>
            </a:r>
            <a:endParaRPr lang="en-US" b="1" dirty="0" smtClean="0"/>
          </a:p>
          <a:p>
            <a:pPr lvl="0" algn="just"/>
            <a:r>
              <a:rPr lang="ar-IQ" b="1" dirty="0" smtClean="0"/>
              <a:t>يوفر عنصر التشويق لدى المشاهد.</a:t>
            </a:r>
            <a:endParaRPr lang="en-US" b="1" dirty="0" smtClean="0"/>
          </a:p>
          <a:p>
            <a:pPr lvl="0" algn="just"/>
            <a:r>
              <a:rPr lang="ar-IQ" b="1" dirty="0" smtClean="0"/>
              <a:t>اكثر المصادر الاعلامية التي يصدق الجمهور اخبارها، بينما تعتبر الصحف اقل المصادر تصديقاً.</a:t>
            </a:r>
            <a:endParaRPr lang="en-US" b="1" dirty="0" smtClean="0"/>
          </a:p>
          <a:p>
            <a:pPr lvl="0" algn="just"/>
            <a:r>
              <a:rPr lang="ar-IQ" b="1" dirty="0" smtClean="0"/>
              <a:t>يتطلب التلفاز بعض التركيز في الانتباه </a:t>
            </a:r>
            <a:r>
              <a:rPr lang="ar-IQ" b="1" dirty="0" err="1" smtClean="0"/>
              <a:t>بعكس </a:t>
            </a:r>
            <a:r>
              <a:rPr lang="ar-IQ" b="1" dirty="0" smtClean="0"/>
              <a:t>( المذياع) الذي يمكن الاستماع له دون تركيز.</a:t>
            </a:r>
            <a:endParaRPr lang="en-US" b="1" dirty="0" smtClean="0"/>
          </a:p>
          <a:p>
            <a:pPr lvl="0"/>
            <a:r>
              <a:rPr lang="ar-IQ" b="1" dirty="0" smtClean="0"/>
              <a:t>يعتبر من اكثر الوسائل تمثيلا للواقع بما يمثله من مادة مصورة بألوان طبيعية وصوت </a:t>
            </a:r>
            <a:r>
              <a:rPr lang="ar-IQ" b="1" dirty="0" err="1" smtClean="0"/>
              <a:t>حقيقي</a:t>
            </a:r>
            <a:r>
              <a:rPr lang="ar-IQ" b="1" dirty="0" err="1" smtClean="0"/>
              <a:t>.</a:t>
            </a:r>
            <a:r>
              <a:rPr lang="ar-IQ" dirty="0" smtClean="0"/>
              <a:t> </a:t>
            </a:r>
            <a:endParaRPr lang="ar-IQ" dirty="0" smtClean="0"/>
          </a:p>
          <a:p>
            <a:pPr lvl="0" algn="just"/>
            <a:r>
              <a:rPr lang="ar-IQ" b="1" dirty="0" smtClean="0"/>
              <a:t>تعدد </a:t>
            </a:r>
            <a:r>
              <a:rPr lang="ar-IQ" b="1" dirty="0" smtClean="0"/>
              <a:t>امكاناته من </a:t>
            </a:r>
            <a:r>
              <a:rPr lang="ar-IQ" b="1" dirty="0" err="1" smtClean="0"/>
              <a:t>مناقشة </a:t>
            </a:r>
            <a:r>
              <a:rPr lang="ar-IQ" b="1" dirty="0" smtClean="0"/>
              <a:t>– </a:t>
            </a:r>
            <a:r>
              <a:rPr lang="ar-IQ" b="1" dirty="0" err="1" smtClean="0"/>
              <a:t>حوار </a:t>
            </a:r>
            <a:r>
              <a:rPr lang="ar-IQ" b="1" dirty="0" smtClean="0"/>
              <a:t>– </a:t>
            </a:r>
            <a:r>
              <a:rPr lang="ar-IQ" b="1" dirty="0" err="1" smtClean="0"/>
              <a:t>تمثيل </a:t>
            </a:r>
            <a:r>
              <a:rPr lang="ar-IQ" b="1" dirty="0" smtClean="0"/>
              <a:t>– </a:t>
            </a:r>
            <a:r>
              <a:rPr lang="ar-IQ" b="1" dirty="0" err="1" smtClean="0"/>
              <a:t>تعليق </a:t>
            </a:r>
            <a:r>
              <a:rPr lang="ar-IQ" b="1" dirty="0" smtClean="0"/>
              <a:t>– علمي.</a:t>
            </a:r>
            <a:endParaRPr lang="en-US" b="1" dirty="0" smtClean="0"/>
          </a:p>
          <a:p>
            <a:pPr lvl="0" algn="just"/>
            <a:r>
              <a:rPr lang="ar-IQ" b="1" dirty="0" smtClean="0"/>
              <a:t>تجاوز البعدين المكاني والزماني اذ يمكن ان يصور لك قصصا من التراث وينقل لك صورة حية من التعليم في اليابان على سبيل المثال.</a:t>
            </a:r>
            <a:endParaRPr lang="en-US" b="1" dirty="0" smtClean="0"/>
          </a:p>
          <a:p>
            <a:pPr lvl="0" algn="just"/>
            <a:r>
              <a:rPr lang="ar-IQ" b="1" dirty="0" smtClean="0"/>
              <a:t>التحكم في وقت البث.</a:t>
            </a:r>
            <a:endParaRPr lang="en-US" b="1" dirty="0" smtClean="0"/>
          </a:p>
          <a:p>
            <a:pPr lvl="0" algn="just"/>
            <a:endParaRPr lang="en-US" b="1" dirty="0" smtClean="0"/>
          </a:p>
          <a:p>
            <a:endParaRPr lang="ar-IQ" dirty="0"/>
          </a:p>
        </p:txBody>
      </p:sp>
      <p:sp>
        <p:nvSpPr>
          <p:cNvPr id="3" name="عنوان 2"/>
          <p:cNvSpPr>
            <a:spLocks noGrp="1"/>
          </p:cNvSpPr>
          <p:nvPr>
            <p:ph type="title"/>
          </p:nvPr>
        </p:nvSpPr>
        <p:spPr/>
        <p:txBody>
          <a:bodyPr/>
          <a:lstStyle/>
          <a:p>
            <a:pPr algn="ctr"/>
            <a:r>
              <a:rPr lang="ar-IQ" dirty="0" smtClean="0"/>
              <a:t>الخصائص الاعلامية للتلفاز</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just"/>
            <a:r>
              <a:rPr lang="ar-IQ" b="1" dirty="0" smtClean="0"/>
              <a:t>التلفاز </a:t>
            </a:r>
            <a:r>
              <a:rPr lang="ar-IQ" b="1" dirty="0" err="1" smtClean="0"/>
              <a:t>واثره</a:t>
            </a:r>
            <a:r>
              <a:rPr lang="ar-IQ" b="1" dirty="0" smtClean="0"/>
              <a:t> على الدماغ: يرى خبراء شركة جنرال </a:t>
            </a:r>
            <a:r>
              <a:rPr lang="ar-IQ" b="1" dirty="0" err="1" smtClean="0"/>
              <a:t>اليكتريك</a:t>
            </a:r>
            <a:r>
              <a:rPr lang="ar-IQ" b="1" dirty="0" smtClean="0"/>
              <a:t>، انه بعد نصف دقيقة من المشاهدة يبدو المخ وكأنه نائم، وهنا وجه الخطورة بالنسبة للتلفاز، فإذا اعتبر المشاهد الاستسلام للمشاهدة فإنه يظل مستسلماً وهنا مكمن الخطر فالمخ شبه نائم وليس بمقدوره ان يدرأ عن النفس ما يوجه اليها، ويصبح عاجزاً عن المقاومة فتصبح المعلومات فيه صباً لتبدو الاثار الجانبية في النفس والعقل.</a:t>
            </a:r>
            <a:endParaRPr lang="en-US" b="1" dirty="0" smtClean="0"/>
          </a:p>
          <a:p>
            <a:pPr algn="just"/>
            <a:r>
              <a:rPr lang="ar-IQ" b="1" dirty="0" err="1" smtClean="0"/>
              <a:t>والتفاز</a:t>
            </a:r>
            <a:r>
              <a:rPr lang="ar-IQ" b="1" dirty="0" smtClean="0"/>
              <a:t> يثير كثيرا من العمليات العقلية الشعورية واللاشعورية فهو يثير الخيال او الوهم، فيعيش الانسان مع خيالاته المستمدة مما يراه على شاشة التلفاز او الفيديو كما يثير فيه روح التقمص او التوحد مع من يرى من شخصيات يعجب </a:t>
            </a:r>
            <a:r>
              <a:rPr lang="ar-IQ" b="1" dirty="0" err="1" smtClean="0"/>
              <a:t>بها</a:t>
            </a:r>
            <a:r>
              <a:rPr lang="ar-IQ" b="1" dirty="0" smtClean="0"/>
              <a:t> او آراء او افعال كما تجعله يسقط اماله، وآلامه وعقده، ومخاوفه النفسية على ما يشاهد من مناظر وشخصيات </a:t>
            </a:r>
            <a:r>
              <a:rPr lang="ar-IQ" b="1" dirty="0" err="1" smtClean="0"/>
              <a:t>واحداث</a:t>
            </a:r>
            <a:r>
              <a:rPr lang="ar-IQ" b="1" dirty="0" smtClean="0"/>
              <a:t> ويشجع فيه احلام اليقظة وفيها يهرب الانسان من الواقع المؤلم ليحقق رغباته المكبوتة التي عجز عن تحقيقها في عالم الحقيقة وفي ذلك نوع من التصريف.</a:t>
            </a:r>
            <a:endParaRPr lang="en-US" b="1" dirty="0" smtClean="0"/>
          </a:p>
          <a:p>
            <a:endParaRPr lang="ar-IQ" dirty="0"/>
          </a:p>
        </p:txBody>
      </p:sp>
      <p:sp>
        <p:nvSpPr>
          <p:cNvPr id="3" name="عنوان 2"/>
          <p:cNvSpPr>
            <a:spLocks noGrp="1"/>
          </p:cNvSpPr>
          <p:nvPr>
            <p:ph type="title"/>
          </p:nvPr>
        </p:nvSpPr>
        <p:spPr/>
        <p:txBody>
          <a:bodyPr>
            <a:normAutofit/>
          </a:bodyPr>
          <a:lstStyle/>
          <a:p>
            <a:pPr algn="ctr"/>
            <a:r>
              <a:rPr lang="ar-IQ" sz="4800" dirty="0" smtClean="0"/>
              <a:t>الاثار النفسية للتلفاز</a:t>
            </a:r>
            <a:endParaRPr lang="ar-IQ" sz="4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algn="just"/>
            <a:r>
              <a:rPr lang="ar-IQ" b="1" dirty="0" smtClean="0"/>
              <a:t>افادت </a:t>
            </a:r>
            <a:r>
              <a:rPr lang="ar-IQ" b="1" dirty="0" smtClean="0"/>
              <a:t>دراسة بريطانية حديثة ان مشاهدة العروض </a:t>
            </a:r>
            <a:r>
              <a:rPr lang="ar-IQ" b="1" dirty="0" err="1" smtClean="0"/>
              <a:t>التلفازية</a:t>
            </a:r>
            <a:r>
              <a:rPr lang="ar-IQ" b="1" dirty="0" smtClean="0"/>
              <a:t> العنيفة بما في ذلك افلام الكارتون تجعل الاطفال اكثر عرضة للتصرف بشكل عدواني حينما يبلغون ويكبرون وكشفت نتائج الدراسة التي استغرقت 15 عاما عن ان برامج التلفاز تؤثر </a:t>
            </a:r>
            <a:r>
              <a:rPr lang="ar-IQ" b="1" dirty="0" err="1" smtClean="0"/>
              <a:t>فس</a:t>
            </a:r>
            <a:r>
              <a:rPr lang="ar-IQ" b="1" dirty="0" smtClean="0"/>
              <a:t> سلوك الطفل حتى حينما يصبح شابا يافعا بغض النظر عن البيئة الاسرية التي يعيش فيها.</a:t>
            </a:r>
            <a:endParaRPr lang="en-US" b="1" dirty="0" smtClean="0"/>
          </a:p>
          <a:p>
            <a:pPr algn="just"/>
            <a:r>
              <a:rPr lang="ar-IQ" b="1" dirty="0" smtClean="0"/>
              <a:t>	وقد اوضحت دراسة بريطانية حديثة اخرى ان عدد مناظر ومشاهد العنف قد تضاعف خلال عامين في ظل مشاهدة مشاهدي التلفاز لمشاهد وفاة او مقتل نحو 335 شخصية على مدى 14 يوماً </a:t>
            </a:r>
            <a:r>
              <a:rPr lang="ar-IQ" b="1" dirty="0" err="1" smtClean="0"/>
              <a:t>فقط.</a:t>
            </a:r>
            <a:r>
              <a:rPr lang="ar-IQ" b="1" dirty="0" smtClean="0"/>
              <a:t> وقد تابعت احدث دراسة حالة 329 شخصياً من شيكاغو بعد مضي 15 عاماً من اشتراكهم في بحث سابق عندما كانوا اطفالا تراوح اعمارهم بين السادسة والعاشرة من العمر.</a:t>
            </a:r>
            <a:endParaRPr lang="en-US" b="1" dirty="0" smtClean="0"/>
          </a:p>
          <a:p>
            <a:endParaRPr lang="ar-IQ" dirty="0"/>
          </a:p>
        </p:txBody>
      </p:sp>
      <p:sp>
        <p:nvSpPr>
          <p:cNvPr id="3" name="عنوان 2"/>
          <p:cNvSpPr>
            <a:spLocks noGrp="1"/>
          </p:cNvSpPr>
          <p:nvPr>
            <p:ph type="title"/>
          </p:nvPr>
        </p:nvSpPr>
        <p:spPr/>
        <p:txBody>
          <a:bodyPr/>
          <a:lstStyle/>
          <a:p>
            <a:pPr algn="ctr"/>
            <a:r>
              <a:rPr lang="ar-IQ" dirty="0" smtClean="0"/>
              <a:t>الاثار النفسية للتلفاز</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C000"/>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10000"/>
          </a:bodyPr>
          <a:lstStyle/>
          <a:p>
            <a:pPr algn="just"/>
            <a:r>
              <a:rPr lang="ar-IQ" b="1" dirty="0" smtClean="0"/>
              <a:t>التواصل بين افراد العائلة وخصوصاً الاب الاطفال: مع اضطراب المرأة التزام الى العمل صار التلفاز ترفيها وجليسا </a:t>
            </a:r>
            <a:r>
              <a:rPr lang="ar-IQ" b="1" dirty="0" err="1" smtClean="0"/>
              <a:t>للاطفال</a:t>
            </a:r>
            <a:r>
              <a:rPr lang="ar-IQ" b="1" dirty="0" smtClean="0"/>
              <a:t> بل واضحى احياناً بديلا </a:t>
            </a:r>
            <a:r>
              <a:rPr lang="ar-IQ" b="1" dirty="0" err="1" smtClean="0"/>
              <a:t>للاب</a:t>
            </a:r>
            <a:r>
              <a:rPr lang="ar-IQ" b="1" dirty="0" smtClean="0"/>
              <a:t> </a:t>
            </a:r>
            <a:r>
              <a:rPr lang="ar-IQ" b="1" dirty="0" err="1" smtClean="0"/>
              <a:t>والام</a:t>
            </a:r>
            <a:r>
              <a:rPr lang="ar-IQ" b="1" dirty="0" smtClean="0"/>
              <a:t> حتى اثناء وجودهما في المنزل ويحذر من انغماس الاطفال في مشاهدة التلفاز والفيديو </a:t>
            </a:r>
            <a:r>
              <a:rPr lang="ar-IQ" b="1" dirty="0" err="1" smtClean="0"/>
              <a:t>والعاب</a:t>
            </a:r>
            <a:r>
              <a:rPr lang="ar-IQ" b="1" dirty="0" smtClean="0"/>
              <a:t> الكمبيوتر فيما يتقلص الوقت الذي يمضوه في التواصل مع </a:t>
            </a:r>
            <a:r>
              <a:rPr lang="ar-IQ" b="1" dirty="0" smtClean="0"/>
              <a:t>الاهل.</a:t>
            </a:r>
          </a:p>
          <a:p>
            <a:pPr algn="just"/>
            <a:r>
              <a:rPr lang="ar-IQ" b="1" dirty="0" smtClean="0"/>
              <a:t>التلفاز وتأثيره النفسي على </a:t>
            </a:r>
            <a:r>
              <a:rPr lang="ar-IQ" b="1" dirty="0" err="1" smtClean="0"/>
              <a:t>السلوكات</a:t>
            </a:r>
            <a:r>
              <a:rPr lang="ar-IQ" b="1" dirty="0" smtClean="0"/>
              <a:t> المختلفة: كشفت دراسة بريطانية حديثة ان اكثر من نصف المشاهدين يعتقدون ان هناك افراطاً في مشاهدة الجرائم والعنف واللغة البذيئة والعامية في برامج التلفاز ومن اسوأ البرامج التي كشفت عنها الدراسة ما يتعلق بالمسلسلات الطويلة، والتي تحرص قنوات عربية كثيرة على اذاعتها وعرضها سواء بلغتها الاصلية او بعد </a:t>
            </a:r>
            <a:r>
              <a:rPr lang="ar-IQ" b="1" dirty="0" err="1" smtClean="0"/>
              <a:t>دبلجتها</a:t>
            </a:r>
            <a:r>
              <a:rPr lang="ar-IQ" b="1" dirty="0" smtClean="0"/>
              <a:t> الى اللغة </a:t>
            </a:r>
            <a:r>
              <a:rPr lang="ar-IQ" b="1" dirty="0" err="1" smtClean="0"/>
              <a:t>العربية.</a:t>
            </a:r>
            <a:r>
              <a:rPr lang="ar-IQ" b="1" dirty="0" smtClean="0"/>
              <a:t> وذكر اربعة من بين كل عشرة مشاهدين بأنهم شعروا بالاستياء من برامج العام الماضي وحدد من تم استطلاع آرائهم مشاهد بعينها تضمنت عمليات اغتصاب </a:t>
            </a:r>
            <a:r>
              <a:rPr lang="ar-IQ" b="1" dirty="0" err="1" smtClean="0"/>
              <a:t>وادمان</a:t>
            </a:r>
            <a:r>
              <a:rPr lang="ar-IQ" b="1" dirty="0" smtClean="0"/>
              <a:t> المخدرات وعلاقات عاطفية شاذة ويتأثر </a:t>
            </a:r>
            <a:r>
              <a:rPr lang="ar-IQ" b="1" dirty="0" err="1" smtClean="0"/>
              <a:t>بها</a:t>
            </a:r>
            <a:r>
              <a:rPr lang="ar-IQ" b="1" dirty="0" smtClean="0"/>
              <a:t> الاطفال الى درجة انها تظل تؤثر في سلوكهم حتى بعد ان يصلوا الى مرحلة البلوغ التي </a:t>
            </a:r>
            <a:r>
              <a:rPr lang="ar-IQ" b="1" dirty="0" err="1" smtClean="0"/>
              <a:t>يتجاوزها.</a:t>
            </a:r>
            <a:r>
              <a:rPr lang="ar-IQ" b="1" dirty="0" smtClean="0"/>
              <a:t> </a:t>
            </a:r>
            <a:endParaRPr lang="ar-IQ" b="1" dirty="0" smtClean="0"/>
          </a:p>
          <a:p>
            <a:pPr algn="just"/>
            <a:endParaRPr lang="en-US" b="1" dirty="0" smtClean="0"/>
          </a:p>
          <a:p>
            <a:endParaRPr lang="ar-IQ" dirty="0"/>
          </a:p>
        </p:txBody>
      </p:sp>
      <p:sp>
        <p:nvSpPr>
          <p:cNvPr id="3" name="عنوان 2"/>
          <p:cNvSpPr>
            <a:spLocks noGrp="1"/>
          </p:cNvSpPr>
          <p:nvPr>
            <p:ph type="title"/>
          </p:nvPr>
        </p:nvSpPr>
        <p:spPr/>
        <p:txBody>
          <a:bodyPr/>
          <a:lstStyle/>
          <a:p>
            <a:pPr algn="ctr"/>
            <a:r>
              <a:rPr lang="ar-IQ" dirty="0" smtClean="0"/>
              <a:t>الاثار النفسية للتلفاز</a:t>
            </a:r>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585F5"/>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algn="just"/>
            <a:r>
              <a:rPr lang="ar-IQ" b="1" dirty="0" smtClean="0"/>
              <a:t>الاخطار الصحية للتلفاز: </a:t>
            </a:r>
            <a:r>
              <a:rPr lang="ar-IQ" b="1" dirty="0" err="1" smtClean="0"/>
              <a:t>يرى </a:t>
            </a:r>
            <a:r>
              <a:rPr lang="ar-IQ" b="1" dirty="0" smtClean="0"/>
              <a:t>" اريك </a:t>
            </a:r>
            <a:r>
              <a:rPr lang="ar-IQ" b="1" dirty="0" err="1" smtClean="0"/>
              <a:t>سيجمان</a:t>
            </a:r>
            <a:r>
              <a:rPr lang="ar-IQ" b="1" dirty="0" smtClean="0"/>
              <a:t>" ان عدد الساعات الذي يقضيها الطفل في مشاهدة التلفاز يرتبط بالمشاكل التي تظهر فيما بعد سواء كان بالتأثير على انتباهه او مواجهة مشاكل في التواصل والتخاطب مع الاخرين عند الاطفال الذين يحملون استعدادا وراثيا </a:t>
            </a:r>
            <a:r>
              <a:rPr lang="ar-IQ" b="1" dirty="0" err="1" smtClean="0"/>
              <a:t>للاصابة</a:t>
            </a:r>
            <a:r>
              <a:rPr lang="ar-IQ" b="1" dirty="0" smtClean="0"/>
              <a:t> بأمراض </a:t>
            </a:r>
            <a:r>
              <a:rPr lang="ar-IQ" b="1" dirty="0" err="1" smtClean="0"/>
              <a:t>التخاطب.</a:t>
            </a:r>
            <a:r>
              <a:rPr lang="ar-IQ" b="1" dirty="0" smtClean="0"/>
              <a:t> كذلك فإن هناك عددا من المشاكل الصحية الاخرى المرتبطة بعدد الساعات التي يقضيها الطفل في مشاهدة التلفاز والسن التي يبدأ فيها </a:t>
            </a:r>
            <a:r>
              <a:rPr lang="ar-IQ" b="1" dirty="0" err="1" smtClean="0"/>
              <a:t>بالمشاهدة".</a:t>
            </a:r>
            <a:endParaRPr lang="en-US" b="1" dirty="0" smtClean="0"/>
          </a:p>
          <a:p>
            <a:pPr algn="just"/>
            <a:r>
              <a:rPr lang="ar-IQ" b="1" dirty="0" smtClean="0"/>
              <a:t>كما اظهرت </a:t>
            </a:r>
            <a:r>
              <a:rPr lang="ar-IQ" b="1" dirty="0" err="1" smtClean="0"/>
              <a:t>الدراسا</a:t>
            </a:r>
            <a:r>
              <a:rPr lang="ar-IQ" b="1" dirty="0" smtClean="0"/>
              <a:t> ت ان مشاهدة التلفاز تسبب تلفا دائما في البصر لدى الاطفال ويسبب اندلاع مرض التوحد لدى مراحل الطفولة </a:t>
            </a:r>
            <a:r>
              <a:rPr lang="ar-IQ" b="1" dirty="0" err="1" smtClean="0"/>
              <a:t>المبكرة.</a:t>
            </a:r>
            <a:r>
              <a:rPr lang="ar-IQ" b="1" dirty="0" smtClean="0"/>
              <a:t> اضافة الى انه يربك دورات النوم لدى الاطفال الرضع وحديثي الحركة ويرفع احتمال الاصابة بمرض السكر.</a:t>
            </a:r>
            <a:endParaRPr lang="en-US" b="1" dirty="0"/>
          </a:p>
        </p:txBody>
      </p:sp>
      <p:sp>
        <p:nvSpPr>
          <p:cNvPr id="3" name="عنوان 2"/>
          <p:cNvSpPr>
            <a:spLocks noGrp="1"/>
          </p:cNvSpPr>
          <p:nvPr>
            <p:ph type="title"/>
          </p:nvPr>
        </p:nvSpPr>
        <p:spPr/>
        <p:txBody>
          <a:bodyPr/>
          <a:lstStyle/>
          <a:p>
            <a:pPr algn="ctr"/>
            <a:r>
              <a:rPr lang="ar-IQ" dirty="0" smtClean="0"/>
              <a:t>الاثار النفسية للتلفاز</a:t>
            </a: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8100000" scaled="1"/>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algn="just"/>
            <a:r>
              <a:rPr lang="ar-IQ" b="1" dirty="0" err="1" smtClean="0"/>
              <a:t>واثبتت</a:t>
            </a:r>
            <a:r>
              <a:rPr lang="ar-IQ" b="1" dirty="0" smtClean="0"/>
              <a:t> الدراسات ان مشاهدة التلفاز ساعة اضافية يوميا تعرض الاشخاص الذين يبلغون من العمر 20 الى 60 عاما لخطر الاصابة </a:t>
            </a:r>
            <a:r>
              <a:rPr lang="ar-IQ" b="1" dirty="0" err="1" smtClean="0"/>
              <a:t>بمرض </a:t>
            </a:r>
            <a:r>
              <a:rPr lang="ar-IQ" b="1" dirty="0" smtClean="0"/>
              <a:t>( </a:t>
            </a:r>
            <a:r>
              <a:rPr lang="ar-IQ" b="1" dirty="0" err="1" smtClean="0"/>
              <a:t>زهايمر).</a:t>
            </a:r>
            <a:endParaRPr lang="en-US" b="1" dirty="0" smtClean="0"/>
          </a:p>
          <a:p>
            <a:pPr algn="just"/>
            <a:r>
              <a:rPr lang="ar-IQ" b="1" dirty="0" smtClean="0"/>
              <a:t>واظهر التقرير الذي نشرته </a:t>
            </a:r>
            <a:r>
              <a:rPr lang="ar-IQ" b="1" dirty="0" err="1" smtClean="0"/>
              <a:t>مجلة </a:t>
            </a:r>
            <a:r>
              <a:rPr lang="ar-IQ" b="1" dirty="0" smtClean="0"/>
              <a:t>( </a:t>
            </a:r>
            <a:r>
              <a:rPr lang="ar-IQ" b="1" dirty="0" err="1" smtClean="0"/>
              <a:t>بيولوجيست</a:t>
            </a:r>
            <a:r>
              <a:rPr lang="ar-IQ" b="1" dirty="0" smtClean="0"/>
              <a:t>) العلمية ان الطفل البريطاني الذي يبلغ السادسة من عمره يمضي عاما واحداً في مشاهدة التلفاز ويملك غالبية الاطفال ممن تبلغ اعمارهم </a:t>
            </a:r>
            <a:r>
              <a:rPr lang="ar-IQ" b="1" dirty="0" err="1" smtClean="0"/>
              <a:t>الثالثة </a:t>
            </a:r>
            <a:r>
              <a:rPr lang="ar-IQ" b="1" dirty="0" smtClean="0"/>
              <a:t>– اجهزة تلفاز في غرف نومهم.</a:t>
            </a:r>
            <a:endParaRPr lang="en-US" b="1" dirty="0" smtClean="0"/>
          </a:p>
          <a:p>
            <a:pPr algn="just"/>
            <a:r>
              <a:rPr lang="ar-IQ" b="1" dirty="0" smtClean="0"/>
              <a:t>وكشفت دراسة ان مشاهدة التلفاز تطرح مخاطر اكبر مما هو معترف </a:t>
            </a:r>
            <a:r>
              <a:rPr lang="ar-IQ" b="1" dirty="0" err="1" smtClean="0"/>
              <a:t>به</a:t>
            </a:r>
            <a:r>
              <a:rPr lang="ar-IQ" b="1" dirty="0" smtClean="0"/>
              <a:t> على الاولاد </a:t>
            </a:r>
            <a:r>
              <a:rPr lang="ar-IQ" b="1" dirty="0" err="1" smtClean="0"/>
              <a:t>لانها</a:t>
            </a:r>
            <a:r>
              <a:rPr lang="ar-IQ" b="1" dirty="0" smtClean="0"/>
              <a:t> تزيد من احتمال تراجع الاصابة بالبدانة والتوحد او البلوغ </a:t>
            </a:r>
            <a:r>
              <a:rPr lang="ar-IQ" b="1" dirty="0" err="1" smtClean="0"/>
              <a:t>المبكر.</a:t>
            </a:r>
            <a:r>
              <a:rPr lang="ar-IQ" b="1" dirty="0" smtClean="0"/>
              <a:t> وخلصت الى انه لابد من اعطاء اولوية لخفض فترة مشاهدة الاولاد للتلفاز.</a:t>
            </a:r>
            <a:endParaRPr lang="ar-IQ" b="1" dirty="0"/>
          </a:p>
        </p:txBody>
      </p:sp>
      <p:sp>
        <p:nvSpPr>
          <p:cNvPr id="3" name="عنوان 2"/>
          <p:cNvSpPr>
            <a:spLocks noGrp="1"/>
          </p:cNvSpPr>
          <p:nvPr>
            <p:ph type="title"/>
          </p:nvPr>
        </p:nvSpPr>
        <p:spPr/>
        <p:txBody>
          <a:bodyPr/>
          <a:lstStyle/>
          <a:p>
            <a:pPr algn="ctr"/>
            <a:r>
              <a:rPr lang="ar-IQ" dirty="0" smtClean="0"/>
              <a:t>الاثار النفسية للتلفاز</a:t>
            </a: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algn="just"/>
            <a:r>
              <a:rPr lang="ar-IQ" b="1" dirty="0" smtClean="0"/>
              <a:t>كما كشفت الدراسة ان التلفاز يحد من انتاج هرمون </a:t>
            </a:r>
            <a:r>
              <a:rPr lang="ar-IQ" b="1" dirty="0" err="1" smtClean="0"/>
              <a:t>الميلانونين</a:t>
            </a:r>
            <a:r>
              <a:rPr lang="ar-IQ" b="1" dirty="0" smtClean="0"/>
              <a:t> الذي ينظم الدورات البيولوجية، كما كشفت ان التلفاز يضر بفترة النوم وجهاز المناعة وبمرحلة </a:t>
            </a:r>
            <a:r>
              <a:rPr lang="ar-IQ" b="1" dirty="0" err="1" smtClean="0"/>
              <a:t>البلوغ.</a:t>
            </a:r>
            <a:r>
              <a:rPr lang="ar-IQ" b="1" dirty="0" smtClean="0"/>
              <a:t> </a:t>
            </a:r>
            <a:r>
              <a:rPr lang="ar-IQ" b="1" dirty="0" err="1" smtClean="0"/>
              <a:t>واظهرت</a:t>
            </a:r>
            <a:r>
              <a:rPr lang="ar-IQ" b="1" dirty="0" smtClean="0"/>
              <a:t> الدراسة التي اجراها عالم </a:t>
            </a:r>
            <a:r>
              <a:rPr lang="ar-IQ" b="1" dirty="0" err="1" smtClean="0"/>
              <a:t>النفس </a:t>
            </a:r>
            <a:r>
              <a:rPr lang="ar-IQ" b="1" dirty="0" smtClean="0"/>
              <a:t>( اريك سيغمان) ان تدني نسب </a:t>
            </a:r>
            <a:r>
              <a:rPr lang="ar-IQ" b="1" dirty="0" err="1" smtClean="0"/>
              <a:t>الميلاتونين</a:t>
            </a:r>
            <a:r>
              <a:rPr lang="ar-IQ" b="1" dirty="0" smtClean="0"/>
              <a:t> قد يكون السبب الرئيسي للبلوغ المبكر للفتيات اليوم مقارنة مع فترة </a:t>
            </a:r>
            <a:r>
              <a:rPr lang="ar-IQ" b="1" dirty="0" err="1" smtClean="0"/>
              <a:t>الخمسينات.</a:t>
            </a:r>
            <a:r>
              <a:rPr lang="ar-IQ" b="1" dirty="0" smtClean="0"/>
              <a:t> </a:t>
            </a:r>
            <a:r>
              <a:rPr lang="ar-IQ" b="1" dirty="0" err="1" smtClean="0"/>
              <a:t>واضاف</a:t>
            </a:r>
            <a:r>
              <a:rPr lang="ar-IQ" b="1" dirty="0" smtClean="0"/>
              <a:t> ان هذا الامر قد يزيد ايضا من مخاطر الاصابة بمرض السرطان كما سبب التلفاز الاصابة </a:t>
            </a:r>
            <a:r>
              <a:rPr lang="ar-IQ" b="1" dirty="0" err="1" smtClean="0"/>
              <a:t>بالارق</a:t>
            </a:r>
            <a:r>
              <a:rPr lang="ar-IQ" b="1" dirty="0" smtClean="0"/>
              <a:t> لدى الاولاد ويساهم في زيادة مخاطر الاصابة بداء السكري.</a:t>
            </a:r>
            <a:endParaRPr lang="en-US" b="1" dirty="0" smtClean="0"/>
          </a:p>
          <a:p>
            <a:pPr algn="just"/>
            <a:r>
              <a:rPr lang="ar-IQ" b="1" dirty="0" smtClean="0"/>
              <a:t>وذكرت دراسة امريكية اخرى ان مشاهدة التلفاز تعطل استجابة الاطفال الطبيعية للغذاء فيتناولون المزيد وهم يجلسون امامه سواء شعروا بالجوع ام لا.</a:t>
            </a:r>
            <a:endParaRPr lang="en-US" b="1" dirty="0" smtClean="0"/>
          </a:p>
          <a:p>
            <a:pPr algn="just"/>
            <a:r>
              <a:rPr lang="ar-IQ" b="1" dirty="0" smtClean="0"/>
              <a:t>وبحثت </a:t>
            </a:r>
            <a:r>
              <a:rPr lang="ar-IQ" b="1" dirty="0" err="1" smtClean="0"/>
              <a:t>تيمبل</a:t>
            </a:r>
            <a:r>
              <a:rPr lang="ar-IQ" b="1" dirty="0" smtClean="0"/>
              <a:t> وفريقها تأثير التلفاز على التعود على منبهات غذائية وهي ظاهرة تحدث عندما يقدم للشخص نوع معين من الطعام بصورة متكررة فيفقد الاهتمام النهاية ويتوقف عن تناوله بمجرد شعوره بالشبع، لكن تقديم نوع جديد غير مألوف من الطعام يمكن ان يعطل هذه العملية ويبدأ الشخص في الاكل مرة اخرى حتى لو يكن </a:t>
            </a:r>
            <a:r>
              <a:rPr lang="ar-IQ" b="1" dirty="0" err="1" smtClean="0"/>
              <a:t>جائعاً.</a:t>
            </a:r>
            <a:r>
              <a:rPr lang="ar-IQ" b="1" dirty="0" smtClean="0"/>
              <a:t> وقد تعطل المنبهات غير الغذائية ايضا التعود اذا ما تشتت ذهن الشخص.</a:t>
            </a:r>
            <a:endParaRPr lang="en-US" b="1" dirty="0" smtClean="0"/>
          </a:p>
          <a:p>
            <a:endParaRPr lang="ar-IQ" dirty="0"/>
          </a:p>
        </p:txBody>
      </p:sp>
      <p:sp>
        <p:nvSpPr>
          <p:cNvPr id="3" name="عنوان 2"/>
          <p:cNvSpPr>
            <a:spLocks noGrp="1"/>
          </p:cNvSpPr>
          <p:nvPr>
            <p:ph type="title"/>
          </p:nvPr>
        </p:nvSpPr>
        <p:spPr/>
        <p:txBody>
          <a:bodyPr/>
          <a:lstStyle/>
          <a:p>
            <a:pPr algn="ctr"/>
            <a:r>
              <a:rPr lang="ar-IQ" dirty="0" smtClean="0"/>
              <a:t>الاثار النفسية للتلفاز</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r>
              <a:rPr lang="ar-IQ" b="1" dirty="0" smtClean="0"/>
              <a:t>التلفاز </a:t>
            </a:r>
            <a:r>
              <a:rPr lang="ar-IQ" b="1" dirty="0" err="1" smtClean="0"/>
              <a:t>واحلام</a:t>
            </a:r>
            <a:r>
              <a:rPr lang="ar-IQ" b="1" dirty="0" smtClean="0"/>
              <a:t> اليقظة يمكننا اعتبار مشاهدة التلفاز نوعا من احلام اليقظة وهي احلام لا تعود الينا بل لشخص اخر في مكان بعيد مع العلم انها تعرض على شاشة داخل </a:t>
            </a:r>
            <a:r>
              <a:rPr lang="ar-IQ" b="1" dirty="0" err="1" smtClean="0"/>
              <a:t>عقولنا.</a:t>
            </a:r>
            <a:r>
              <a:rPr lang="ar-IQ" b="1" dirty="0" smtClean="0"/>
              <a:t> فالعيون الثابتة المحدقة في الشاشة الصغيرة تكاد تكون الحاسة الوحيدة العاملة من حواسنا ومع ذلك فإنها تتجاهل الصور وهي تصب داخل مناطق اللاوعي في </a:t>
            </a:r>
            <a:r>
              <a:rPr lang="ar-IQ" b="1" dirty="0" err="1" smtClean="0"/>
              <a:t>عقولنا.</a:t>
            </a:r>
            <a:r>
              <a:rPr lang="ar-IQ" b="1" dirty="0" smtClean="0"/>
              <a:t> وقد بينت المئات من الدراسات العلاقة المباشرة بين حركة العين والتفكير فعملية جمع المعلومات بالنظر تتطلب ان يكون المشاهد يقظا نشطاً لا ان يتقبل كل ما يجري امامه بطريقة سلبية، وهناك دراسات تثبت انه عندما تكون العينان ساكنتين او محدقتين بطريقة مخيفة فالتفكير يكون مضمحلا </a:t>
            </a:r>
            <a:r>
              <a:rPr lang="ar-IQ" b="1" dirty="0" smtClean="0"/>
              <a:t>تماما</a:t>
            </a:r>
            <a:endParaRPr lang="ar-IQ" b="1" dirty="0"/>
          </a:p>
        </p:txBody>
      </p:sp>
      <p:sp>
        <p:nvSpPr>
          <p:cNvPr id="3" name="عنوان 2"/>
          <p:cNvSpPr>
            <a:spLocks noGrp="1"/>
          </p:cNvSpPr>
          <p:nvPr>
            <p:ph type="title"/>
          </p:nvPr>
        </p:nvSpPr>
        <p:spPr/>
        <p:txBody>
          <a:bodyPr/>
          <a:lstStyle/>
          <a:p>
            <a:pPr algn="ctr"/>
            <a:r>
              <a:rPr lang="ar-IQ" dirty="0" smtClean="0">
                <a:solidFill>
                  <a:schemeClr val="bg1"/>
                </a:solidFill>
              </a:rPr>
              <a:t>الاثار النفسية للتلفاز</a:t>
            </a:r>
            <a:endParaRPr lang="ar-IQ"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6B19C"/>
            </a:gs>
            <a:gs pos="30000">
              <a:srgbClr val="D49E6C"/>
            </a:gs>
            <a:gs pos="70000">
              <a:srgbClr val="A65528"/>
            </a:gs>
            <a:gs pos="100000">
              <a:srgbClr val="663012"/>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algn="just"/>
            <a:r>
              <a:rPr lang="ar-IQ" b="1" dirty="0" smtClean="0"/>
              <a:t>الانترنت </a:t>
            </a:r>
            <a:r>
              <a:rPr lang="en-US" b="1" dirty="0" smtClean="0"/>
              <a:t>International Network/ Internet</a:t>
            </a:r>
            <a:r>
              <a:rPr lang="ar-IQ" b="1" dirty="0" smtClean="0"/>
              <a:t> : هي تلك الوسيلة او الاداة التواصلية بين الشبكات دو اعتبار للحدود </a:t>
            </a:r>
            <a:r>
              <a:rPr lang="ar-IQ" b="1" dirty="0" err="1" smtClean="0"/>
              <a:t>الدولية.</a:t>
            </a:r>
            <a:r>
              <a:rPr lang="ar-IQ" b="1" dirty="0" smtClean="0"/>
              <a:t> وهذا التعريف يجعلنا نقف لا علي طبيعة الانترنت </a:t>
            </a:r>
            <a:r>
              <a:rPr lang="ar-IQ" b="1" dirty="0" err="1" smtClean="0"/>
              <a:t>وانما</a:t>
            </a:r>
            <a:r>
              <a:rPr lang="ar-IQ" b="1" dirty="0" smtClean="0"/>
              <a:t> على حقيقتها اذ ان الانترنت من طبيعة تقنية انسانية فهي نتاج اجتماع التقنية والمعلومات ثم انها في حقيقتها </a:t>
            </a:r>
            <a:r>
              <a:rPr lang="ar-IQ" b="1" dirty="0" smtClean="0"/>
              <a:t>وسيلة </a:t>
            </a:r>
            <a:r>
              <a:rPr lang="ar-IQ" b="1" dirty="0" smtClean="0"/>
              <a:t>تواصل بين </a:t>
            </a:r>
            <a:r>
              <a:rPr lang="ar-IQ" b="1" dirty="0" err="1" smtClean="0"/>
              <a:t>الشبكات.</a:t>
            </a:r>
            <a:r>
              <a:rPr lang="ar-IQ" b="1" dirty="0" smtClean="0"/>
              <a:t> </a:t>
            </a:r>
            <a:endParaRPr lang="ar-IQ" b="1" dirty="0" smtClean="0"/>
          </a:p>
          <a:p>
            <a:pPr algn="just"/>
            <a:r>
              <a:rPr lang="ar-IQ" b="1" dirty="0" smtClean="0"/>
              <a:t>وكلمة الانترنت بعبارة بسيطة شبكة الشبكات حيث تتكون الانترنت من عدد كبير من الحاسبات المترابطة والمتناثرة في انحاء كثيرة من </a:t>
            </a:r>
            <a:r>
              <a:rPr lang="ar-IQ" b="1" dirty="0" err="1" smtClean="0"/>
              <a:t>العالم.</a:t>
            </a:r>
            <a:r>
              <a:rPr lang="ar-IQ" b="1" dirty="0" smtClean="0"/>
              <a:t> ويحكم ترابط تلك الاجهزة وتحادثها مجموعة </a:t>
            </a:r>
            <a:r>
              <a:rPr lang="ar-IQ" b="1" dirty="0" err="1" smtClean="0"/>
              <a:t>بروتكولات</a:t>
            </a:r>
            <a:r>
              <a:rPr lang="ar-IQ" b="1" dirty="0" smtClean="0"/>
              <a:t> موحدة تسمى بروتوكول تراسل </a:t>
            </a:r>
            <a:r>
              <a:rPr lang="ar-IQ" b="1" dirty="0" err="1" smtClean="0"/>
              <a:t>الانترنت (</a:t>
            </a:r>
            <a:r>
              <a:rPr lang="en-US" b="1" dirty="0" smtClean="0"/>
              <a:t>TCP/IP</a:t>
            </a:r>
            <a:r>
              <a:rPr lang="ar-IQ" b="1" dirty="0" smtClean="0"/>
              <a:t>) تمكن الانترنت مستخدميها من الاستفادة من عشرات الخدمات المختلفة والتخاطب مع المستخدمين الاخرين.</a:t>
            </a:r>
            <a:endParaRPr lang="ar-IQ" b="1" dirty="0"/>
          </a:p>
        </p:txBody>
      </p:sp>
      <p:sp>
        <p:nvSpPr>
          <p:cNvPr id="3" name="عنوان 2"/>
          <p:cNvSpPr>
            <a:spLocks noGrp="1"/>
          </p:cNvSpPr>
          <p:nvPr>
            <p:ph type="title"/>
          </p:nvPr>
        </p:nvSpPr>
        <p:spPr/>
        <p:txBody>
          <a:bodyPr>
            <a:normAutofit/>
          </a:bodyPr>
          <a:lstStyle/>
          <a:p>
            <a:pPr algn="ctr"/>
            <a:r>
              <a:rPr lang="ar-IQ" sz="5400" dirty="0" smtClean="0">
                <a:solidFill>
                  <a:srgbClr val="FF0000"/>
                </a:solidFill>
              </a:rPr>
              <a:t>الانترنت</a:t>
            </a:r>
            <a:endParaRPr lang="ar-IQ" sz="5400"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r>
              <a:rPr lang="ar-IQ" b="1" dirty="0" smtClean="0">
                <a:solidFill>
                  <a:schemeClr val="bg1"/>
                </a:solidFill>
              </a:rPr>
              <a:t>التلفاز وعلاقته بالتحصيل الدراسي: دلت الدراسات على ان الطفل المحدود الذكاء يميل في الاغلب الى مشاهدة البرامج التي تتناول العنف والجريمة، كما دلت على ان معظم الاباء </a:t>
            </a:r>
            <a:r>
              <a:rPr lang="ar-IQ" b="1" dirty="0" err="1" smtClean="0">
                <a:solidFill>
                  <a:schemeClr val="bg1"/>
                </a:solidFill>
              </a:rPr>
              <a:t>والامهات</a:t>
            </a:r>
            <a:r>
              <a:rPr lang="ar-IQ" b="1" dirty="0" smtClean="0">
                <a:solidFill>
                  <a:schemeClr val="bg1"/>
                </a:solidFill>
              </a:rPr>
              <a:t> لا يبدون اهتماما بتحديد اوقات المشاهدة </a:t>
            </a:r>
            <a:r>
              <a:rPr lang="ar-IQ" b="1" dirty="0" err="1" smtClean="0">
                <a:solidFill>
                  <a:schemeClr val="bg1"/>
                </a:solidFill>
              </a:rPr>
              <a:t>لابنائهم</a:t>
            </a:r>
            <a:r>
              <a:rPr lang="ar-IQ" b="1" dirty="0" smtClean="0">
                <a:solidFill>
                  <a:schemeClr val="bg1"/>
                </a:solidFill>
              </a:rPr>
              <a:t> مما يفتح الباب امام هؤلاء الاطفال لاكتساب انماط سلوكية وخبرات غير مرغوبة، حين يتعرضون لبرامج البالغين دون توجيه اسري، ودلت نتائج الدراسة بأن هناك علاقة عكسية بين عدد ساعات مشاهدة التلفاز والتحصيل الدراسي فكلما زادت عدد ساعات مشاهدة التلفاز عن المعدل وهو ساعة ونصف يومياً، كلما ادى ذلك الى تدني التحصيل الدراسي.</a:t>
            </a:r>
            <a:endParaRPr lang="en-US" b="1" dirty="0" smtClean="0">
              <a:solidFill>
                <a:schemeClr val="bg1"/>
              </a:solidFill>
            </a:endParaRPr>
          </a:p>
          <a:p>
            <a:endParaRPr lang="ar-IQ" dirty="0"/>
          </a:p>
        </p:txBody>
      </p:sp>
      <p:sp>
        <p:nvSpPr>
          <p:cNvPr id="3" name="عنوان 2"/>
          <p:cNvSpPr>
            <a:spLocks noGrp="1"/>
          </p:cNvSpPr>
          <p:nvPr>
            <p:ph type="title"/>
          </p:nvPr>
        </p:nvSpPr>
        <p:spPr/>
        <p:txBody>
          <a:bodyPr/>
          <a:lstStyle/>
          <a:p>
            <a:pPr algn="ctr"/>
            <a:r>
              <a:rPr lang="ar-IQ" dirty="0" smtClean="0">
                <a:solidFill>
                  <a:schemeClr val="bg1"/>
                </a:solidFill>
              </a:rPr>
              <a:t>الاثار النفسية للتلفاز</a:t>
            </a:r>
            <a:endParaRPr lang="ar-IQ"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r>
              <a:rPr lang="ar-IQ" b="1" dirty="0" smtClean="0"/>
              <a:t>تتشابه الافلام السينمائية في بعض الصفات مع التلفاز حيث يجمع كلاهما عنصري الصوت والصورة </a:t>
            </a:r>
            <a:r>
              <a:rPr lang="ar-IQ" b="1" dirty="0" err="1" smtClean="0"/>
              <a:t>وامكانية</a:t>
            </a:r>
            <a:r>
              <a:rPr lang="ar-IQ" b="1" dirty="0" smtClean="0"/>
              <a:t> مشاهدة البرامج من خلالهما اضافة الى عنصري التشويق ووحدة المكان والزمان.</a:t>
            </a:r>
            <a:endParaRPr lang="en-US" b="1" dirty="0" smtClean="0"/>
          </a:p>
          <a:p>
            <a:pPr algn="just"/>
            <a:r>
              <a:rPr lang="ar-IQ" b="1" dirty="0" smtClean="0"/>
              <a:t>والسينما من الناحية العملية </a:t>
            </a:r>
            <a:r>
              <a:rPr lang="ar-IQ" b="1" dirty="0" err="1" smtClean="0"/>
              <a:t>هي </a:t>
            </a:r>
            <a:r>
              <a:rPr lang="ar-IQ" b="1" dirty="0" smtClean="0"/>
              <a:t>: جهاز او الة لالتقاط الصور على </a:t>
            </a:r>
            <a:r>
              <a:rPr lang="ar-IQ" b="1" dirty="0" err="1" smtClean="0"/>
              <a:t>فيلم </a:t>
            </a:r>
            <a:r>
              <a:rPr lang="ar-IQ" b="1" dirty="0" smtClean="0"/>
              <a:t>( شريط) وجهاز اخر لعرض هذا الفيلم وبعد ذلك تأتي اجهزة </a:t>
            </a:r>
            <a:r>
              <a:rPr lang="ar-IQ" b="1" dirty="0" err="1" smtClean="0"/>
              <a:t>وادوات</a:t>
            </a:r>
            <a:r>
              <a:rPr lang="ar-IQ" b="1" dirty="0" smtClean="0"/>
              <a:t> مساعدة لصناعة السينما، مثل اجهزة تحميض اي اظهار وتثبيت الفيلم وطبعه، </a:t>
            </a:r>
            <a:r>
              <a:rPr lang="ar-IQ" b="1" dirty="0" err="1" smtClean="0"/>
              <a:t>واجهزة</a:t>
            </a:r>
            <a:r>
              <a:rPr lang="ar-IQ" b="1" dirty="0" smtClean="0"/>
              <a:t> مونتاج اي توليف ومكان العرض </a:t>
            </a:r>
            <a:r>
              <a:rPr lang="ar-IQ" b="1" dirty="0" err="1" smtClean="0"/>
              <a:t>واجهزة</a:t>
            </a:r>
            <a:r>
              <a:rPr lang="ar-IQ" b="1" dirty="0" smtClean="0"/>
              <a:t> الصوت.</a:t>
            </a:r>
            <a:endParaRPr lang="en-US" b="1" dirty="0" smtClean="0"/>
          </a:p>
          <a:p>
            <a:endParaRPr lang="ar-IQ" dirty="0"/>
          </a:p>
        </p:txBody>
      </p:sp>
      <p:sp>
        <p:nvSpPr>
          <p:cNvPr id="3" name="عنوان 2"/>
          <p:cNvSpPr>
            <a:spLocks noGrp="1"/>
          </p:cNvSpPr>
          <p:nvPr>
            <p:ph type="title"/>
          </p:nvPr>
        </p:nvSpPr>
        <p:spPr/>
        <p:txBody>
          <a:bodyPr>
            <a:normAutofit/>
          </a:bodyPr>
          <a:lstStyle/>
          <a:p>
            <a:pPr algn="ctr"/>
            <a:r>
              <a:rPr lang="ar-IQ" sz="5400" dirty="0" smtClean="0"/>
              <a:t>السينما</a:t>
            </a:r>
            <a:endParaRPr lang="ar-IQ" sz="5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lvl="0" algn="just"/>
            <a:r>
              <a:rPr lang="ar-IQ" b="1" dirty="0" smtClean="0"/>
              <a:t>تجذب </a:t>
            </a:r>
            <a:r>
              <a:rPr lang="ar-IQ" b="1" dirty="0" err="1" smtClean="0"/>
              <a:t>جمورا</a:t>
            </a:r>
            <a:r>
              <a:rPr lang="ar-IQ" b="1" dirty="0" smtClean="0"/>
              <a:t> </a:t>
            </a:r>
            <a:r>
              <a:rPr lang="ar-IQ" b="1" dirty="0" err="1" smtClean="0"/>
              <a:t>لابأس</a:t>
            </a:r>
            <a:r>
              <a:rPr lang="ar-IQ" b="1" dirty="0" smtClean="0"/>
              <a:t> </a:t>
            </a:r>
            <a:r>
              <a:rPr lang="ar-IQ" b="1" dirty="0" err="1" smtClean="0"/>
              <a:t>به</a:t>
            </a:r>
            <a:r>
              <a:rPr lang="ar-IQ" b="1" dirty="0" smtClean="0"/>
              <a:t> بعدده لمشاهدة </a:t>
            </a:r>
            <a:r>
              <a:rPr lang="ar-IQ" b="1" dirty="0" err="1" smtClean="0"/>
              <a:t>الافلاح</a:t>
            </a:r>
            <a:r>
              <a:rPr lang="ar-IQ" b="1" dirty="0" smtClean="0"/>
              <a:t> السينمائية وتتوقف نسبة المشاهدين على اهمية الفيلم والموضوع والتمثيل والعرض.</a:t>
            </a:r>
            <a:endParaRPr lang="en-US" b="1" dirty="0" smtClean="0"/>
          </a:p>
          <a:p>
            <a:pPr lvl="0" algn="just"/>
            <a:r>
              <a:rPr lang="ar-IQ" b="1" dirty="0" smtClean="0"/>
              <a:t>يشاهد الفيلم السينمائي المتعلم وغير المتعلم.</a:t>
            </a:r>
            <a:endParaRPr lang="en-US" b="1" dirty="0" smtClean="0"/>
          </a:p>
          <a:p>
            <a:pPr lvl="0" algn="just"/>
            <a:r>
              <a:rPr lang="ar-IQ" b="1" dirty="0" smtClean="0"/>
              <a:t>شديد التأثير على حديثي السن مما يمكن من توجيه الناشئين بواسطته توجيها وطنيا خيرا.</a:t>
            </a:r>
            <a:endParaRPr lang="en-US" b="1" dirty="0" smtClean="0"/>
          </a:p>
          <a:p>
            <a:pPr lvl="0" algn="just"/>
            <a:r>
              <a:rPr lang="ar-IQ" b="1" dirty="0" smtClean="0"/>
              <a:t>سهولة تكرار عرضه بكلفة قليلة بخلاف المسرحية</a:t>
            </a:r>
            <a:endParaRPr lang="en-US" b="1" dirty="0" smtClean="0"/>
          </a:p>
          <a:p>
            <a:pPr lvl="0" algn="just"/>
            <a:r>
              <a:rPr lang="ar-IQ" b="1" dirty="0" smtClean="0"/>
              <a:t>صانع السينما يستطيع التلاعب بالحوار المنطوق والتأثيرات الصوتية والموسيقى ليحصر المشاهدين في دائرة من الاصوات ذات الجذب لهم </a:t>
            </a:r>
            <a:r>
              <a:rPr lang="ar-IQ" b="1" dirty="0" err="1" smtClean="0"/>
              <a:t>ولاحداث</a:t>
            </a:r>
            <a:r>
              <a:rPr lang="ar-IQ" b="1" dirty="0" smtClean="0"/>
              <a:t> جو معين للفيلم المنوي عرضه.</a:t>
            </a:r>
            <a:endParaRPr lang="en-US" b="1" dirty="0" smtClean="0"/>
          </a:p>
          <a:p>
            <a:endParaRPr lang="ar-IQ" dirty="0"/>
          </a:p>
        </p:txBody>
      </p:sp>
      <p:sp>
        <p:nvSpPr>
          <p:cNvPr id="3" name="عنوان 2"/>
          <p:cNvSpPr>
            <a:spLocks noGrp="1"/>
          </p:cNvSpPr>
          <p:nvPr>
            <p:ph type="title"/>
          </p:nvPr>
        </p:nvSpPr>
        <p:spPr/>
        <p:txBody>
          <a:bodyPr/>
          <a:lstStyle/>
          <a:p>
            <a:pPr algn="ctr"/>
            <a:r>
              <a:rPr lang="ar-IQ" dirty="0" smtClean="0"/>
              <a:t>الخصائص الاعلامية للسينما</a:t>
            </a:r>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lvl="0" algn="just"/>
            <a:r>
              <a:rPr lang="ar-IQ" b="1" dirty="0" smtClean="0"/>
              <a:t>ان تكون فكرته مما ينفذ الى شعور المشاهدين ويثير مشاعرهم ويحظى </a:t>
            </a:r>
            <a:r>
              <a:rPr lang="ar-IQ" b="1" dirty="0" err="1" smtClean="0"/>
              <a:t>باهتمامهم.</a:t>
            </a:r>
            <a:r>
              <a:rPr lang="ar-IQ" b="1" dirty="0" smtClean="0"/>
              <a:t> </a:t>
            </a:r>
            <a:endParaRPr lang="en-US" b="1" dirty="0" smtClean="0"/>
          </a:p>
          <a:p>
            <a:pPr lvl="0" algn="just"/>
            <a:r>
              <a:rPr lang="ar-IQ" b="1" dirty="0" smtClean="0"/>
              <a:t>ان يكون اسلوبه طريفا جذابا لا يرهق الابصار ولا يثقل الاعصاب.</a:t>
            </a:r>
            <a:endParaRPr lang="en-US" b="1" dirty="0" smtClean="0"/>
          </a:p>
          <a:p>
            <a:pPr lvl="0" algn="just"/>
            <a:r>
              <a:rPr lang="ar-IQ" b="1" dirty="0" smtClean="0"/>
              <a:t>ان </a:t>
            </a:r>
            <a:r>
              <a:rPr lang="ar-IQ" b="1" dirty="0" err="1" smtClean="0"/>
              <a:t>تتلأم</a:t>
            </a:r>
            <a:r>
              <a:rPr lang="ar-IQ" b="1" dirty="0" smtClean="0"/>
              <a:t> حوادثه مع المعقول والمألوف.</a:t>
            </a:r>
            <a:endParaRPr lang="en-US" b="1" dirty="0" smtClean="0"/>
          </a:p>
          <a:p>
            <a:pPr lvl="0" algn="just"/>
            <a:r>
              <a:rPr lang="ar-IQ" b="1" dirty="0" smtClean="0"/>
              <a:t>ان يستخدم التوجيه بلباقة وحذر </a:t>
            </a:r>
            <a:r>
              <a:rPr lang="ar-IQ" b="1" dirty="0" err="1" smtClean="0"/>
              <a:t>والا</a:t>
            </a:r>
            <a:r>
              <a:rPr lang="ar-IQ" b="1" dirty="0" smtClean="0"/>
              <a:t> انقلب الى دعاية قد تقابل بمعارضة.</a:t>
            </a:r>
            <a:endParaRPr lang="en-US" b="1" dirty="0" smtClean="0"/>
          </a:p>
          <a:p>
            <a:pPr lvl="0" algn="just"/>
            <a:r>
              <a:rPr lang="ar-IQ" b="1" dirty="0" smtClean="0"/>
              <a:t>يجب ان يشير الى هدف او غاية محترمة ولها مكانتها في النفوس.</a:t>
            </a:r>
            <a:endParaRPr lang="en-US" b="1" dirty="0" smtClean="0"/>
          </a:p>
          <a:p>
            <a:pPr lvl="0" algn="just"/>
            <a:r>
              <a:rPr lang="ar-IQ" b="1" dirty="0" smtClean="0"/>
              <a:t>ان يقدر عوامل الزمان والمكان والظرف المنوي عرضه فيه.</a:t>
            </a:r>
            <a:endParaRPr lang="en-US" b="1" dirty="0" smtClean="0"/>
          </a:p>
          <a:p>
            <a:pPr lvl="0" algn="just"/>
            <a:r>
              <a:rPr lang="ar-IQ" b="1" dirty="0" smtClean="0"/>
              <a:t>ان يراعي الجوانب </a:t>
            </a:r>
            <a:r>
              <a:rPr lang="ar-IQ" b="1" dirty="0" err="1" smtClean="0"/>
              <a:t>القيمية</a:t>
            </a:r>
            <a:r>
              <a:rPr lang="ar-IQ" b="1" dirty="0" smtClean="0"/>
              <a:t> </a:t>
            </a:r>
            <a:r>
              <a:rPr lang="ar-IQ" b="1" dirty="0" err="1" smtClean="0"/>
              <a:t>والاخلاقية</a:t>
            </a:r>
            <a:r>
              <a:rPr lang="ar-IQ" b="1" dirty="0" smtClean="0"/>
              <a:t> في المجتمع.</a:t>
            </a:r>
            <a:endParaRPr lang="en-US" b="1" dirty="0" smtClean="0"/>
          </a:p>
          <a:p>
            <a:pPr algn="just"/>
            <a:endParaRPr lang="ar-IQ" b="1" dirty="0"/>
          </a:p>
        </p:txBody>
      </p:sp>
      <p:sp>
        <p:nvSpPr>
          <p:cNvPr id="3" name="عنوان 2"/>
          <p:cNvSpPr>
            <a:spLocks noGrp="1"/>
          </p:cNvSpPr>
          <p:nvPr>
            <p:ph type="title"/>
          </p:nvPr>
        </p:nvSpPr>
        <p:spPr/>
        <p:txBody>
          <a:bodyPr/>
          <a:lstStyle/>
          <a:p>
            <a:pPr algn="ctr"/>
            <a:r>
              <a:rPr lang="ar-IQ" dirty="0" smtClean="0"/>
              <a:t>مزايا الفيلم الاعلامي الناجح</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pPr algn="just"/>
            <a:r>
              <a:rPr lang="ar-IQ" b="1" dirty="0" smtClean="0"/>
              <a:t>المسرحية: عبارة عن قصة تمثيلية تعرض موضوعا او موقفا من خلال حوار يدور بين شخصيات القصة، وتدور احداثها عن طريق الصراع بين مواقف واتجاهات الشخصيات ويتطور الموقف حتى يبلغ ذروته ثم ينتهي الامر بانفراج الموقف والوصول الى الحل المرغوب وتنقسم المسرحية الى عدة فصول وقد تكتفي بفصل واحد.</a:t>
            </a:r>
            <a:endParaRPr lang="en-US" b="1" dirty="0" smtClean="0"/>
          </a:p>
          <a:p>
            <a:pPr algn="just"/>
            <a:r>
              <a:rPr lang="ar-IQ" b="1" dirty="0" smtClean="0"/>
              <a:t>والمسرح اقدم الفنون الاعلامية التي كانت تستخدم من قديم الزمان </a:t>
            </a:r>
            <a:r>
              <a:rPr lang="ar-IQ" b="1" dirty="0" err="1" smtClean="0"/>
              <a:t>لايصال</a:t>
            </a:r>
            <a:r>
              <a:rPr lang="ar-IQ" b="1" dirty="0" smtClean="0"/>
              <a:t> الرسائل الاعلامية المختلفة، وتسلية الشعوب ضمن الواقع الذي كانوا يعيشون </a:t>
            </a:r>
            <a:r>
              <a:rPr lang="ar-IQ" b="1" dirty="0" err="1" smtClean="0"/>
              <a:t>به</a:t>
            </a:r>
            <a:r>
              <a:rPr lang="ar-IQ" b="1" dirty="0" smtClean="0"/>
              <a:t> فقد كان الانسان يحكي تفاصيل وقائع حياته اليومية في الصيد والرعي والزراعة </a:t>
            </a:r>
            <a:r>
              <a:rPr lang="ar-IQ" b="1" dirty="0" err="1" smtClean="0"/>
              <a:t>لاصدقائه</a:t>
            </a:r>
            <a:r>
              <a:rPr lang="ar-IQ" b="1" dirty="0" smtClean="0"/>
              <a:t> </a:t>
            </a:r>
            <a:r>
              <a:rPr lang="ar-IQ" b="1" dirty="0" err="1" smtClean="0"/>
              <a:t>وافراد</a:t>
            </a:r>
            <a:r>
              <a:rPr lang="ar-IQ" b="1" dirty="0" smtClean="0"/>
              <a:t> اسرته او معارفه وكثيرا ما كان يقوم بتمثيل كيفية هذه الوقائع باستخدام بعض الادوات البدائية البسيطة، التي كانت موجودة في حينها كالعصا والحبال </a:t>
            </a:r>
            <a:r>
              <a:rPr lang="ar-IQ" b="1" dirty="0" err="1" smtClean="0"/>
              <a:t>والاحجار.</a:t>
            </a:r>
            <a:endParaRPr lang="en-US" b="1" dirty="0" smtClean="0"/>
          </a:p>
          <a:p>
            <a:endParaRPr lang="ar-IQ" dirty="0"/>
          </a:p>
        </p:txBody>
      </p:sp>
      <p:sp>
        <p:nvSpPr>
          <p:cNvPr id="3" name="عنوان 2"/>
          <p:cNvSpPr>
            <a:spLocks noGrp="1"/>
          </p:cNvSpPr>
          <p:nvPr>
            <p:ph type="title"/>
          </p:nvPr>
        </p:nvSpPr>
        <p:spPr/>
        <p:txBody>
          <a:bodyPr>
            <a:normAutofit/>
          </a:bodyPr>
          <a:lstStyle/>
          <a:p>
            <a:pPr algn="ctr"/>
            <a:r>
              <a:rPr lang="ar-IQ" sz="6000" dirty="0" smtClean="0"/>
              <a:t>المسرح</a:t>
            </a:r>
            <a:endParaRPr lang="ar-IQ" sz="6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fontScale="92500" lnSpcReduction="10000"/>
          </a:bodyPr>
          <a:lstStyle/>
          <a:p>
            <a:pPr algn="just"/>
            <a:r>
              <a:rPr lang="ar-IQ" b="1" dirty="0" smtClean="0"/>
              <a:t>والمسرح كفن وظاهرة اخذ يتطور حياة الانسان من مرحلة الصيد والرعي والتنقل الى مرحلة الزراعة والاستقرار ثم مراحل الحضارة الحديثة وقد كان الرقص اول مظهر ديني يتقرب </a:t>
            </a:r>
            <a:r>
              <a:rPr lang="ar-IQ" b="1" dirty="0" err="1" smtClean="0"/>
              <a:t>به</a:t>
            </a:r>
            <a:r>
              <a:rPr lang="ar-IQ" b="1" dirty="0" smtClean="0"/>
              <a:t> الانسان الى </a:t>
            </a:r>
            <a:r>
              <a:rPr lang="ar-IQ" b="1" dirty="0" err="1" smtClean="0"/>
              <a:t>معبوده</a:t>
            </a:r>
            <a:r>
              <a:rPr lang="ar-IQ" b="1" dirty="0" smtClean="0"/>
              <a:t> والتمثيل التقليد الصامت سبق الخطابة والتمثيل </a:t>
            </a:r>
            <a:r>
              <a:rPr lang="ar-IQ" b="1" dirty="0" err="1" smtClean="0"/>
              <a:t>المنطوق.</a:t>
            </a:r>
            <a:r>
              <a:rPr lang="ar-IQ" b="1" dirty="0" smtClean="0"/>
              <a:t> وبذلك يكون المسرح او التمثيل سابق في الظهور في حياة الانسان عن اي من الفنون </a:t>
            </a:r>
            <a:r>
              <a:rPr lang="ar-IQ" b="1" dirty="0" err="1" smtClean="0"/>
              <a:t>واي</a:t>
            </a:r>
            <a:r>
              <a:rPr lang="ar-IQ" b="1" dirty="0" smtClean="0"/>
              <a:t> من وسائل الاتصال الاعلامية المعروفة.</a:t>
            </a:r>
            <a:endParaRPr lang="en-US" b="1" dirty="0" smtClean="0"/>
          </a:p>
          <a:p>
            <a:pPr algn="just"/>
            <a:r>
              <a:rPr lang="ar-IQ" b="1" dirty="0" smtClean="0"/>
              <a:t>ويتكون هيكل المسرحية من ثلاثة اجزاء رئيسية </a:t>
            </a:r>
            <a:r>
              <a:rPr lang="ar-IQ" b="1" dirty="0" err="1" smtClean="0"/>
              <a:t>هي :</a:t>
            </a:r>
            <a:endParaRPr lang="en-US" b="1" dirty="0" smtClean="0"/>
          </a:p>
          <a:p>
            <a:pPr lvl="0" algn="just"/>
            <a:r>
              <a:rPr lang="ar-IQ" b="1" dirty="0" smtClean="0"/>
              <a:t>العرض: ويأتي: عادة في الفصل الاول، حيث يتكشف موضوع المسرحية وشخصياتها.</a:t>
            </a:r>
            <a:endParaRPr lang="en-US" b="1" dirty="0" smtClean="0"/>
          </a:p>
          <a:p>
            <a:pPr lvl="0" algn="just"/>
            <a:r>
              <a:rPr lang="ar-IQ" b="1" dirty="0" smtClean="0"/>
              <a:t>التعقيد: وهو الطريقة التي يتم </a:t>
            </a:r>
            <a:r>
              <a:rPr lang="ar-IQ" b="1" dirty="0" err="1" smtClean="0"/>
              <a:t>بها</a:t>
            </a:r>
            <a:r>
              <a:rPr lang="ar-IQ" b="1" dirty="0" smtClean="0"/>
              <a:t> تتابع الاحداث في تسلسل منطقي.</a:t>
            </a:r>
            <a:endParaRPr lang="en-US" b="1" dirty="0" smtClean="0"/>
          </a:p>
          <a:p>
            <a:pPr lvl="0" algn="just"/>
            <a:r>
              <a:rPr lang="ar-IQ" b="1" dirty="0" smtClean="0"/>
              <a:t>الحل: وهو الختام وتكشف العقدة وبالتالي الوصول الى الحل</a:t>
            </a:r>
            <a:r>
              <a:rPr lang="ar-IQ" dirty="0" smtClean="0"/>
              <a:t>.</a:t>
            </a:r>
            <a:endParaRPr lang="en-US" dirty="0" smtClean="0"/>
          </a:p>
          <a:p>
            <a:r>
              <a:rPr lang="en-US" b="1" dirty="0" smtClean="0"/>
              <a:t> </a:t>
            </a:r>
            <a:endParaRPr lang="en-US" dirty="0" smtClean="0"/>
          </a:p>
          <a:p>
            <a:endParaRPr lang="ar-IQ" dirty="0"/>
          </a:p>
        </p:txBody>
      </p:sp>
      <p:sp>
        <p:nvSpPr>
          <p:cNvPr id="4" name="عنوان 3"/>
          <p:cNvSpPr>
            <a:spLocks noGrp="1"/>
          </p:cNvSpPr>
          <p:nvPr>
            <p:ph type="title"/>
          </p:nvPr>
        </p:nvSpPr>
        <p:spPr/>
        <p:txBody>
          <a:bodyPr>
            <a:normAutofit/>
          </a:bodyPr>
          <a:lstStyle/>
          <a:p>
            <a:pPr algn="ctr"/>
            <a:r>
              <a:rPr lang="ar-IQ" sz="5400" dirty="0" smtClean="0"/>
              <a:t>المسرح</a:t>
            </a:r>
            <a:endParaRPr lang="ar-IQ" sz="5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908720"/>
            <a:ext cx="9144000" cy="5949280"/>
          </a:xfrm>
        </p:spPr>
        <p:txBody>
          <a:bodyPr>
            <a:normAutofit fontScale="70000" lnSpcReduction="20000"/>
          </a:bodyPr>
          <a:lstStyle/>
          <a:p>
            <a:r>
              <a:rPr lang="ar-IQ" sz="2900" b="1" dirty="0" smtClean="0">
                <a:solidFill>
                  <a:schemeClr val="bg1"/>
                </a:solidFill>
              </a:rPr>
              <a:t>وللمسرحية اسس مهمة </a:t>
            </a:r>
            <a:r>
              <a:rPr lang="ar-IQ" sz="2900" b="1" dirty="0" err="1" smtClean="0">
                <a:solidFill>
                  <a:schemeClr val="bg1"/>
                </a:solidFill>
              </a:rPr>
              <a:t>هي :</a:t>
            </a:r>
            <a:r>
              <a:rPr lang="ar-IQ" sz="2900" b="1" dirty="0" smtClean="0">
                <a:solidFill>
                  <a:schemeClr val="bg1"/>
                </a:solidFill>
              </a:rPr>
              <a:t> </a:t>
            </a:r>
            <a:endParaRPr lang="en-US" sz="2900" b="1" dirty="0" smtClean="0">
              <a:solidFill>
                <a:schemeClr val="bg1"/>
              </a:solidFill>
            </a:endParaRPr>
          </a:p>
          <a:p>
            <a:pPr lvl="0"/>
            <a:r>
              <a:rPr lang="ar-IQ" sz="2900" b="1" dirty="0" smtClean="0">
                <a:solidFill>
                  <a:schemeClr val="bg1"/>
                </a:solidFill>
              </a:rPr>
              <a:t>الفكرة: ويقصد </a:t>
            </a:r>
            <a:r>
              <a:rPr lang="ar-IQ" sz="2900" b="1" dirty="0" err="1" smtClean="0">
                <a:solidFill>
                  <a:schemeClr val="bg1"/>
                </a:solidFill>
              </a:rPr>
              <a:t>بها</a:t>
            </a:r>
            <a:r>
              <a:rPr lang="ar-IQ" sz="2900" b="1" dirty="0" smtClean="0">
                <a:solidFill>
                  <a:schemeClr val="bg1"/>
                </a:solidFill>
              </a:rPr>
              <a:t> مضمون القصة.</a:t>
            </a:r>
            <a:endParaRPr lang="en-US" sz="2900" b="1" dirty="0" smtClean="0">
              <a:solidFill>
                <a:schemeClr val="bg1"/>
              </a:solidFill>
            </a:endParaRPr>
          </a:p>
          <a:p>
            <a:pPr lvl="0"/>
            <a:r>
              <a:rPr lang="ar-IQ" sz="2900" b="1" dirty="0" smtClean="0">
                <a:solidFill>
                  <a:schemeClr val="bg1"/>
                </a:solidFill>
              </a:rPr>
              <a:t>الحكاية: وهي بمثابة جسد الفكرة.</a:t>
            </a:r>
            <a:endParaRPr lang="en-US" sz="2900" b="1" dirty="0" smtClean="0">
              <a:solidFill>
                <a:schemeClr val="bg1"/>
              </a:solidFill>
            </a:endParaRPr>
          </a:p>
          <a:p>
            <a:pPr lvl="0"/>
            <a:r>
              <a:rPr lang="ar-IQ" sz="2900" b="1" dirty="0" err="1" smtClean="0">
                <a:solidFill>
                  <a:schemeClr val="bg1"/>
                </a:solidFill>
              </a:rPr>
              <a:t>توزي</a:t>
            </a:r>
            <a:r>
              <a:rPr lang="ar-IQ" sz="2900" b="1" dirty="0" smtClean="0">
                <a:solidFill>
                  <a:schemeClr val="bg1"/>
                </a:solidFill>
              </a:rPr>
              <a:t> الادوار.</a:t>
            </a:r>
            <a:endParaRPr lang="en-US" sz="2900" b="1" dirty="0" smtClean="0">
              <a:solidFill>
                <a:schemeClr val="bg1"/>
              </a:solidFill>
            </a:endParaRPr>
          </a:p>
          <a:p>
            <a:pPr lvl="0"/>
            <a:r>
              <a:rPr lang="ar-IQ" sz="2900" b="1" dirty="0" smtClean="0">
                <a:solidFill>
                  <a:schemeClr val="bg1"/>
                </a:solidFill>
              </a:rPr>
              <a:t>الشخصيات: وهم ابطال </a:t>
            </a:r>
            <a:r>
              <a:rPr lang="ar-IQ" sz="2900" b="1" dirty="0" err="1" smtClean="0">
                <a:solidFill>
                  <a:schemeClr val="bg1"/>
                </a:solidFill>
              </a:rPr>
              <a:t>المرحية.</a:t>
            </a:r>
            <a:endParaRPr lang="en-US" sz="2900" b="1" dirty="0" smtClean="0">
              <a:solidFill>
                <a:schemeClr val="bg1"/>
              </a:solidFill>
            </a:endParaRPr>
          </a:p>
          <a:p>
            <a:pPr lvl="0"/>
            <a:r>
              <a:rPr lang="ar-IQ" sz="2900" b="1" dirty="0" smtClean="0">
                <a:solidFill>
                  <a:schemeClr val="bg1"/>
                </a:solidFill>
              </a:rPr>
              <a:t>الصراع: وهي لب المشكلة وتعقيداتها.</a:t>
            </a:r>
            <a:endParaRPr lang="en-US" sz="2900" b="1" dirty="0" smtClean="0">
              <a:solidFill>
                <a:schemeClr val="bg1"/>
              </a:solidFill>
            </a:endParaRPr>
          </a:p>
          <a:p>
            <a:pPr lvl="0"/>
            <a:r>
              <a:rPr lang="ar-IQ" sz="2900" b="1" dirty="0" smtClean="0">
                <a:solidFill>
                  <a:schemeClr val="bg1"/>
                </a:solidFill>
              </a:rPr>
              <a:t>الحوار: ويعني فصول الحديث </a:t>
            </a:r>
            <a:r>
              <a:rPr lang="ar-IQ" sz="2900" b="1" dirty="0" err="1" smtClean="0">
                <a:solidFill>
                  <a:schemeClr val="bg1"/>
                </a:solidFill>
              </a:rPr>
              <a:t>واحداث</a:t>
            </a:r>
            <a:r>
              <a:rPr lang="ar-IQ" sz="2900" b="1" dirty="0" smtClean="0">
                <a:solidFill>
                  <a:schemeClr val="bg1"/>
                </a:solidFill>
              </a:rPr>
              <a:t> المسرحية المبنية على المناقشة </a:t>
            </a:r>
            <a:r>
              <a:rPr lang="ar-IQ" sz="2900" b="1" dirty="0" err="1" smtClean="0">
                <a:solidFill>
                  <a:schemeClr val="bg1"/>
                </a:solidFill>
              </a:rPr>
              <a:t>والحوار.</a:t>
            </a:r>
            <a:r>
              <a:rPr lang="ar-IQ" sz="2900" b="1" dirty="0" smtClean="0">
                <a:solidFill>
                  <a:schemeClr val="bg1"/>
                </a:solidFill>
              </a:rPr>
              <a:t> </a:t>
            </a:r>
            <a:endParaRPr lang="en-US" sz="2900" b="1" dirty="0" smtClean="0">
              <a:solidFill>
                <a:schemeClr val="bg1"/>
              </a:solidFill>
            </a:endParaRPr>
          </a:p>
          <a:p>
            <a:pPr lvl="0"/>
            <a:r>
              <a:rPr lang="ar-IQ" sz="2900" b="1" dirty="0" smtClean="0">
                <a:solidFill>
                  <a:schemeClr val="bg1"/>
                </a:solidFill>
              </a:rPr>
              <a:t>المناقشة والتصرفات.</a:t>
            </a:r>
            <a:endParaRPr lang="en-US" sz="2900" b="1" dirty="0" smtClean="0">
              <a:solidFill>
                <a:schemeClr val="bg1"/>
              </a:solidFill>
            </a:endParaRPr>
          </a:p>
          <a:p>
            <a:r>
              <a:rPr lang="ar-IQ" sz="2900" b="1" dirty="0" smtClean="0">
                <a:solidFill>
                  <a:schemeClr val="bg1"/>
                </a:solidFill>
              </a:rPr>
              <a:t>ومن اشكال المسرح التي عرفت بشكل </a:t>
            </a:r>
            <a:r>
              <a:rPr lang="ar-IQ" sz="2900" b="1" dirty="0" err="1" smtClean="0">
                <a:solidFill>
                  <a:schemeClr val="bg1"/>
                </a:solidFill>
              </a:rPr>
              <a:t>عام:</a:t>
            </a:r>
            <a:r>
              <a:rPr lang="ar-IQ" sz="2900" b="1" dirty="0" smtClean="0">
                <a:solidFill>
                  <a:schemeClr val="bg1"/>
                </a:solidFill>
              </a:rPr>
              <a:t> </a:t>
            </a:r>
            <a:endParaRPr lang="en-US" sz="2900" b="1" dirty="0" smtClean="0">
              <a:solidFill>
                <a:schemeClr val="bg1"/>
              </a:solidFill>
            </a:endParaRPr>
          </a:p>
          <a:p>
            <a:pPr lvl="0"/>
            <a:r>
              <a:rPr lang="ar-IQ" sz="2900" b="1" dirty="0" smtClean="0">
                <a:solidFill>
                  <a:schemeClr val="bg1"/>
                </a:solidFill>
              </a:rPr>
              <a:t>محاكاة وتقليد لهجات وسلوك شعوب اخرى والحيوانات في الملتقيات والمجالس العامة.</a:t>
            </a:r>
            <a:endParaRPr lang="en-US" sz="2900" b="1" dirty="0" smtClean="0">
              <a:solidFill>
                <a:schemeClr val="bg1"/>
              </a:solidFill>
            </a:endParaRPr>
          </a:p>
          <a:p>
            <a:pPr lvl="0"/>
            <a:r>
              <a:rPr lang="ar-IQ" sz="2900" b="1" dirty="0" smtClean="0">
                <a:solidFill>
                  <a:schemeClr val="bg1"/>
                </a:solidFill>
              </a:rPr>
              <a:t>الاحتفالات والمناسبات الرسمية وغير الرسمية.</a:t>
            </a:r>
            <a:endParaRPr lang="en-US" sz="2900" b="1" dirty="0" smtClean="0">
              <a:solidFill>
                <a:schemeClr val="bg1"/>
              </a:solidFill>
            </a:endParaRPr>
          </a:p>
          <a:p>
            <a:pPr lvl="0"/>
            <a:r>
              <a:rPr lang="ar-IQ" sz="2900" b="1" dirty="0" smtClean="0">
                <a:solidFill>
                  <a:schemeClr val="bg1"/>
                </a:solidFill>
              </a:rPr>
              <a:t>فن خيال الظل او مسرح خيال الظل.</a:t>
            </a:r>
            <a:endParaRPr lang="en-US" sz="2900" b="1" dirty="0" smtClean="0">
              <a:solidFill>
                <a:schemeClr val="bg1"/>
              </a:solidFill>
            </a:endParaRPr>
          </a:p>
          <a:p>
            <a:pPr lvl="0"/>
            <a:r>
              <a:rPr lang="ar-IQ" sz="2900" b="1" dirty="0" smtClean="0">
                <a:solidFill>
                  <a:schemeClr val="bg1"/>
                </a:solidFill>
              </a:rPr>
              <a:t>الاراجيز او الشخصية </a:t>
            </a:r>
            <a:r>
              <a:rPr lang="ar-IQ" sz="2900" b="1" dirty="0" err="1" smtClean="0">
                <a:solidFill>
                  <a:schemeClr val="bg1"/>
                </a:solidFill>
              </a:rPr>
              <a:t>الفكاهية.</a:t>
            </a:r>
            <a:endParaRPr lang="en-US" sz="2900" b="1" dirty="0" smtClean="0">
              <a:solidFill>
                <a:schemeClr val="bg1"/>
              </a:solidFill>
            </a:endParaRPr>
          </a:p>
          <a:p>
            <a:pPr lvl="0"/>
            <a:r>
              <a:rPr lang="ar-IQ" sz="2900" b="1" dirty="0" smtClean="0">
                <a:solidFill>
                  <a:schemeClr val="bg1"/>
                </a:solidFill>
              </a:rPr>
              <a:t>حلقات السمر ورواة السير الشعبية.</a:t>
            </a:r>
            <a:endParaRPr lang="en-US" sz="2900" b="1" dirty="0" smtClean="0">
              <a:solidFill>
                <a:schemeClr val="bg1"/>
              </a:solidFill>
            </a:endParaRPr>
          </a:p>
          <a:p>
            <a:r>
              <a:rPr lang="ar-IQ" sz="2900" b="1" dirty="0" smtClean="0">
                <a:solidFill>
                  <a:schemeClr val="bg1"/>
                </a:solidFill>
              </a:rPr>
              <a:t>ويتميز المسرح بكثير من خصائص المذياع والسينما والتلفاز وان العبارة الاكثر دقة من هذه الجملة هي القول بأن هذه الوسائل هي التي تتمتع بخصائص المسرح وذلك باعتبار ان المسرح سابق عليها في الوجود حيث يتميز المسرح بخاصية التفاعل المباشر بين المرسل والمستقبل في </a:t>
            </a:r>
            <a:r>
              <a:rPr lang="ar-IQ" sz="2900" b="1" dirty="0" err="1" smtClean="0">
                <a:solidFill>
                  <a:schemeClr val="bg1"/>
                </a:solidFill>
              </a:rPr>
              <a:t>الاتصال.</a:t>
            </a:r>
            <a:r>
              <a:rPr lang="ar-IQ" sz="2900" b="1" dirty="0" smtClean="0">
                <a:solidFill>
                  <a:schemeClr val="bg1"/>
                </a:solidFill>
              </a:rPr>
              <a:t> </a:t>
            </a:r>
            <a:endParaRPr lang="en-US" sz="2900" b="1" dirty="0" smtClean="0">
              <a:solidFill>
                <a:schemeClr val="bg1"/>
              </a:solidFill>
            </a:endParaRPr>
          </a:p>
          <a:p>
            <a:r>
              <a:rPr lang="ar-IQ" sz="2900" b="1" dirty="0" smtClean="0">
                <a:solidFill>
                  <a:schemeClr val="bg1"/>
                </a:solidFill>
              </a:rPr>
              <a:t> </a:t>
            </a:r>
            <a:endParaRPr lang="en-US" sz="2900" b="1" dirty="0" smtClean="0">
              <a:solidFill>
                <a:schemeClr val="bg1"/>
              </a:solidFill>
            </a:endParaRPr>
          </a:p>
          <a:p>
            <a:endParaRPr lang="ar-IQ" dirty="0"/>
          </a:p>
        </p:txBody>
      </p:sp>
      <p:sp>
        <p:nvSpPr>
          <p:cNvPr id="3" name="عنوان 2"/>
          <p:cNvSpPr>
            <a:spLocks noGrp="1"/>
          </p:cNvSpPr>
          <p:nvPr>
            <p:ph type="title"/>
          </p:nvPr>
        </p:nvSpPr>
        <p:spPr/>
        <p:txBody>
          <a:bodyPr/>
          <a:lstStyle/>
          <a:p>
            <a:r>
              <a:rPr lang="ar-IQ" dirty="0" smtClean="0"/>
              <a:t>المسرح </a:t>
            </a:r>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r>
              <a:rPr lang="ar-IQ" b="1" dirty="0" smtClean="0"/>
              <a:t>هي الانتشار المنظم الموجه بواسطة جهاز الراديو، للمواد الاخبارية والثقافية </a:t>
            </a:r>
            <a:r>
              <a:rPr lang="ar-IQ" b="1" dirty="0" err="1" smtClean="0"/>
              <a:t>والتعليمية.</a:t>
            </a:r>
            <a:r>
              <a:rPr lang="ar-IQ" b="1" dirty="0" smtClean="0"/>
              <a:t> وتنبع اهمية الاذاعة من عدة خصائص منها: سرعة الانتشار قدرتها على الجذب استطاعتها تخطي حواجز المستمع اضافة الى تخطيها الحدود الجغرافية </a:t>
            </a:r>
            <a:r>
              <a:rPr lang="ar-IQ" b="1" dirty="0" err="1" smtClean="0"/>
              <a:t>والسياسية.</a:t>
            </a:r>
            <a:r>
              <a:rPr lang="ar-IQ" b="1" dirty="0" smtClean="0"/>
              <a:t> </a:t>
            </a:r>
            <a:endParaRPr lang="en-US" b="1" dirty="0" smtClean="0"/>
          </a:p>
          <a:p>
            <a:pPr algn="just"/>
            <a:r>
              <a:rPr lang="ar-IQ" b="1" dirty="0" smtClean="0"/>
              <a:t>وتعتبر من اكثر وسائل الثقافة ذيوعا وانتشارا وتصل الى اي مكان، وقد ساعد انتشارها سهولة الحصول عليها وتنويع برامجها وتحاول ان ترضي جميع </a:t>
            </a:r>
            <a:r>
              <a:rPr lang="ar-IQ" b="1" dirty="0" smtClean="0"/>
              <a:t>الاذواق</a:t>
            </a:r>
          </a:p>
          <a:p>
            <a:pPr algn="just"/>
            <a:endParaRPr lang="ar-IQ" b="1" dirty="0"/>
          </a:p>
        </p:txBody>
      </p:sp>
      <p:sp>
        <p:nvSpPr>
          <p:cNvPr id="3" name="عنوان 2"/>
          <p:cNvSpPr>
            <a:spLocks noGrp="1"/>
          </p:cNvSpPr>
          <p:nvPr>
            <p:ph type="title"/>
          </p:nvPr>
        </p:nvSpPr>
        <p:spPr/>
        <p:txBody>
          <a:bodyPr>
            <a:normAutofit/>
          </a:bodyPr>
          <a:lstStyle/>
          <a:p>
            <a:pPr algn="ctr"/>
            <a:r>
              <a:rPr lang="ar-IQ" sz="6600" dirty="0" smtClean="0"/>
              <a:t>الاذاعة</a:t>
            </a:r>
            <a:endParaRPr lang="ar-IQ" sz="6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00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algn="just"/>
            <a:r>
              <a:rPr lang="ar-IQ" b="1" dirty="0" smtClean="0"/>
              <a:t>الخصائص الاعلامية النفسية </a:t>
            </a:r>
            <a:r>
              <a:rPr lang="ar-IQ" b="1" dirty="0" err="1" smtClean="0"/>
              <a:t>للاذاعة:</a:t>
            </a:r>
            <a:endParaRPr lang="en-US" b="1" dirty="0" smtClean="0"/>
          </a:p>
          <a:p>
            <a:pPr lvl="0" algn="just"/>
            <a:r>
              <a:rPr lang="ar-IQ" b="1" dirty="0" smtClean="0"/>
              <a:t>الفورية في اذاعة الاحداث </a:t>
            </a:r>
            <a:r>
              <a:rPr lang="ar-IQ" b="1" dirty="0" err="1" smtClean="0"/>
              <a:t>والاخبار</a:t>
            </a:r>
            <a:r>
              <a:rPr lang="ar-IQ" b="1" dirty="0" smtClean="0"/>
              <a:t> التي تحدث مفاجئة مثل اخبار الكوارث والاغتيالات.</a:t>
            </a:r>
            <a:endParaRPr lang="en-US" b="1" dirty="0" smtClean="0"/>
          </a:p>
          <a:p>
            <a:pPr lvl="0" algn="just"/>
            <a:r>
              <a:rPr lang="ar-IQ" b="1" dirty="0" smtClean="0"/>
              <a:t>امكانية الاستماع الى المذياع اثناء تأدية عمل اخر.</a:t>
            </a:r>
            <a:endParaRPr lang="en-US" b="1" dirty="0" smtClean="0"/>
          </a:p>
          <a:p>
            <a:pPr lvl="0" algn="just"/>
            <a:r>
              <a:rPr lang="ar-IQ" b="1" dirty="0" smtClean="0"/>
              <a:t>المذياع وسيلة سمعية فهو يستخدم الصوت والمؤثرات الصوتية لذلك يتيح فرصة اكثر للمستمع لكي يتخيل ويعايش الاحداث التمثيلية او الدرامية والموسيقى </a:t>
            </a:r>
            <a:r>
              <a:rPr lang="ar-IQ" b="1" dirty="0" err="1" smtClean="0"/>
              <a:t>والاغاني</a:t>
            </a:r>
            <a:r>
              <a:rPr lang="ar-IQ" b="1" dirty="0" smtClean="0"/>
              <a:t> التي </a:t>
            </a:r>
            <a:r>
              <a:rPr lang="ar-IQ" b="1" dirty="0" err="1" smtClean="0"/>
              <a:t>يبثها.</a:t>
            </a:r>
            <a:r>
              <a:rPr lang="ar-IQ" b="1" dirty="0" smtClean="0"/>
              <a:t> بعكس السينما والتلفاز التي تضع مع السينما والتلفاز.</a:t>
            </a:r>
            <a:endParaRPr lang="en-US" b="1" dirty="0" smtClean="0"/>
          </a:p>
          <a:p>
            <a:pPr lvl="0" algn="just"/>
            <a:r>
              <a:rPr lang="ar-IQ" b="1" dirty="0" smtClean="0"/>
              <a:t>يعتبر الراديو صغير الحجم وسهل الحمل ويسهل نقله من مكان </a:t>
            </a:r>
            <a:r>
              <a:rPr lang="ar-IQ" b="1" dirty="0" err="1" smtClean="0"/>
              <a:t>لاخر.</a:t>
            </a:r>
            <a:endParaRPr lang="en-US" b="1" dirty="0" smtClean="0"/>
          </a:p>
          <a:p>
            <a:pPr lvl="0" algn="just"/>
            <a:r>
              <a:rPr lang="ar-IQ" b="1" dirty="0" smtClean="0"/>
              <a:t>مسل لفئة من المجتمع تقضي كثيرا من وقتها بعيدا عن الانترنت والتلفاز، كفئة السائقين حيث انه يعتبر اداة مهمة لهم للترفيه والتسلية وقضاء اوقات ممتعة.</a:t>
            </a:r>
            <a:endParaRPr lang="en-US" b="1" dirty="0" smtClean="0"/>
          </a:p>
          <a:p>
            <a:endParaRPr lang="ar-IQ" dirty="0"/>
          </a:p>
        </p:txBody>
      </p:sp>
      <p:sp>
        <p:nvSpPr>
          <p:cNvPr id="3" name="عنوان 2"/>
          <p:cNvSpPr>
            <a:spLocks noGrp="1"/>
          </p:cNvSpPr>
          <p:nvPr>
            <p:ph type="title"/>
          </p:nvPr>
        </p:nvSpPr>
        <p:spPr/>
        <p:txBody>
          <a:bodyPr/>
          <a:lstStyle/>
          <a:p>
            <a:pPr algn="ctr"/>
            <a:r>
              <a:rPr lang="ar-IQ" dirty="0" smtClean="0"/>
              <a:t>الخصائص الاعلامية </a:t>
            </a:r>
            <a:r>
              <a:rPr lang="ar-IQ" dirty="0" err="1" smtClean="0"/>
              <a:t>للاذاعة</a:t>
            </a:r>
            <a:endParaRPr lang="ar-IQ"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0"/>
              </a:schemeClr>
            </a:gs>
            <a:gs pos="0">
              <a:schemeClr val="accent6">
                <a:lumMod val="50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algn="just"/>
            <a:r>
              <a:rPr lang="ar-IQ" b="1" dirty="0" smtClean="0"/>
              <a:t>تنتشر </a:t>
            </a:r>
            <a:r>
              <a:rPr lang="ar-IQ" b="1" dirty="0" smtClean="0"/>
              <a:t>الهواتف الخلوية بشكل كبير يكاد يتجاوز الهواتف </a:t>
            </a:r>
            <a:r>
              <a:rPr lang="ar-IQ" b="1" dirty="0" err="1" smtClean="0"/>
              <a:t>الثابتة.</a:t>
            </a:r>
            <a:r>
              <a:rPr lang="ar-IQ" b="1" dirty="0" smtClean="0"/>
              <a:t> وتعود الزيادة الكبيرة في اعداد مستخدمي الهواتف الخلوية الى مجموعة من العوامل نورد منها ما </a:t>
            </a:r>
            <a:r>
              <a:rPr lang="ar-IQ" b="1" dirty="0" err="1" smtClean="0"/>
              <a:t>يلي:</a:t>
            </a:r>
            <a:r>
              <a:rPr lang="ar-IQ" b="1" dirty="0" smtClean="0"/>
              <a:t> </a:t>
            </a:r>
            <a:endParaRPr lang="ar-IQ" b="1" dirty="0" smtClean="0"/>
          </a:p>
          <a:p>
            <a:pPr lvl="0" algn="just"/>
            <a:r>
              <a:rPr lang="ar-IQ" b="1" dirty="0" smtClean="0"/>
              <a:t>صعوبة الحصول على خط هاتف ثابت من مؤسسة الاتصالات عند بداية تقديم خدمة الهاتف الخلوي، حيث كانت الخطوط الثابتة محدودة ولا تلبي الحاجة المتزايدة للهواتف، وكان المواطن ينتظر اعواما قبل ان يحصل على خط هاتف، كما ان الخطوط كانت تمنح </a:t>
            </a:r>
            <a:r>
              <a:rPr lang="ar-IQ" b="1" dirty="0" err="1" smtClean="0"/>
              <a:t>لاشخاص</a:t>
            </a:r>
            <a:r>
              <a:rPr lang="ar-IQ" b="1" dirty="0" smtClean="0"/>
              <a:t> دون اخرين، وكانت تباع احيانا </a:t>
            </a:r>
            <a:r>
              <a:rPr lang="ar-IQ" b="1" dirty="0" err="1" smtClean="0"/>
              <a:t>باسعار</a:t>
            </a:r>
            <a:r>
              <a:rPr lang="ar-IQ" b="1" dirty="0" smtClean="0"/>
              <a:t> </a:t>
            </a:r>
            <a:r>
              <a:rPr lang="ar-IQ" b="1" dirty="0" err="1" smtClean="0"/>
              <a:t>خيالية.</a:t>
            </a:r>
            <a:r>
              <a:rPr lang="ar-IQ" b="1" dirty="0" smtClean="0"/>
              <a:t> </a:t>
            </a:r>
            <a:endParaRPr lang="en-US" b="1" dirty="0" smtClean="0"/>
          </a:p>
          <a:p>
            <a:pPr lvl="0" algn="just"/>
            <a:r>
              <a:rPr lang="ar-IQ" b="1" dirty="0" smtClean="0"/>
              <a:t>سهول الحصول على خط هاتف خلوي.</a:t>
            </a:r>
            <a:endParaRPr lang="en-US" b="1" dirty="0" smtClean="0"/>
          </a:p>
          <a:p>
            <a:pPr lvl="0" algn="just"/>
            <a:r>
              <a:rPr lang="ar-IQ" b="1" dirty="0" smtClean="0"/>
              <a:t>انخفاض اسعار الهواتف الخلوية.</a:t>
            </a:r>
            <a:endParaRPr lang="en-US" b="1" dirty="0" smtClean="0"/>
          </a:p>
          <a:p>
            <a:pPr lvl="0" algn="just"/>
            <a:r>
              <a:rPr lang="ar-IQ" b="1" dirty="0" smtClean="0"/>
              <a:t>التنافس بين الشركات ومبادرتها الى استحداث عروض تقدم الخط والجهاز بأسعار مغرية.</a:t>
            </a:r>
            <a:endParaRPr lang="en-US" b="1" dirty="0" smtClean="0"/>
          </a:p>
          <a:p>
            <a:endParaRPr lang="en-US" dirty="0" smtClean="0"/>
          </a:p>
          <a:p>
            <a:endParaRPr lang="ar-IQ" dirty="0"/>
          </a:p>
        </p:txBody>
      </p:sp>
      <p:sp>
        <p:nvSpPr>
          <p:cNvPr id="3" name="عنوان 2"/>
          <p:cNvSpPr>
            <a:spLocks noGrp="1"/>
          </p:cNvSpPr>
          <p:nvPr>
            <p:ph type="title"/>
          </p:nvPr>
        </p:nvSpPr>
        <p:spPr/>
        <p:txBody>
          <a:bodyPr>
            <a:normAutofit/>
          </a:bodyPr>
          <a:lstStyle/>
          <a:p>
            <a:pPr algn="ctr"/>
            <a:r>
              <a:rPr lang="ar-IQ" sz="5400" dirty="0" smtClean="0"/>
              <a:t>الهواتف النقالة</a:t>
            </a:r>
            <a:endParaRPr lang="ar-IQ"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pic>
        <p:nvPicPr>
          <p:cNvPr id="4" name="عنصر نائب للمحتوى 3" descr="download (1).jpg"/>
          <p:cNvPicPr>
            <a:picLocks noGrp="1" noChangeAspect="1"/>
          </p:cNvPicPr>
          <p:nvPr>
            <p:ph idx="1"/>
          </p:nvPr>
        </p:nvPicPr>
        <p:blipFill>
          <a:blip r:embed="rId2" cstate="print"/>
          <a:stretch>
            <a:fillRect/>
          </a:stretch>
        </p:blipFill>
        <p:spPr>
          <a:xfrm>
            <a:off x="0" y="1484784"/>
            <a:ext cx="9144000" cy="5760640"/>
          </a:xfrm>
        </p:spPr>
      </p:pic>
      <p:sp>
        <p:nvSpPr>
          <p:cNvPr id="3" name="عنوان 2"/>
          <p:cNvSpPr>
            <a:spLocks noGrp="1"/>
          </p:cNvSpPr>
          <p:nvPr>
            <p:ph type="title"/>
          </p:nvPr>
        </p:nvSpPr>
        <p:spPr/>
        <p:txBody>
          <a:bodyPr/>
          <a:lstStyle/>
          <a:p>
            <a:pPr algn="ctr"/>
            <a:r>
              <a:rPr lang="ar-IQ" dirty="0" err="1" smtClean="0"/>
              <a:t>الانترنت </a:t>
            </a:r>
            <a:r>
              <a:rPr lang="ar-IQ" dirty="0" smtClean="0"/>
              <a:t>–شبكة الشبكات </a:t>
            </a:r>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lvl="0" algn="just"/>
            <a:r>
              <a:rPr lang="ar-IQ" b="1" dirty="0" smtClean="0"/>
              <a:t>تقديم عروض اتصال معينة تتضمن قيمة المكالمات الليلية، او الاتصال بأرقام معينة يختارها المشترك، او تقديم دقائق مجانية.</a:t>
            </a:r>
            <a:endParaRPr lang="en-US" b="1" dirty="0" smtClean="0"/>
          </a:p>
          <a:p>
            <a:pPr lvl="0" algn="just"/>
            <a:r>
              <a:rPr lang="ar-IQ" b="1" dirty="0" smtClean="0"/>
              <a:t>اتجاه المستثمرين نحو الاستثمار في  هذا المجال من خلال </a:t>
            </a:r>
            <a:r>
              <a:rPr lang="ar-IQ" b="1" dirty="0" err="1" smtClean="0"/>
              <a:t>تاسيس</a:t>
            </a:r>
            <a:r>
              <a:rPr lang="ar-IQ" b="1" dirty="0" smtClean="0"/>
              <a:t> الشركات التي تتعامل ببيع الاجهزة الخلوية وخطوطها.</a:t>
            </a:r>
            <a:endParaRPr lang="en-US" b="1" dirty="0" smtClean="0"/>
          </a:p>
          <a:p>
            <a:pPr lvl="0" algn="just"/>
            <a:r>
              <a:rPr lang="ar-IQ" b="1" dirty="0" smtClean="0"/>
              <a:t>البعد الاجتماعي الذي يجعل حمل جهاز الخلوي باليد شكلا من اشكال الاستعراض والتباهي.</a:t>
            </a:r>
            <a:endParaRPr lang="en-US" b="1" dirty="0" smtClean="0"/>
          </a:p>
          <a:p>
            <a:pPr lvl="0" algn="just"/>
            <a:r>
              <a:rPr lang="ar-IQ" b="1" dirty="0" smtClean="0"/>
              <a:t>ارتفاع اثمان المكالمات مع مشترك بخط خلوي من هاتف ثابت، مما يشجع على امتلاك خط خلوي يكون سعر الاتصال منه مع خط خلوي اخر اقل من سعر الاتصال مع خط خلوي من خط </a:t>
            </a:r>
            <a:r>
              <a:rPr lang="ar-IQ" b="1" dirty="0" err="1" smtClean="0"/>
              <a:t>ثابت.</a:t>
            </a:r>
            <a:r>
              <a:rPr lang="ar-IQ" b="1" dirty="0" smtClean="0"/>
              <a:t> </a:t>
            </a:r>
            <a:endParaRPr lang="en-US" b="1" dirty="0" smtClean="0"/>
          </a:p>
          <a:p>
            <a:r>
              <a:rPr lang="en-US" b="1" dirty="0" smtClean="0"/>
              <a:t> </a:t>
            </a:r>
            <a:endParaRPr lang="en-US" dirty="0" smtClean="0"/>
          </a:p>
          <a:p>
            <a:r>
              <a:rPr lang="en-US" b="1" dirty="0" smtClean="0"/>
              <a:t> </a:t>
            </a:r>
            <a:endParaRPr lang="en-US" dirty="0" smtClean="0"/>
          </a:p>
          <a:p>
            <a:endParaRPr lang="ar-IQ" dirty="0"/>
          </a:p>
        </p:txBody>
      </p:sp>
      <p:sp>
        <p:nvSpPr>
          <p:cNvPr id="3" name="عنوان 2"/>
          <p:cNvSpPr>
            <a:spLocks noGrp="1"/>
          </p:cNvSpPr>
          <p:nvPr>
            <p:ph type="title"/>
          </p:nvPr>
        </p:nvSpPr>
        <p:spPr/>
        <p:txBody>
          <a:bodyPr/>
          <a:lstStyle/>
          <a:p>
            <a:pPr algn="ctr"/>
            <a:r>
              <a:rPr lang="ar-IQ" dirty="0" smtClean="0"/>
              <a:t>الهواتف النقالة</a:t>
            </a:r>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2700000" scaled="1"/>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lvl="0" algn="just"/>
            <a:r>
              <a:rPr lang="ar-IQ" b="1" dirty="0" smtClean="0"/>
              <a:t>يزيد </a:t>
            </a:r>
            <a:r>
              <a:rPr lang="ar-IQ" b="1" dirty="0" err="1" smtClean="0"/>
              <a:t>الحميمية</a:t>
            </a:r>
            <a:r>
              <a:rPr lang="ar-IQ" b="1" dirty="0" smtClean="0"/>
              <a:t> بين الافراد حيث يبقى الفرد على تواصل مستمر مع من يحب رغم العمل وبعد المسافات الذي يقطعه عنهم.</a:t>
            </a:r>
            <a:endParaRPr lang="en-US" b="1" dirty="0" smtClean="0"/>
          </a:p>
          <a:p>
            <a:pPr lvl="0" algn="just"/>
            <a:r>
              <a:rPr lang="ar-IQ" b="1" dirty="0" smtClean="0"/>
              <a:t>يساهم في الاستقرار النفسي لدى الاباء  </a:t>
            </a:r>
            <a:r>
              <a:rPr lang="ar-IQ" b="1" dirty="0" err="1" smtClean="0"/>
              <a:t>والامهات</a:t>
            </a:r>
            <a:r>
              <a:rPr lang="ar-IQ" b="1" dirty="0" smtClean="0"/>
              <a:t> </a:t>
            </a:r>
            <a:r>
              <a:rPr lang="ar-IQ" b="1" dirty="0" err="1" smtClean="0"/>
              <a:t>واعضاء</a:t>
            </a:r>
            <a:r>
              <a:rPr lang="ar-IQ" b="1" dirty="0" smtClean="0"/>
              <a:t> المجتمع بشكل عام وذلك من خلال القدرة على التواصل مع ابنائهم </a:t>
            </a:r>
            <a:r>
              <a:rPr lang="ar-IQ" b="1" dirty="0" err="1" smtClean="0"/>
              <a:t>واحبائهم</a:t>
            </a:r>
            <a:r>
              <a:rPr lang="ar-IQ" b="1" dirty="0" smtClean="0"/>
              <a:t> والاطمئنان عليهم باستمرار.</a:t>
            </a:r>
            <a:endParaRPr lang="en-US" b="1" dirty="0" smtClean="0"/>
          </a:p>
          <a:p>
            <a:pPr lvl="0" algn="just"/>
            <a:r>
              <a:rPr lang="ar-IQ" b="1" dirty="0" smtClean="0"/>
              <a:t>يساهم في اقامة علاقات اجتماعية مع الاخرين واستمرار هذه العلاقات حيث اصبح هناك وسيلة سهلة للتواصل معهم وحتى للاعتذار عند عدم الحضور.</a:t>
            </a:r>
            <a:endParaRPr lang="en-US" b="1" dirty="0" smtClean="0"/>
          </a:p>
          <a:p>
            <a:pPr lvl="0" algn="just"/>
            <a:r>
              <a:rPr lang="ar-IQ" b="1" dirty="0" smtClean="0"/>
              <a:t>يعد ايضاً وسيلة تساعد الفرد على سهولة التواصل مع الاخرين فلم يعد هناك من منطويا بالشكل السابق حيث اصبح من السهل التواصل مع افراد في العالم وليس فقط في البيئة المحيطة على سياق ونمط شخصية الفرد.</a:t>
            </a:r>
            <a:endParaRPr lang="en-US" b="1" dirty="0" smtClean="0"/>
          </a:p>
          <a:p>
            <a:pPr lvl="0" algn="just"/>
            <a:r>
              <a:rPr lang="ar-IQ" b="1" dirty="0" smtClean="0"/>
              <a:t>اصبح جزءا من الشخصية لا يمكن الاستغناء عنه حيث يفيد في العمل والدراسة وبالتالي انعكس ايجابيا على راحة الافراد وسعادتهم.</a:t>
            </a:r>
            <a:endParaRPr lang="en-US" b="1" dirty="0" smtClean="0"/>
          </a:p>
          <a:p>
            <a:r>
              <a:rPr lang="ar-IQ" dirty="0" smtClean="0"/>
              <a:t> </a:t>
            </a:r>
            <a:endParaRPr lang="en-US" dirty="0"/>
          </a:p>
        </p:txBody>
      </p:sp>
      <p:sp>
        <p:nvSpPr>
          <p:cNvPr id="3" name="عنوان 2"/>
          <p:cNvSpPr>
            <a:spLocks noGrp="1"/>
          </p:cNvSpPr>
          <p:nvPr>
            <p:ph type="title"/>
          </p:nvPr>
        </p:nvSpPr>
        <p:spPr/>
        <p:txBody>
          <a:bodyPr/>
          <a:lstStyle/>
          <a:p>
            <a:pPr algn="ctr"/>
            <a:r>
              <a:rPr lang="ar-IQ" dirty="0" err="1" smtClean="0"/>
              <a:t>التاثير</a:t>
            </a:r>
            <a:r>
              <a:rPr lang="ar-IQ" dirty="0" smtClean="0"/>
              <a:t> النفسي للهاتف النقال</a:t>
            </a:r>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alpha val="67000"/>
              </a:srgbClr>
            </a:gs>
            <a:gs pos="45000">
              <a:srgbClr val="FF7A00"/>
            </a:gs>
            <a:gs pos="7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1124744"/>
            <a:ext cx="9144000" cy="5472608"/>
          </a:xfrm>
        </p:spPr>
        <p:txBody>
          <a:bodyPr>
            <a:normAutofit fontScale="85000" lnSpcReduction="10000"/>
          </a:bodyPr>
          <a:lstStyle/>
          <a:p>
            <a:pPr algn="just"/>
            <a:r>
              <a:rPr lang="ar-IQ" b="1" dirty="0" err="1" smtClean="0"/>
              <a:t>المعرض </a:t>
            </a:r>
            <a:r>
              <a:rPr lang="ar-IQ" b="1" dirty="0" smtClean="0"/>
              <a:t>: </a:t>
            </a:r>
            <a:r>
              <a:rPr lang="ar-IQ" b="1" dirty="0" smtClean="0"/>
              <a:t>هو عبارة عن موقع مكاني خاص يعرض من خلاله مختلف الانتاج المتعلق بموضوع المعرض </a:t>
            </a:r>
            <a:r>
              <a:rPr lang="ar-IQ" b="1" dirty="0" err="1" smtClean="0"/>
              <a:t>واهدافه</a:t>
            </a:r>
            <a:r>
              <a:rPr lang="ar-IQ" b="1" dirty="0" smtClean="0"/>
              <a:t> </a:t>
            </a:r>
            <a:r>
              <a:rPr lang="ar-IQ" b="1" dirty="0" err="1" smtClean="0"/>
              <a:t>واشكاله</a:t>
            </a:r>
            <a:r>
              <a:rPr lang="ar-IQ" b="1" dirty="0" smtClean="0"/>
              <a:t> بطريقة منظمة </a:t>
            </a:r>
            <a:r>
              <a:rPr lang="ar-IQ" b="1" dirty="0" err="1" smtClean="0"/>
              <a:t>متوازنة.</a:t>
            </a:r>
            <a:r>
              <a:rPr lang="ar-IQ" b="1" dirty="0" smtClean="0"/>
              <a:t> وتتلخص اهداف اقامة المعارض </a:t>
            </a:r>
            <a:r>
              <a:rPr lang="ar-IQ" b="1" dirty="0" err="1" smtClean="0"/>
              <a:t>في:</a:t>
            </a:r>
            <a:r>
              <a:rPr lang="ar-IQ" b="1" dirty="0" smtClean="0"/>
              <a:t> </a:t>
            </a:r>
            <a:endParaRPr lang="en-US" b="1" dirty="0" smtClean="0"/>
          </a:p>
          <a:p>
            <a:pPr lvl="0" algn="just"/>
            <a:r>
              <a:rPr lang="ar-IQ" b="1" dirty="0" smtClean="0"/>
              <a:t>نشر وتبادل المعلومات </a:t>
            </a:r>
            <a:endParaRPr lang="en-US" b="1" dirty="0" smtClean="0"/>
          </a:p>
          <a:p>
            <a:pPr lvl="0" algn="just"/>
            <a:r>
              <a:rPr lang="ar-IQ" b="1" dirty="0" smtClean="0"/>
              <a:t>التعريف بالمنتج سواء للتسويق او للتعريف او خلق انطباع معين لدى الجمهور.</a:t>
            </a:r>
            <a:endParaRPr lang="en-US" b="1" dirty="0" smtClean="0"/>
          </a:p>
          <a:p>
            <a:pPr lvl="0" algn="just"/>
            <a:r>
              <a:rPr lang="ar-IQ" b="1" dirty="0" smtClean="0"/>
              <a:t>بث روح التنافس الشريف.</a:t>
            </a:r>
            <a:endParaRPr lang="en-US" b="1" dirty="0" smtClean="0"/>
          </a:p>
          <a:p>
            <a:pPr lvl="0" algn="just"/>
            <a:r>
              <a:rPr lang="ar-IQ" b="1" dirty="0" smtClean="0"/>
              <a:t>اكتشاف المواهب والقدرات وتنميتها.</a:t>
            </a:r>
            <a:endParaRPr lang="en-US" b="1" dirty="0" smtClean="0"/>
          </a:p>
          <a:p>
            <a:pPr algn="just"/>
            <a:r>
              <a:rPr lang="ar-IQ" b="1" dirty="0" smtClean="0"/>
              <a:t>وينبغي عند اقامة المعرض مراعاة التالي:</a:t>
            </a:r>
            <a:endParaRPr lang="en-US" b="1" dirty="0" smtClean="0"/>
          </a:p>
          <a:p>
            <a:pPr lvl="0" algn="just"/>
            <a:r>
              <a:rPr lang="ar-IQ" b="1" dirty="0" smtClean="0"/>
              <a:t>اختيار الموقع المناسب بحيث يسهل الوصول اليه.</a:t>
            </a:r>
            <a:endParaRPr lang="en-US" b="1" dirty="0" smtClean="0"/>
          </a:p>
          <a:p>
            <a:pPr lvl="0" algn="just"/>
            <a:r>
              <a:rPr lang="ar-IQ" b="1" dirty="0" smtClean="0"/>
              <a:t>يكون المكان ضيقاً وصحياً و فسيحاً.</a:t>
            </a:r>
            <a:endParaRPr lang="en-US" b="1" dirty="0" smtClean="0"/>
          </a:p>
          <a:p>
            <a:pPr lvl="0" algn="just"/>
            <a:r>
              <a:rPr lang="ar-IQ" b="1" dirty="0" smtClean="0"/>
              <a:t>تحديد الهدف من اقامة المعرض والنتائج المرجوة من خلاله.</a:t>
            </a:r>
            <a:endParaRPr lang="en-US" b="1" dirty="0" smtClean="0"/>
          </a:p>
          <a:p>
            <a:pPr lvl="0" algn="just"/>
            <a:r>
              <a:rPr lang="ar-IQ" b="1" dirty="0" smtClean="0"/>
              <a:t>ضرورة مشاركة جميع المهتمين في اقامة المعرض.</a:t>
            </a:r>
            <a:endParaRPr lang="en-US" b="1" dirty="0" smtClean="0"/>
          </a:p>
          <a:p>
            <a:pPr lvl="0" algn="just"/>
            <a:r>
              <a:rPr lang="ar-IQ" b="1" dirty="0" smtClean="0"/>
              <a:t>تقسيم المعرض الى عدة اجنحة او اقسام حسب الهدف من اقامته.</a:t>
            </a:r>
            <a:endParaRPr lang="en-US" b="1" dirty="0" smtClean="0"/>
          </a:p>
          <a:p>
            <a:pPr lvl="0" algn="just"/>
            <a:r>
              <a:rPr lang="ar-IQ" b="1" dirty="0" smtClean="0"/>
              <a:t>تحديد موعد افتتاح المعرض والشخصية التي ستفتتحه </a:t>
            </a:r>
            <a:r>
              <a:rPr lang="ar-IQ" b="1" dirty="0" err="1" smtClean="0"/>
              <a:t>وايام</a:t>
            </a:r>
            <a:r>
              <a:rPr lang="ar-IQ" b="1" dirty="0" smtClean="0"/>
              <a:t> ووقت الزيارة، </a:t>
            </a:r>
            <a:r>
              <a:rPr lang="ar-IQ" b="1" dirty="0" err="1" smtClean="0"/>
              <a:t>واعداد</a:t>
            </a:r>
            <a:r>
              <a:rPr lang="ar-IQ" b="1" dirty="0" smtClean="0"/>
              <a:t> مطوية تعبر عن المناسبة، وتوضح للزائر كل المعلومات حول المعرض ومحتوياته </a:t>
            </a:r>
            <a:r>
              <a:rPr lang="ar-IQ" b="1" dirty="0" err="1" smtClean="0"/>
              <a:t>واوقات</a:t>
            </a:r>
            <a:r>
              <a:rPr lang="ar-IQ" b="1" dirty="0" smtClean="0"/>
              <a:t> الزيارة.</a:t>
            </a:r>
            <a:endParaRPr lang="en-US" b="1" dirty="0"/>
          </a:p>
        </p:txBody>
      </p:sp>
      <p:sp>
        <p:nvSpPr>
          <p:cNvPr id="3" name="عنوان 2"/>
          <p:cNvSpPr>
            <a:spLocks noGrp="1"/>
          </p:cNvSpPr>
          <p:nvPr>
            <p:ph type="title"/>
          </p:nvPr>
        </p:nvSpPr>
        <p:spPr/>
        <p:txBody>
          <a:bodyPr>
            <a:normAutofit fontScale="90000"/>
          </a:bodyPr>
          <a:lstStyle/>
          <a:p>
            <a:pPr algn="ctr"/>
            <a:r>
              <a:rPr lang="ar-IQ" dirty="0" smtClean="0">
                <a:solidFill>
                  <a:srgbClr val="0066FF"/>
                </a:solidFill>
              </a:rPr>
              <a:t>وسائل عملية</a:t>
            </a:r>
            <a:r>
              <a:rPr lang="ar-IQ" dirty="0" smtClean="0"/>
              <a:t>/ المعرض-الرحلة-المسابقة-الاعلان</a:t>
            </a:r>
            <a:endParaRPr lang="ar-IQ"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6DCAC">
                <a:alpha val="51000"/>
              </a:srgbClr>
            </a:gs>
            <a:gs pos="12000">
              <a:srgbClr val="E6D78A"/>
            </a:gs>
            <a:gs pos="30000">
              <a:srgbClr val="C7AC4C"/>
            </a:gs>
            <a:gs pos="45000">
              <a:srgbClr val="E6D78A"/>
            </a:gs>
            <a:gs pos="77000">
              <a:srgbClr val="C7AC4C"/>
            </a:gs>
            <a:gs pos="100000">
              <a:srgbClr val="E6DCAC"/>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just"/>
            <a:r>
              <a:rPr lang="ar-IQ" b="1" dirty="0" smtClean="0"/>
              <a:t>عادة </a:t>
            </a:r>
            <a:r>
              <a:rPr lang="ar-IQ" b="1" dirty="0" err="1" smtClean="0"/>
              <a:t>ماتتصف</a:t>
            </a:r>
            <a:r>
              <a:rPr lang="ar-IQ" b="1" dirty="0" smtClean="0"/>
              <a:t> بروح المغامرة والتحدي، وهي من اكثر وسائل الاتصال التي تنمي في المشاركين روح التعاون </a:t>
            </a:r>
            <a:r>
              <a:rPr lang="ar-IQ" b="1" dirty="0" err="1" smtClean="0"/>
              <a:t>والالفة</a:t>
            </a:r>
            <a:r>
              <a:rPr lang="ar-IQ" b="1" dirty="0" smtClean="0"/>
              <a:t> والمحبة، لعل في برامج </a:t>
            </a:r>
            <a:r>
              <a:rPr lang="ar-IQ" b="1" dirty="0" err="1" smtClean="0"/>
              <a:t>وانشطة</a:t>
            </a:r>
            <a:r>
              <a:rPr lang="ar-IQ" b="1" dirty="0" smtClean="0"/>
              <a:t> المجتمع ما يدل على هذا الجانب ويعزز النظرة الى هذه الوسيلة التواصلية المهمة.</a:t>
            </a:r>
            <a:endParaRPr lang="en-US" b="1" dirty="0" smtClean="0"/>
          </a:p>
          <a:p>
            <a:pPr algn="just"/>
            <a:r>
              <a:rPr lang="ar-IQ" b="1" dirty="0" smtClean="0"/>
              <a:t> </a:t>
            </a:r>
            <a:endParaRPr lang="en-US" b="1" dirty="0" smtClean="0"/>
          </a:p>
          <a:p>
            <a:pPr lvl="0" algn="just"/>
            <a:r>
              <a:rPr lang="ar-IQ" b="1" dirty="0" err="1" smtClean="0"/>
              <a:t>المسابقة:</a:t>
            </a:r>
            <a:r>
              <a:rPr lang="ar-IQ" b="1" dirty="0" smtClean="0"/>
              <a:t> </a:t>
            </a:r>
            <a:endParaRPr lang="en-US" b="1" dirty="0" smtClean="0"/>
          </a:p>
          <a:p>
            <a:pPr algn="just"/>
            <a:r>
              <a:rPr lang="ar-IQ" b="1" dirty="0" smtClean="0"/>
              <a:t>وهي نوع من النشاط القائم على المنافسة الصحية بين الافراد، وقد تكون مسابقة علمية، او رياضية، او ادبية، ويجب في المسابقة ان تحدد جوائز عينية او مادية للفائزين، وتكون محور تنافس المتسابقين، ويمكن ان نستثمر المسابقات لتعزيز قيم تربوية في نفوس الافراد او محاربة عادات وممارسات خاطئة في المجتمع، كتوجيه اسئلة علمية او اجراء بحوث تربوية، تجاه ظاهرة التعصب </a:t>
            </a:r>
            <a:r>
              <a:rPr lang="ar-IQ" b="1" dirty="0" err="1" smtClean="0"/>
              <a:t>الرياضي.</a:t>
            </a:r>
            <a:r>
              <a:rPr lang="ar-IQ" b="1" dirty="0" smtClean="0"/>
              <a:t> ومن </a:t>
            </a:r>
            <a:r>
              <a:rPr lang="ar-IQ" b="1" dirty="0" err="1" smtClean="0"/>
              <a:t>فؤائد</a:t>
            </a:r>
            <a:r>
              <a:rPr lang="ar-IQ" b="1" dirty="0" smtClean="0"/>
              <a:t> المسابقة البارزة: تعويد الافراد على البحث، والتقصي، وتدوير المعلومات، وبالتالي زيادة حصيلتهم العلمية</a:t>
            </a:r>
            <a:endParaRPr lang="ar-IQ" b="1" dirty="0"/>
          </a:p>
        </p:txBody>
      </p:sp>
      <p:sp>
        <p:nvSpPr>
          <p:cNvPr id="3" name="عنوان 2"/>
          <p:cNvSpPr>
            <a:spLocks noGrp="1"/>
          </p:cNvSpPr>
          <p:nvPr>
            <p:ph type="title"/>
          </p:nvPr>
        </p:nvSpPr>
        <p:spPr/>
        <p:txBody>
          <a:bodyPr>
            <a:normAutofit/>
          </a:bodyPr>
          <a:lstStyle/>
          <a:p>
            <a:pPr algn="ctr"/>
            <a:r>
              <a:rPr lang="ar-IQ" sz="6600" dirty="0" smtClean="0"/>
              <a:t>الرحلة-المسابقة</a:t>
            </a:r>
            <a:endParaRPr lang="ar-IQ" sz="6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1481328"/>
            <a:ext cx="9144000" cy="5376672"/>
          </a:xfrm>
        </p:spPr>
        <p:txBody>
          <a:bodyPr>
            <a:normAutofit fontScale="77500" lnSpcReduction="20000"/>
          </a:bodyPr>
          <a:lstStyle/>
          <a:p>
            <a:pPr algn="just"/>
            <a:r>
              <a:rPr lang="ar-IQ" b="1" dirty="0" smtClean="0"/>
              <a:t>هو نشاط اداري منظم يستخدم اساليب </a:t>
            </a:r>
            <a:r>
              <a:rPr lang="ar-IQ" b="1" dirty="0" err="1" smtClean="0"/>
              <a:t>ابتكارية</a:t>
            </a:r>
            <a:r>
              <a:rPr lang="ar-IQ" b="1" dirty="0" smtClean="0"/>
              <a:t> للتواصل مع المجتمع، باستخدام وسائل الاتصال الجماهيرية، بغرض التأثير الواعي المدروس سواء لنشر قيمة وطنية او للتعريف بمنتج استهلاكي معين بما يدر ارباحاً مادية تسهم في خدمة جماعية افضل او لتحقيق الغرضين معاً.</a:t>
            </a:r>
            <a:endParaRPr lang="en-US" b="1" dirty="0" smtClean="0"/>
          </a:p>
          <a:p>
            <a:pPr algn="just"/>
            <a:r>
              <a:rPr lang="ar-IQ" b="1" dirty="0" smtClean="0"/>
              <a:t> </a:t>
            </a:r>
            <a:endParaRPr lang="en-US" b="1" dirty="0" smtClean="0"/>
          </a:p>
          <a:p>
            <a:pPr algn="just"/>
            <a:r>
              <a:rPr lang="ar-IQ" b="1" dirty="0" smtClean="0"/>
              <a:t> </a:t>
            </a:r>
            <a:endParaRPr lang="en-US" b="1" dirty="0" smtClean="0"/>
          </a:p>
          <a:p>
            <a:pPr algn="just"/>
            <a:r>
              <a:rPr lang="ar-IQ" b="1" dirty="0" err="1" smtClean="0"/>
              <a:t>واذا</a:t>
            </a:r>
            <a:r>
              <a:rPr lang="ar-IQ" b="1" dirty="0" smtClean="0"/>
              <a:t> كانت الاعلانات التجارية وسيلة تسويقية للخدمات والسلع لا تقارع فإن استخدامها بشكل مدروس في تعزيز القيم امر محمود ومطلوب ايضا اذ ان </a:t>
            </a:r>
            <a:r>
              <a:rPr lang="ar-IQ" b="1" dirty="0" err="1" smtClean="0"/>
              <a:t>للاعلان</a:t>
            </a:r>
            <a:r>
              <a:rPr lang="ar-IQ" b="1" dirty="0" smtClean="0"/>
              <a:t> دورا اساسيا في نشر المعلومات وتوسيع نطاق القيم، ووظيفة الاعلان لا تنتهي عند حد توصيل المعلومة، بل الاهم هو احداث آثار محددة تتخذ شكل معاني ومفاهيم يقتنع </a:t>
            </a:r>
            <a:r>
              <a:rPr lang="ar-IQ" b="1" dirty="0" err="1" smtClean="0"/>
              <a:t>بها</a:t>
            </a:r>
            <a:r>
              <a:rPr lang="ar-IQ" b="1" dirty="0" smtClean="0"/>
              <a:t> الافراد وتكون سلوكاً في حياتهم.</a:t>
            </a:r>
            <a:endParaRPr lang="en-US" b="1" dirty="0" smtClean="0"/>
          </a:p>
          <a:p>
            <a:pPr algn="just"/>
            <a:r>
              <a:rPr lang="ar-IQ" b="1" dirty="0" smtClean="0"/>
              <a:t>اشكال الاعلان:</a:t>
            </a:r>
            <a:endParaRPr lang="en-US" b="1" dirty="0" smtClean="0"/>
          </a:p>
          <a:p>
            <a:pPr lvl="0" algn="just"/>
            <a:r>
              <a:rPr lang="ar-IQ" b="1" dirty="0" smtClean="0"/>
              <a:t>الاعلان الهادف الى نشر المعلومات والقيم في المجتمع، وكمثال على ذلك، الاعلان في وسائل الاعلام عن تنظيم محاضرة في موضوع ما في مكان وزمان معلومين.</a:t>
            </a:r>
            <a:endParaRPr lang="en-US" b="1" dirty="0" smtClean="0"/>
          </a:p>
          <a:p>
            <a:pPr lvl="0" algn="just"/>
            <a:r>
              <a:rPr lang="ar-IQ" b="1" dirty="0" smtClean="0"/>
              <a:t>الاعلان الهادف الى توفير مردود مالي محدد لتمويل مشروع خيري او شخصي مع ضرورة مراعاة الضوابط العامة </a:t>
            </a:r>
            <a:r>
              <a:rPr lang="ar-IQ" b="1" dirty="0" err="1" smtClean="0"/>
              <a:t>للاعلان</a:t>
            </a:r>
            <a:r>
              <a:rPr lang="ar-IQ" b="1" dirty="0" smtClean="0"/>
              <a:t>، ومن ذلك الحصول على موافقة صريحة من الجهة التي ستبث الاعلان.</a:t>
            </a:r>
            <a:endParaRPr lang="en-US" b="1" dirty="0" smtClean="0"/>
          </a:p>
          <a:p>
            <a:pPr algn="just"/>
            <a:r>
              <a:rPr lang="ar-IQ" b="1" dirty="0" smtClean="0"/>
              <a:t>ومن امثلة ذلك: الاتفاق مع محل تجاري لوضع شعار المحل وعنوانه او تصميم اعلان معين للتعريف بالمحل </a:t>
            </a:r>
            <a:r>
              <a:rPr lang="ar-IQ" b="1" dirty="0" err="1" smtClean="0"/>
              <a:t>وانشطته</a:t>
            </a:r>
            <a:r>
              <a:rPr lang="ar-IQ" b="1" dirty="0" smtClean="0"/>
              <a:t>، او توفير الادوات اللازمة لعمل مسرحية باستخدام احدث النظم الفنية.</a:t>
            </a:r>
            <a:endParaRPr lang="ar-IQ" b="1" dirty="0"/>
          </a:p>
        </p:txBody>
      </p:sp>
      <p:sp>
        <p:nvSpPr>
          <p:cNvPr id="3" name="عنوان 2"/>
          <p:cNvSpPr>
            <a:spLocks noGrp="1"/>
          </p:cNvSpPr>
          <p:nvPr>
            <p:ph type="title"/>
          </p:nvPr>
        </p:nvSpPr>
        <p:spPr/>
        <p:txBody>
          <a:bodyPr>
            <a:noAutofit/>
          </a:bodyPr>
          <a:lstStyle/>
          <a:p>
            <a:pPr algn="ctr"/>
            <a:r>
              <a:rPr lang="ar-IQ" sz="7200" dirty="0" smtClean="0"/>
              <a:t>الاعلان</a:t>
            </a:r>
            <a:endParaRPr lang="ar-IQ" sz="7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1268760"/>
            <a:ext cx="9144000" cy="5589240"/>
          </a:xfrm>
        </p:spPr>
        <p:txBody>
          <a:bodyPr>
            <a:normAutofit/>
          </a:bodyPr>
          <a:lstStyle/>
          <a:p>
            <a:pPr algn="just"/>
            <a:r>
              <a:rPr lang="ar-IQ" b="1" dirty="0" smtClean="0">
                <a:solidFill>
                  <a:schemeClr val="accent3"/>
                </a:solidFill>
              </a:rPr>
              <a:t>ويؤثر الاعلان في نفسية الفرد من خلال الايحاء، والتكرار اذ ان التكرار يساهم في اقناع الفرد بالفكر التي يريدهما مصمم الاعلان ويمكن تبني احدى النظريات النفسية عند تصميم الاعلانات فعلى سبيل المثال قد يتبنى الفرد النظرية السلوكية والتي يتحدث عن اهمية المعزز من خلال الجدة او التجديد والتنويع اي عدم الاقتصار على طريقة واحدة لعرض الاعلان او من خلال التشويق والتشكيل لانطباع الفرد عن البضاعة </a:t>
            </a:r>
            <a:r>
              <a:rPr lang="ar-IQ" b="1" dirty="0" smtClean="0">
                <a:solidFill>
                  <a:schemeClr val="accent3"/>
                </a:solidFill>
              </a:rPr>
              <a:t>المراد </a:t>
            </a:r>
            <a:r>
              <a:rPr lang="ar-IQ" b="1" dirty="0" smtClean="0">
                <a:solidFill>
                  <a:schemeClr val="accent3"/>
                </a:solidFill>
              </a:rPr>
              <a:t>تسويقها او من خلال اظهار المثير بشكل متكرر وبطريقة </a:t>
            </a:r>
            <a:r>
              <a:rPr lang="ar-IQ" b="1" dirty="0" err="1" smtClean="0">
                <a:solidFill>
                  <a:schemeClr val="accent3"/>
                </a:solidFill>
              </a:rPr>
              <a:t>جذابة</a:t>
            </a:r>
            <a:r>
              <a:rPr lang="ar-IQ" b="1" dirty="0" err="1" smtClean="0">
                <a:solidFill>
                  <a:schemeClr val="accent3"/>
                </a:solidFill>
              </a:rPr>
              <a:t>.</a:t>
            </a:r>
            <a:r>
              <a:rPr lang="ar-IQ" dirty="0" smtClean="0"/>
              <a:t> </a:t>
            </a:r>
            <a:r>
              <a:rPr lang="ar-IQ" b="1" dirty="0" smtClean="0">
                <a:solidFill>
                  <a:schemeClr val="accent4"/>
                </a:solidFill>
              </a:rPr>
              <a:t>وقد يتم تبني نظرية التعلم الاجتماعي التي تقوم على التقليد والمحاكاة حيث يمكن عرض البضاعة من خلال فرد محبوب سوءا كان ممثلا او مطربا او بطلا سياسيا، حيث يجعل الفرد يميل لتقليد هذه الشخصية وشراء ما يمكن عرضه من خلاله.</a:t>
            </a:r>
            <a:endParaRPr lang="en-US" b="1" dirty="0" smtClean="0">
              <a:solidFill>
                <a:schemeClr val="accent4"/>
              </a:solidFill>
            </a:endParaRPr>
          </a:p>
          <a:p>
            <a:pPr algn="just"/>
            <a:endParaRPr lang="en-US" dirty="0" smtClean="0">
              <a:solidFill>
                <a:schemeClr val="accent3"/>
              </a:solidFill>
            </a:endParaRPr>
          </a:p>
          <a:p>
            <a:endParaRPr lang="ar-IQ" dirty="0"/>
          </a:p>
        </p:txBody>
      </p:sp>
      <p:sp>
        <p:nvSpPr>
          <p:cNvPr id="3" name="عنوان 2"/>
          <p:cNvSpPr>
            <a:spLocks noGrp="1"/>
          </p:cNvSpPr>
          <p:nvPr>
            <p:ph type="title"/>
          </p:nvPr>
        </p:nvSpPr>
        <p:spPr/>
        <p:txBody>
          <a:bodyPr/>
          <a:lstStyle/>
          <a:p>
            <a:pPr algn="ctr"/>
            <a:r>
              <a:rPr lang="ar-IQ" dirty="0" smtClean="0">
                <a:solidFill>
                  <a:schemeClr val="bg1"/>
                </a:solidFill>
              </a:rPr>
              <a:t>الاعلان</a:t>
            </a:r>
            <a:endParaRPr lang="ar-IQ" dirty="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alpha val="0"/>
              </a:srgbClr>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just"/>
            <a:r>
              <a:rPr lang="ar-IQ" b="1" dirty="0" smtClean="0"/>
              <a:t>ويستخدم البعض من النظريات النفسية الاتجاه التحليلي </a:t>
            </a:r>
            <a:r>
              <a:rPr lang="ar-IQ" b="1" dirty="0" err="1" smtClean="0"/>
              <a:t>الفرويدي</a:t>
            </a:r>
            <a:r>
              <a:rPr lang="ar-IQ" b="1" dirty="0" smtClean="0"/>
              <a:t> حيث يعمل على ان يربط المنتج بفتاة جذابة جميلة او مطربة معروفة او ممثلة لها صيتها الواسع، ما يجعل الافراد ينجذبوا للمنتج، ويتمثل ذلك عندما يكون على سبيل المثال دعاية لمعجون الحلاقة وهو موجه للرجال لكن يتم اضافة فتاة جذابة في الاعلان تعمل على ان تبدي اعجابها بالرجل الذي استخدم معجون الحلاقة، وهكذا نجد ان المرأة في النظرية التحليلية تستخدم كأداة تسويقية اعلانية نظرا لميل الرجال الشديد </a:t>
            </a:r>
            <a:r>
              <a:rPr lang="ar-IQ" b="1" dirty="0" err="1" smtClean="0"/>
              <a:t>لها.</a:t>
            </a:r>
            <a:r>
              <a:rPr lang="ar-IQ" b="1" dirty="0" smtClean="0"/>
              <a:t> </a:t>
            </a:r>
            <a:endParaRPr lang="en-US" b="1" dirty="0" smtClean="0"/>
          </a:p>
          <a:p>
            <a:pPr algn="just"/>
            <a:r>
              <a:rPr lang="ar-IQ" b="1" dirty="0" smtClean="0"/>
              <a:t>كما ان سيكولوجية الاعلان تتلاعب بالمثيرات التي تقدم للفرد، حيث يمكن في البداية التطرق لموضوع عام لا علاقة له بالدعاية ثم يبدأ مخرج الاعلان بالتركيز اكثر فأكثر على اهمية المادة التي يسوقها، مع تأكيده بأنها الاجود في السوق </a:t>
            </a:r>
            <a:r>
              <a:rPr lang="ar-IQ" b="1" dirty="0" err="1" smtClean="0"/>
              <a:t>والارخص</a:t>
            </a:r>
            <a:r>
              <a:rPr lang="ar-IQ" b="1" dirty="0" smtClean="0"/>
              <a:t> </a:t>
            </a:r>
            <a:r>
              <a:rPr lang="ar-IQ" b="1" dirty="0" err="1" smtClean="0"/>
              <a:t>والاكثر</a:t>
            </a:r>
            <a:r>
              <a:rPr lang="ar-IQ" b="1" dirty="0" smtClean="0"/>
              <a:t> قدرة على تحقيق حاجات الفرد، وكل من اشتراها او اقتناها ابرز هذا الامر فإذا كان الحديث عن معجون </a:t>
            </a:r>
            <a:r>
              <a:rPr lang="ar-IQ" b="1" dirty="0" err="1" smtClean="0"/>
              <a:t>للاسنان</a:t>
            </a:r>
            <a:r>
              <a:rPr lang="ar-IQ" b="1" dirty="0" smtClean="0"/>
              <a:t> لاحظنا ان المخرج يأتي بطبيب اسنان من اجل دعم فكرة هذا المعجون، ومن ثم قد يتطرق لوجهة نظر افراد استخدموا هذا المعجون وأبدوا إعجابهم فيه.</a:t>
            </a:r>
            <a:endParaRPr lang="en-US" b="1" dirty="0"/>
          </a:p>
        </p:txBody>
      </p:sp>
      <p:sp>
        <p:nvSpPr>
          <p:cNvPr id="3" name="عنوان 2"/>
          <p:cNvSpPr>
            <a:spLocks noGrp="1"/>
          </p:cNvSpPr>
          <p:nvPr>
            <p:ph type="title"/>
          </p:nvPr>
        </p:nvSpPr>
        <p:spPr/>
        <p:txBody>
          <a:bodyPr>
            <a:normAutofit/>
          </a:bodyPr>
          <a:lstStyle/>
          <a:p>
            <a:pPr algn="ctr"/>
            <a:r>
              <a:rPr lang="ar-IQ" sz="5400" dirty="0" smtClean="0"/>
              <a:t>الاعلان</a:t>
            </a:r>
            <a:endParaRPr lang="ar-IQ" sz="5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a:bodyPr>
          <a:lstStyle/>
          <a:p>
            <a:pPr algn="just"/>
            <a:r>
              <a:rPr lang="ar-IQ" b="1" dirty="0" smtClean="0"/>
              <a:t>ادمان الانترنت: هو حالة نظرية من الاستخدام المرضي لشبكة الانترنت الذي يؤدي الى اضطرابات في السلوك، وهو ظاهرة قد تكون منتشرة تقريباً لدى جميع المجتمعات في العالم بسبب توفر أجهزة الكمبيوتر في كل بيت وان لم يكن موجوداً في كل بيت يكفي للفرد الذهاب الى احد الاصدقاء او المقاهي التي توفر له استخدام </a:t>
            </a:r>
            <a:r>
              <a:rPr lang="ar-IQ" b="1" dirty="0" err="1" smtClean="0"/>
              <a:t>الانترنت.</a:t>
            </a:r>
            <a:r>
              <a:rPr lang="ar-IQ" b="1" dirty="0" smtClean="0"/>
              <a:t> </a:t>
            </a:r>
            <a:endParaRPr lang="en-US" b="1" dirty="0" smtClean="0"/>
          </a:p>
          <a:p>
            <a:pPr algn="just"/>
            <a:r>
              <a:rPr lang="ar-IQ" b="1" dirty="0" smtClean="0"/>
              <a:t>وترجع </a:t>
            </a:r>
            <a:r>
              <a:rPr lang="ar-IQ" b="1" dirty="0" smtClean="0"/>
              <a:t>ظاهرة الادمان على الانترنت لعدة اسباب منها الملل، الفراغ، الوحدة، المغريات التي يوفرها الانترنت للفرد وغيرها الكثير حسب ميول الفرد </a:t>
            </a:r>
            <a:r>
              <a:rPr lang="ar-IQ" b="1" dirty="0" err="1" smtClean="0"/>
              <a:t>واول</a:t>
            </a:r>
            <a:r>
              <a:rPr lang="ar-IQ" b="1" dirty="0" smtClean="0"/>
              <a:t> من وضع مصطلح إدمان الانترنت هي عالمة النفس </a:t>
            </a:r>
            <a:r>
              <a:rPr lang="ar-IQ" b="1" dirty="0" err="1" smtClean="0"/>
              <a:t>الامريكية </a:t>
            </a:r>
            <a:r>
              <a:rPr lang="ar-IQ" b="1" dirty="0" smtClean="0"/>
              <a:t>( </a:t>
            </a:r>
            <a:r>
              <a:rPr lang="ar-IQ" b="1" dirty="0" err="1" smtClean="0"/>
              <a:t>كيمبرلي</a:t>
            </a:r>
            <a:r>
              <a:rPr lang="ar-IQ" b="1" dirty="0" smtClean="0"/>
              <a:t> </a:t>
            </a:r>
            <a:r>
              <a:rPr lang="ar-IQ" b="1" dirty="0" err="1" smtClean="0"/>
              <a:t>بونج</a:t>
            </a:r>
            <a:r>
              <a:rPr lang="ar-IQ" b="1" dirty="0" smtClean="0"/>
              <a:t>)، التي تعد من أول أطباء علم النفس الذين عكفوا على دراسة هذه الظاهرة في الولايات المتحدة منذ عام </a:t>
            </a:r>
            <a:r>
              <a:rPr lang="ar-IQ" b="1" dirty="0" err="1" smtClean="0"/>
              <a:t>1994م.</a:t>
            </a:r>
            <a:r>
              <a:rPr lang="ar-IQ" b="1" dirty="0" smtClean="0"/>
              <a:t> وتعرف يونج إدمان الانترنت بأنه استخدام شبكة الانترنت اكثر من 38 ساعة اسبوعياً.</a:t>
            </a:r>
            <a:endParaRPr lang="en-US" b="1" dirty="0" smtClean="0"/>
          </a:p>
          <a:p>
            <a:endParaRPr lang="ar-IQ" dirty="0"/>
          </a:p>
        </p:txBody>
      </p:sp>
      <p:sp>
        <p:nvSpPr>
          <p:cNvPr id="3" name="عنوان 2"/>
          <p:cNvSpPr>
            <a:spLocks noGrp="1"/>
          </p:cNvSpPr>
          <p:nvPr>
            <p:ph type="title"/>
          </p:nvPr>
        </p:nvSpPr>
        <p:spPr/>
        <p:txBody>
          <a:bodyPr>
            <a:normAutofit/>
          </a:bodyPr>
          <a:lstStyle/>
          <a:p>
            <a:pPr algn="ctr"/>
            <a:r>
              <a:rPr lang="ar-IQ" sz="4800" dirty="0" smtClean="0"/>
              <a:t>ادمان الانترنت</a:t>
            </a:r>
            <a:endParaRPr lang="ar-IQ" sz="4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r>
              <a:rPr lang="ar-IQ" b="1" dirty="0" smtClean="0">
                <a:solidFill>
                  <a:schemeClr val="bg1"/>
                </a:solidFill>
              </a:rPr>
              <a:t>يحس مدمن الانترنت بأنه في حالة قلق وتوتر حين يفصل الكمبيوتر عن الانترنت في حين يحس بسعادة بالغة وراحة نفسية حين يرجع الى استخدامه، كما أنه في حالة ترقب دائم لفترة استخداماته القادمة للانترنت ولا يحس المدمن بالوقت حين يكون على الانترنت ويتسبب ادمانه في مشاكل اجتماعية واقتصادية وعملية.</a:t>
            </a:r>
            <a:endParaRPr lang="en-US" b="1" dirty="0" smtClean="0">
              <a:solidFill>
                <a:schemeClr val="bg1"/>
              </a:solidFill>
            </a:endParaRPr>
          </a:p>
          <a:p>
            <a:pPr algn="just"/>
            <a:r>
              <a:rPr lang="ar-IQ" b="1" dirty="0" smtClean="0">
                <a:solidFill>
                  <a:schemeClr val="bg1"/>
                </a:solidFill>
              </a:rPr>
              <a:t>ويحتاج مدمن الانترنت الى فقرات اطول </a:t>
            </a:r>
            <a:r>
              <a:rPr lang="ar-IQ" b="1" dirty="0" err="1" smtClean="0">
                <a:solidFill>
                  <a:schemeClr val="bg1"/>
                </a:solidFill>
              </a:rPr>
              <a:t>واطول</a:t>
            </a:r>
            <a:r>
              <a:rPr lang="ar-IQ" b="1" dirty="0" smtClean="0">
                <a:solidFill>
                  <a:schemeClr val="bg1"/>
                </a:solidFill>
              </a:rPr>
              <a:t> من الاستخدام، ليشبع رغبته كما ان جميع محاولاته </a:t>
            </a:r>
            <a:r>
              <a:rPr lang="ar-IQ" b="1" dirty="0" err="1" smtClean="0">
                <a:solidFill>
                  <a:schemeClr val="bg1"/>
                </a:solidFill>
              </a:rPr>
              <a:t>للاقلاع</a:t>
            </a:r>
            <a:r>
              <a:rPr lang="ar-IQ" b="1" dirty="0" smtClean="0">
                <a:solidFill>
                  <a:schemeClr val="bg1"/>
                </a:solidFill>
              </a:rPr>
              <a:t> عن الادمان تبوء بالفشل وكثيرا ما يستخدم مدمن الانترنت هذه الوسيلة ليتهرب من مشاكله الخاصة.</a:t>
            </a:r>
            <a:endParaRPr lang="en-US" b="1" dirty="0" smtClean="0">
              <a:solidFill>
                <a:schemeClr val="bg1"/>
              </a:solidFill>
            </a:endParaRPr>
          </a:p>
          <a:p>
            <a:endParaRPr lang="ar-IQ" dirty="0"/>
          </a:p>
        </p:txBody>
      </p:sp>
      <p:sp>
        <p:nvSpPr>
          <p:cNvPr id="3" name="عنوان 2"/>
          <p:cNvSpPr>
            <a:spLocks noGrp="1"/>
          </p:cNvSpPr>
          <p:nvPr>
            <p:ph type="title"/>
          </p:nvPr>
        </p:nvSpPr>
        <p:spPr/>
        <p:txBody>
          <a:bodyPr/>
          <a:lstStyle/>
          <a:p>
            <a:endParaRPr lang="ar-IQ"/>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just"/>
            <a:r>
              <a:rPr lang="ar-IQ" b="1" dirty="0" err="1" smtClean="0">
                <a:solidFill>
                  <a:srgbClr val="002060"/>
                </a:solidFill>
              </a:rPr>
              <a:t>ولاحظ </a:t>
            </a:r>
            <a:r>
              <a:rPr lang="ar-IQ" b="1" dirty="0" smtClean="0">
                <a:solidFill>
                  <a:srgbClr val="002060"/>
                </a:solidFill>
              </a:rPr>
              <a:t>( جون </a:t>
            </a:r>
            <a:r>
              <a:rPr lang="ar-IQ" b="1" dirty="0" err="1" smtClean="0">
                <a:solidFill>
                  <a:srgbClr val="002060"/>
                </a:solidFill>
              </a:rPr>
              <a:t>جرهول</a:t>
            </a:r>
            <a:r>
              <a:rPr lang="ar-IQ" b="1" dirty="0" smtClean="0">
                <a:solidFill>
                  <a:srgbClr val="002060"/>
                </a:solidFill>
              </a:rPr>
              <a:t>) استاذ علم النفس الامريكي ان ادمان الانترنت عملية مرحلية، حيث ان المستخدمين الجدد عادة هم الاكثر استخداماً </a:t>
            </a:r>
            <a:r>
              <a:rPr lang="ar-IQ" b="1" dirty="0" err="1" smtClean="0">
                <a:solidFill>
                  <a:srgbClr val="002060"/>
                </a:solidFill>
              </a:rPr>
              <a:t>واسرافاً</a:t>
            </a:r>
            <a:r>
              <a:rPr lang="ar-IQ" b="1" dirty="0" smtClean="0">
                <a:solidFill>
                  <a:srgbClr val="002060"/>
                </a:solidFill>
              </a:rPr>
              <a:t> لاستخدام الانترنت بسبب انبهارهم بتلك الوسيلة، ثم بعد فترة يحدث للمستخدم عملية خيبة امل من الانترنت فيقلل الى حد كبير من استخدامه ويلي ذلك عملية توازن الشخص لاستعماله الانترنت.</a:t>
            </a:r>
            <a:endParaRPr lang="en-US" b="1" dirty="0" smtClean="0">
              <a:solidFill>
                <a:srgbClr val="002060"/>
              </a:solidFill>
            </a:endParaRPr>
          </a:p>
          <a:p>
            <a:pPr algn="just"/>
            <a:r>
              <a:rPr lang="ar-IQ" b="1" dirty="0" smtClean="0">
                <a:solidFill>
                  <a:srgbClr val="002060"/>
                </a:solidFill>
              </a:rPr>
              <a:t>بيد ان بعض الناس تطول معهم المرحلة فيسرفون في استخدامه ولا يتمكنون من الاستغناء عنه ويرى البعض او حسب بعض الدراسات التي تمت في هذا المجال ان اكثر الناس قابلية </a:t>
            </a:r>
            <a:r>
              <a:rPr lang="ar-IQ" b="1" dirty="0" err="1" smtClean="0">
                <a:solidFill>
                  <a:srgbClr val="002060"/>
                </a:solidFill>
              </a:rPr>
              <a:t>للادمان</a:t>
            </a:r>
            <a:r>
              <a:rPr lang="ar-IQ" b="1" dirty="0" smtClean="0">
                <a:solidFill>
                  <a:srgbClr val="002060"/>
                </a:solidFill>
              </a:rPr>
              <a:t> هم اصحاب الاكتئاب والشخصيات القلقة والذين يعانون من الملل كربات البيوت، ويرى آخرون بأن الناس الذين تكون لديهم قدرة خاصة على التفكير المجرد هم ايضا عرضة </a:t>
            </a:r>
            <a:r>
              <a:rPr lang="ar-IQ" b="1" dirty="0" err="1" smtClean="0">
                <a:solidFill>
                  <a:srgbClr val="002060"/>
                </a:solidFill>
              </a:rPr>
              <a:t>للادمان</a:t>
            </a:r>
            <a:r>
              <a:rPr lang="ar-IQ" b="1" dirty="0" smtClean="0">
                <a:solidFill>
                  <a:srgbClr val="002060"/>
                </a:solidFill>
              </a:rPr>
              <a:t> بسبب انجذابهم الشديد </a:t>
            </a:r>
            <a:r>
              <a:rPr lang="ar-IQ" b="1" dirty="0" err="1" smtClean="0">
                <a:solidFill>
                  <a:srgbClr val="002060"/>
                </a:solidFill>
              </a:rPr>
              <a:t>للاثارة</a:t>
            </a:r>
            <a:r>
              <a:rPr lang="ar-IQ" b="1" dirty="0" smtClean="0">
                <a:solidFill>
                  <a:srgbClr val="002060"/>
                </a:solidFill>
              </a:rPr>
              <a:t> العقلية التي يوفرها لهم الكم الهائل من المعلومات الموجودة على الانترنت، ولا يحس المدمن بالوقت ويتسبب ادمانه في مشاكل اجتماعية، واقتصادية وعملية.</a:t>
            </a:r>
            <a:endParaRPr lang="en-US" b="1" dirty="0" smtClean="0">
              <a:solidFill>
                <a:srgbClr val="002060"/>
              </a:solidFill>
            </a:endParaRPr>
          </a:p>
          <a:p>
            <a:endParaRPr lang="ar-IQ" dirty="0"/>
          </a:p>
        </p:txBody>
      </p:sp>
      <p:sp>
        <p:nvSpPr>
          <p:cNvPr id="3" name="عنوان 2"/>
          <p:cNvSpPr>
            <a:spLocks noGrp="1"/>
          </p:cNvSpPr>
          <p:nvPr>
            <p:ph type="title"/>
          </p:nvPr>
        </p:nvSpPr>
        <p:spPr/>
        <p:txBody>
          <a:bodyPr/>
          <a:lstStyle/>
          <a:p>
            <a:pPr algn="ctr"/>
            <a:r>
              <a:rPr lang="ar-IQ" dirty="0" smtClean="0"/>
              <a:t>ادمان الانترنت</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just"/>
            <a:r>
              <a:rPr lang="ar-IQ" b="1" dirty="0" smtClean="0">
                <a:solidFill>
                  <a:srgbClr val="FF0000"/>
                </a:solidFill>
              </a:rPr>
              <a:t>تعد </a:t>
            </a:r>
            <a:r>
              <a:rPr lang="ar-IQ" b="1" dirty="0" smtClean="0">
                <a:solidFill>
                  <a:srgbClr val="FF0000"/>
                </a:solidFill>
              </a:rPr>
              <a:t>شبكة </a:t>
            </a:r>
            <a:r>
              <a:rPr lang="ar-IQ" b="1" dirty="0" err="1" smtClean="0">
                <a:solidFill>
                  <a:srgbClr val="FF0000"/>
                </a:solidFill>
              </a:rPr>
              <a:t>الانترنت </a:t>
            </a:r>
            <a:r>
              <a:rPr lang="ar-IQ" b="1" dirty="0" smtClean="0">
                <a:solidFill>
                  <a:srgbClr val="FF0000"/>
                </a:solidFill>
              </a:rPr>
              <a:t>( شبكة المعلوماتية) من احدث التقنيات في الوقت الحالي وهي ترتبط بتقنيات الاتصال والمعلومات والكومبيوتر التي تطورت تطوراً كبيراً منذ أواخر القرن الماضي ولا تزال تتطور بسرعة واستمرار.</a:t>
            </a:r>
            <a:endParaRPr lang="en-US" b="1" dirty="0" smtClean="0">
              <a:solidFill>
                <a:srgbClr val="FF0000"/>
              </a:solidFill>
            </a:endParaRPr>
          </a:p>
          <a:p>
            <a:pPr algn="just"/>
            <a:r>
              <a:rPr lang="ar-IQ" b="1" dirty="0" smtClean="0">
                <a:solidFill>
                  <a:srgbClr val="FF0000"/>
                </a:solidFill>
              </a:rPr>
              <a:t>وتدل بعض الاحصائيات ان عدد مستخدمي الانترنت في العالم العربي حوالي 7% بينما في الولايات المتحدة وكندا تصل النسبة الى 40% وفي دراسة عام 2000 بينت ان حوالي 30% من المستخدمين في العالم العربي تستخدم الانترنت للمحادثة عن </a:t>
            </a:r>
            <a:r>
              <a:rPr lang="ar-IQ" b="1" dirty="0" err="1" smtClean="0">
                <a:solidFill>
                  <a:srgbClr val="FF0000"/>
                </a:solidFill>
              </a:rPr>
              <a:t>بعد (</a:t>
            </a:r>
            <a:r>
              <a:rPr lang="en-US" b="1" dirty="0" smtClean="0">
                <a:solidFill>
                  <a:srgbClr val="FF0000"/>
                </a:solidFill>
              </a:rPr>
              <a:t>chat</a:t>
            </a:r>
            <a:r>
              <a:rPr lang="ar-IQ" b="1" dirty="0" err="1" smtClean="0">
                <a:solidFill>
                  <a:srgbClr val="FF0000"/>
                </a:solidFill>
              </a:rPr>
              <a:t>).</a:t>
            </a:r>
            <a:endParaRPr lang="en-US" b="1" dirty="0" smtClean="0">
              <a:solidFill>
                <a:srgbClr val="FF0000"/>
              </a:solidFill>
            </a:endParaRPr>
          </a:p>
          <a:p>
            <a:endParaRPr lang="ar-IQ" dirty="0"/>
          </a:p>
        </p:txBody>
      </p:sp>
      <p:sp>
        <p:nvSpPr>
          <p:cNvPr id="3" name="عنوان 2"/>
          <p:cNvSpPr>
            <a:spLocks noGrp="1"/>
          </p:cNvSpPr>
          <p:nvPr>
            <p:ph type="title"/>
          </p:nvPr>
        </p:nvSpPr>
        <p:spPr/>
        <p:txBody>
          <a:bodyPr/>
          <a:lstStyle/>
          <a:p>
            <a:pPr algn="ctr"/>
            <a:r>
              <a:rPr lang="ar-IQ" dirty="0" smtClean="0">
                <a:solidFill>
                  <a:schemeClr val="accent3"/>
                </a:solidFill>
              </a:rPr>
              <a:t>الاثار النفسية </a:t>
            </a:r>
            <a:r>
              <a:rPr lang="ar-IQ" dirty="0" err="1" smtClean="0">
                <a:solidFill>
                  <a:schemeClr val="accent3"/>
                </a:solidFill>
              </a:rPr>
              <a:t>لادمان</a:t>
            </a:r>
            <a:r>
              <a:rPr lang="ar-IQ" dirty="0" smtClean="0">
                <a:solidFill>
                  <a:schemeClr val="accent3"/>
                </a:solidFill>
              </a:rPr>
              <a:t> الانترنت</a:t>
            </a:r>
            <a:endParaRPr lang="ar-IQ" dirty="0">
              <a:solidFill>
                <a:schemeClr val="accent3"/>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algn="just"/>
            <a:r>
              <a:rPr lang="ar-IQ" b="1" dirty="0" smtClean="0"/>
              <a:t>ويتردد كثيرا في مختلف الاوساط ان الانترنت هو تسلية </a:t>
            </a:r>
            <a:r>
              <a:rPr lang="ar-IQ" b="1" dirty="0" err="1" smtClean="0"/>
              <a:t>وازعاجات</a:t>
            </a:r>
            <a:r>
              <a:rPr lang="ar-IQ" b="1" dirty="0" smtClean="0"/>
              <a:t> وبحث عن الممنوعات وهذا ليس صحيحاً على الاطلاق وهناك استخدامات جادة ومفيدة جدا في مختلف الميادين الحياتية والثقافية والعلمية والاجتماعية وغيرها ويلعب التوجيه هنا دوراً هاما في الاستفادة </a:t>
            </a:r>
            <a:r>
              <a:rPr lang="ar-IQ" b="1" dirty="0" err="1" smtClean="0"/>
              <a:t>الحقيقية</a:t>
            </a:r>
            <a:r>
              <a:rPr lang="ar-IQ" b="1" dirty="0" smtClean="0"/>
              <a:t> من هذا التطور التقني المفيد.</a:t>
            </a:r>
            <a:endParaRPr lang="en-US" b="1" dirty="0" smtClean="0"/>
          </a:p>
          <a:p>
            <a:pPr algn="just"/>
            <a:r>
              <a:rPr lang="ar-IQ" b="1" dirty="0" err="1" smtClean="0"/>
              <a:t>والادمان</a:t>
            </a:r>
            <a:r>
              <a:rPr lang="ar-IQ" b="1" dirty="0" smtClean="0"/>
              <a:t> على الانترنت بمعنى قضاء اوقات طويلة مع الشبكة </a:t>
            </a:r>
            <a:r>
              <a:rPr lang="ar-IQ" b="1" dirty="0" err="1" smtClean="0"/>
              <a:t>واهمال</a:t>
            </a:r>
            <a:r>
              <a:rPr lang="ar-IQ" b="1" dirty="0" smtClean="0"/>
              <a:t> القيام بالمسؤوليات التي يجب القيام </a:t>
            </a:r>
            <a:r>
              <a:rPr lang="ar-IQ" b="1" dirty="0" err="1" smtClean="0"/>
              <a:t>بها</a:t>
            </a:r>
            <a:r>
              <a:rPr lang="ar-IQ" b="1" dirty="0" smtClean="0"/>
              <a:t> امر واقع وهناك تفسيرات عديدة لذلك ومنها: المتعة الشخصية التي تقدمها هذه التقنية فهي تقنية جذابة تتطلب الوقت، ويمكن للفرد ان يشعر بتحقيقه لنفسه من </a:t>
            </a:r>
            <a:r>
              <a:rPr lang="ar-IQ" b="1" dirty="0" err="1" smtClean="0"/>
              <a:t>خلالها.</a:t>
            </a:r>
            <a:r>
              <a:rPr lang="ar-IQ" b="1" dirty="0" smtClean="0"/>
              <a:t> كما ان الهروب من مشكلات عملية واجتماعية تعتبر عاملا هاما.</a:t>
            </a:r>
            <a:endParaRPr lang="en-US" b="1" dirty="0" smtClean="0"/>
          </a:p>
          <a:p>
            <a:endParaRPr lang="ar-IQ" dirty="0"/>
          </a:p>
        </p:txBody>
      </p:sp>
      <p:sp>
        <p:nvSpPr>
          <p:cNvPr id="3" name="عنوان 2"/>
          <p:cNvSpPr>
            <a:spLocks noGrp="1"/>
          </p:cNvSpPr>
          <p:nvPr>
            <p:ph type="title"/>
          </p:nvPr>
        </p:nvSpPr>
        <p:spPr/>
        <p:txBody>
          <a:bodyPr/>
          <a:lstStyle/>
          <a:p>
            <a:pPr algn="ctr"/>
            <a:r>
              <a:rPr lang="ar-IQ" dirty="0" smtClean="0"/>
              <a:t>الاثار النفسية </a:t>
            </a:r>
            <a:r>
              <a:rPr lang="ar-IQ" dirty="0" err="1" smtClean="0"/>
              <a:t>لادمان</a:t>
            </a:r>
            <a:r>
              <a:rPr lang="ar-IQ" dirty="0" smtClean="0"/>
              <a:t> الانترنت</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just"/>
            <a:r>
              <a:rPr lang="ar-IQ" b="1" dirty="0" err="1" smtClean="0">
                <a:solidFill>
                  <a:schemeClr val="bg1"/>
                </a:solidFill>
              </a:rPr>
              <a:t>فالانسان</a:t>
            </a:r>
            <a:r>
              <a:rPr lang="ar-IQ" b="1" dirty="0" smtClean="0">
                <a:solidFill>
                  <a:schemeClr val="bg1"/>
                </a:solidFill>
              </a:rPr>
              <a:t> مجبول على الهروب من الالم الى المتعة واللذة بأشكالها المتنوعة مما يطرح ضرورة حل المشكلات ومواجهتها بدل الهروب منها، كما ان المقصر ربما يهرب الى الانترنت تغطية لتقصيره </a:t>
            </a:r>
            <a:r>
              <a:rPr lang="ar-IQ" b="1" dirty="0" err="1" smtClean="0">
                <a:solidFill>
                  <a:schemeClr val="bg1"/>
                </a:solidFill>
              </a:rPr>
              <a:t>واهماله</a:t>
            </a:r>
            <a:r>
              <a:rPr lang="ar-IQ" b="1" dirty="0" smtClean="0">
                <a:solidFill>
                  <a:schemeClr val="bg1"/>
                </a:solidFill>
              </a:rPr>
              <a:t> في واجباته المتنوعة بحجة انه يقوم بعمل اخر </a:t>
            </a:r>
            <a:r>
              <a:rPr lang="ar-IQ" b="1" dirty="0" err="1" smtClean="0">
                <a:solidFill>
                  <a:schemeClr val="bg1"/>
                </a:solidFill>
              </a:rPr>
              <a:t>مفيد.</a:t>
            </a:r>
            <a:r>
              <a:rPr lang="ar-IQ" b="1" dirty="0" smtClean="0">
                <a:solidFill>
                  <a:schemeClr val="bg1"/>
                </a:solidFill>
              </a:rPr>
              <a:t> ومن العوامل العامة ايضا البحث عن تحقيق الشخصية </a:t>
            </a:r>
            <a:r>
              <a:rPr lang="ar-IQ" b="1" dirty="0" err="1" smtClean="0">
                <a:solidFill>
                  <a:schemeClr val="bg1"/>
                </a:solidFill>
              </a:rPr>
              <a:t>واثباتها</a:t>
            </a:r>
            <a:r>
              <a:rPr lang="ar-IQ" b="1" dirty="0" smtClean="0">
                <a:solidFill>
                  <a:schemeClr val="bg1"/>
                </a:solidFill>
              </a:rPr>
              <a:t> ويوفر الانترنت مجالا مناسبا من حيث ابداء الرأي والحوار إضافة للتحكم بالتقنيات والبراعة فيها بسهولة نسبية مما يشد المستخدم ويشعره بقيمته </a:t>
            </a:r>
            <a:r>
              <a:rPr lang="ar-IQ" b="1" dirty="0" err="1" smtClean="0">
                <a:solidFill>
                  <a:schemeClr val="bg1"/>
                </a:solidFill>
              </a:rPr>
              <a:t>واهميته</a:t>
            </a:r>
            <a:r>
              <a:rPr lang="ar-IQ" b="1" dirty="0" smtClean="0">
                <a:solidFill>
                  <a:schemeClr val="bg1"/>
                </a:solidFill>
              </a:rPr>
              <a:t> ولا </a:t>
            </a:r>
            <a:r>
              <a:rPr lang="ar-IQ" b="1" dirty="0" err="1" smtClean="0">
                <a:solidFill>
                  <a:schemeClr val="bg1"/>
                </a:solidFill>
              </a:rPr>
              <a:t>سيما</a:t>
            </a:r>
            <a:r>
              <a:rPr lang="ar-IQ" b="1" dirty="0" smtClean="0">
                <a:solidFill>
                  <a:schemeClr val="bg1"/>
                </a:solidFill>
              </a:rPr>
              <a:t>  في حال جهل من حوله بتلك الامور.</a:t>
            </a:r>
            <a:endParaRPr lang="en-US" b="1" dirty="0" smtClean="0">
              <a:solidFill>
                <a:schemeClr val="bg1"/>
              </a:solidFill>
            </a:endParaRPr>
          </a:p>
          <a:p>
            <a:pPr algn="just"/>
            <a:r>
              <a:rPr lang="en-US" b="1" dirty="0" smtClean="0">
                <a:solidFill>
                  <a:schemeClr val="bg1"/>
                </a:solidFill>
              </a:rPr>
              <a:t>	</a:t>
            </a:r>
            <a:r>
              <a:rPr lang="ar-IQ" b="1" dirty="0" smtClean="0">
                <a:solidFill>
                  <a:schemeClr val="bg1"/>
                </a:solidFill>
              </a:rPr>
              <a:t>كما أن مدمن الانترنت يحدث له حالة القلق والاكتئاب </a:t>
            </a:r>
            <a:r>
              <a:rPr lang="ar-IQ" b="1" dirty="0" err="1" smtClean="0">
                <a:solidFill>
                  <a:schemeClr val="bg1"/>
                </a:solidFill>
              </a:rPr>
              <a:t>والافراط</a:t>
            </a:r>
            <a:r>
              <a:rPr lang="ar-IQ" b="1" dirty="0" smtClean="0">
                <a:solidFill>
                  <a:schemeClr val="bg1"/>
                </a:solidFill>
              </a:rPr>
              <a:t> في تناول الطعام كما يشعر بالوحدة والانطواء، ويتسبب إدمان الانترنت في عدم قدرته على المواجهة اجتماعياً وهو ما يعكس نقص في البناء والنضج النفسي لديه، فتقل لديه مهارات التواصل ولا يستطيع ان يدخل في علاقات </a:t>
            </a:r>
            <a:r>
              <a:rPr lang="ar-IQ" b="1" dirty="0" err="1" smtClean="0">
                <a:solidFill>
                  <a:schemeClr val="bg1"/>
                </a:solidFill>
              </a:rPr>
              <a:t>حميمية</a:t>
            </a:r>
            <a:r>
              <a:rPr lang="ar-IQ" b="1" dirty="0" smtClean="0">
                <a:solidFill>
                  <a:schemeClr val="bg1"/>
                </a:solidFill>
              </a:rPr>
              <a:t> مع الاخرين، ولا يستطيع التعبير عن نفسه بسهولة وتقل قدرته على اتخاذ القرار.</a:t>
            </a:r>
            <a:endParaRPr lang="en-US" b="1" dirty="0">
              <a:solidFill>
                <a:schemeClr val="bg1"/>
              </a:solidFill>
            </a:endParaRPr>
          </a:p>
        </p:txBody>
      </p:sp>
      <p:sp>
        <p:nvSpPr>
          <p:cNvPr id="3" name="عنوان 2"/>
          <p:cNvSpPr>
            <a:spLocks noGrp="1"/>
          </p:cNvSpPr>
          <p:nvPr>
            <p:ph type="title"/>
          </p:nvPr>
        </p:nvSpPr>
        <p:spPr/>
        <p:txBody>
          <a:bodyPr/>
          <a:lstStyle/>
          <a:p>
            <a:pPr algn="ctr"/>
            <a:r>
              <a:rPr lang="ar-IQ" dirty="0" smtClean="0">
                <a:solidFill>
                  <a:schemeClr val="bg2">
                    <a:lumMod val="90000"/>
                  </a:schemeClr>
                </a:solidFill>
              </a:rPr>
              <a:t>الاثار النفسية </a:t>
            </a:r>
            <a:r>
              <a:rPr lang="ar-IQ" dirty="0" err="1" smtClean="0">
                <a:solidFill>
                  <a:schemeClr val="bg2">
                    <a:lumMod val="90000"/>
                  </a:schemeClr>
                </a:solidFill>
              </a:rPr>
              <a:t>لادمان</a:t>
            </a:r>
            <a:r>
              <a:rPr lang="ar-IQ" dirty="0" smtClean="0">
                <a:solidFill>
                  <a:schemeClr val="bg2">
                    <a:lumMod val="90000"/>
                  </a:schemeClr>
                </a:solidFill>
              </a:rPr>
              <a:t> الانترنت</a:t>
            </a:r>
            <a:endParaRPr lang="ar-IQ" dirty="0">
              <a:solidFill>
                <a:schemeClr val="bg2">
                  <a:lumMod val="9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164</TotalTime>
  <Words>3752</Words>
  <Application>Microsoft Office PowerPoint</Application>
  <PresentationFormat>عرض على الشاشة (3:4)‏</PresentationFormat>
  <Paragraphs>175</Paragraphs>
  <Slides>36</Slides>
  <Notes>0</Notes>
  <HiddenSlides>0</HiddenSlides>
  <MMClips>0</MMClips>
  <ScaleCrop>false</ScaleCrop>
  <HeadingPairs>
    <vt:vector size="4" baseType="variant">
      <vt:variant>
        <vt:lpstr>سمة</vt:lpstr>
      </vt:variant>
      <vt:variant>
        <vt:i4>1</vt:i4>
      </vt:variant>
      <vt:variant>
        <vt:lpstr>عناوين الشرائح</vt:lpstr>
      </vt:variant>
      <vt:variant>
        <vt:i4>36</vt:i4>
      </vt:variant>
    </vt:vector>
  </HeadingPairs>
  <TitlesOfParts>
    <vt:vector size="37" baseType="lpstr">
      <vt:lpstr>ملتقى</vt:lpstr>
      <vt:lpstr>الاثار السيكولوجية لوسائل الاعلام التلفاز-الانترنت</vt:lpstr>
      <vt:lpstr>الانترنت</vt:lpstr>
      <vt:lpstr>الانترنت –شبكة الشبكات </vt:lpstr>
      <vt:lpstr>ادمان الانترنت</vt:lpstr>
      <vt:lpstr>الشريحة 5</vt:lpstr>
      <vt:lpstr>ادمان الانترنت</vt:lpstr>
      <vt:lpstr>الاثار النفسية لادمان الانترنت</vt:lpstr>
      <vt:lpstr>الاثار النفسية لادمان الانترنت</vt:lpstr>
      <vt:lpstr>الاثار النفسية لادمان الانترنت</vt:lpstr>
      <vt:lpstr>الشريحة 10</vt:lpstr>
      <vt:lpstr>التلفاز</vt:lpstr>
      <vt:lpstr>الخصائص الاعلامية للتلفاز</vt:lpstr>
      <vt:lpstr>الاثار النفسية للتلفاز</vt:lpstr>
      <vt:lpstr>الاثار النفسية للتلفاز</vt:lpstr>
      <vt:lpstr>الاثار النفسية للتلفاز</vt:lpstr>
      <vt:lpstr>الاثار النفسية للتلفاز</vt:lpstr>
      <vt:lpstr>الاثار النفسية للتلفاز</vt:lpstr>
      <vt:lpstr>الاثار النفسية للتلفاز</vt:lpstr>
      <vt:lpstr>الاثار النفسية للتلفاز</vt:lpstr>
      <vt:lpstr>الاثار النفسية للتلفاز</vt:lpstr>
      <vt:lpstr>السينما</vt:lpstr>
      <vt:lpstr>الخصائص الاعلامية للسينما</vt:lpstr>
      <vt:lpstr>مزايا الفيلم الاعلامي الناجح</vt:lpstr>
      <vt:lpstr>المسرح</vt:lpstr>
      <vt:lpstr>المسرح</vt:lpstr>
      <vt:lpstr>المسرح </vt:lpstr>
      <vt:lpstr>الاذاعة</vt:lpstr>
      <vt:lpstr>الخصائص الاعلامية للاذاعة</vt:lpstr>
      <vt:lpstr>الهواتف النقالة</vt:lpstr>
      <vt:lpstr>الهواتف النقالة</vt:lpstr>
      <vt:lpstr>التاثير النفسي للهاتف النقال</vt:lpstr>
      <vt:lpstr>وسائل عملية/ المعرض-الرحلة-المسابقة-الاعلان</vt:lpstr>
      <vt:lpstr>الرحلة-المسابقة</vt:lpstr>
      <vt:lpstr>الاعلان</vt:lpstr>
      <vt:lpstr>الاعلان</vt:lpstr>
      <vt:lpstr>الاعلان</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الاثار السيكولوجية لوسائل الاعلام التلفاز-الانترنت</dc:title>
  <dc:creator>hassun</dc:creator>
  <cp:lastModifiedBy>hassun</cp:lastModifiedBy>
  <cp:revision>25</cp:revision>
  <dcterms:created xsi:type="dcterms:W3CDTF">2017-12-17T13:49:35Z</dcterms:created>
  <dcterms:modified xsi:type="dcterms:W3CDTF">2017-12-17T16:34:09Z</dcterms:modified>
</cp:coreProperties>
</file>