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0"/>
  </p:notes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2F58817-5743-48FF-A799-400BF157D168}" type="datetimeFigureOut">
              <a:rPr lang="en-US"/>
              <a:pPr>
                <a:defRPr/>
              </a:pPr>
              <a:t>11/16/2014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45A694A-563F-4CD5-8333-B43BBFFAC12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FEF2F21F-A12B-4174-8604-BD438AC078C6}" type="datetime1">
              <a:rPr/>
              <a:pPr>
                <a:defRPr/>
              </a:pPr>
              <a:t>11/16/2014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smtClean="0">
                <a:solidFill>
                  <a:srgbClr val="FFFFFF"/>
                </a:solidFill>
              </a:defRPr>
            </a:lvl1pPr>
            <a:extLst/>
          </a:lstStyle>
          <a:p>
            <a:pPr>
              <a:defRPr/>
            </a:pPr>
            <a:r>
              <a:t>CONTRASTIVE GRAMMAR... AHMED QADOURY ABED 2014</a:t>
            </a: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7A4A561B-1FA2-4EBE-BBFA-9A351099CF7F}"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C4B5D98C-9EE2-4029-88F3-67676732D503}" type="datetime1">
              <a:rPr lang="en-US"/>
              <a:pPr>
                <a:defRPr/>
              </a:pPr>
              <a:t>11/16/2014</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6" name="Slide Number Placeholder 15"/>
          <p:cNvSpPr>
            <a:spLocks noGrp="1"/>
          </p:cNvSpPr>
          <p:nvPr>
            <p:ph type="sldNum" sz="quarter" idx="12"/>
          </p:nvPr>
        </p:nvSpPr>
        <p:spPr/>
        <p:txBody>
          <a:bodyPr/>
          <a:lstStyle>
            <a:lvl1pPr>
              <a:defRPr/>
            </a:lvl1pPr>
          </a:lstStyle>
          <a:p>
            <a:pPr>
              <a:defRPr/>
            </a:pPr>
            <a:fld id="{85FDCEBC-A65F-47D0-BC2A-3287F396B7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2908530-7D3B-47C3-A524-E91DC4401B90}" type="datetime1">
              <a:rPr lang="en-US"/>
              <a:pPr>
                <a:defRPr/>
              </a:pPr>
              <a:t>11/16/2014</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r>
              <a:rPr lang="en-US"/>
              <a:t>CONTRASTIVE GRAMMAR... AHMED QADOURY ABED 2014</a:t>
            </a:r>
          </a:p>
        </p:txBody>
      </p:sp>
      <p:sp>
        <p:nvSpPr>
          <p:cNvPr id="6" name="Slide Number Placeholder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935B8A2A-CF8B-4E50-BE7B-47505B622E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75848D8A-6B88-41DB-BB73-FA09710B58F1}" type="datetime1">
              <a:rPr lang="en-US"/>
              <a:pPr>
                <a:defRPr/>
              </a:pPr>
              <a:t>11/16/2014</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6" name="Slide Number Placeholder 15"/>
          <p:cNvSpPr>
            <a:spLocks noGrp="1"/>
          </p:cNvSpPr>
          <p:nvPr>
            <p:ph type="sldNum" sz="quarter" idx="12"/>
          </p:nvPr>
        </p:nvSpPr>
        <p:spPr/>
        <p:txBody>
          <a:bodyPr/>
          <a:lstStyle>
            <a:lvl1pPr>
              <a:defRPr/>
            </a:lvl1pPr>
          </a:lstStyle>
          <a:p>
            <a:pPr>
              <a:defRPr/>
            </a:pPr>
            <a:fld id="{69C5CC14-7CBC-4BC9-8152-75D44BC096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C76CC7CA-6AFD-4981-9EED-2BDEE1A7A888}" type="datetime1">
              <a:rPr lang="en-US"/>
              <a:pPr>
                <a:defRPr/>
              </a:pPr>
              <a:t>11/16/2014</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smtClean="0">
                <a:solidFill>
                  <a:schemeClr val="tx2"/>
                </a:solidFill>
              </a:defRPr>
            </a:lvl1pPr>
            <a:extLst/>
          </a:lstStyle>
          <a:p>
            <a:pPr>
              <a:defRPr/>
            </a:pPr>
            <a:r>
              <a:rPr lang="en-US"/>
              <a:t>CONTRASTIVE GRAMMAR... AHMED QADOURY ABED 2014</a:t>
            </a: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6C58A8-3BD1-40F6-9A4F-5F98BD50F48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6815D65C-9008-49EE-9E20-60BBD4D53E58}" type="datetime1">
              <a:rPr lang="en-US"/>
              <a:pPr>
                <a:defRPr/>
              </a:pPr>
              <a:t>11/16/2014</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7" name="Slide Number Placeholder 15"/>
          <p:cNvSpPr>
            <a:spLocks noGrp="1"/>
          </p:cNvSpPr>
          <p:nvPr>
            <p:ph type="sldNum" sz="quarter" idx="12"/>
          </p:nvPr>
        </p:nvSpPr>
        <p:spPr/>
        <p:txBody>
          <a:bodyPr/>
          <a:lstStyle>
            <a:lvl1pPr>
              <a:defRPr/>
            </a:lvl1pPr>
          </a:lstStyle>
          <a:p>
            <a:pPr>
              <a:defRPr/>
            </a:pPr>
            <a:fld id="{9FA24740-E7BF-47F0-B9AF-722CAE46AE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B9F4FD97-C267-4AFE-AA92-2A74CF97B145}" type="datetime1">
              <a:rPr lang="en-US"/>
              <a:pPr>
                <a:defRPr/>
              </a:pPr>
              <a:t>11/16/2014</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9" name="Slide Number Placeholder 15"/>
          <p:cNvSpPr>
            <a:spLocks noGrp="1"/>
          </p:cNvSpPr>
          <p:nvPr>
            <p:ph type="sldNum" sz="quarter" idx="12"/>
          </p:nvPr>
        </p:nvSpPr>
        <p:spPr/>
        <p:txBody>
          <a:bodyPr/>
          <a:lstStyle>
            <a:lvl1pPr>
              <a:defRPr/>
            </a:lvl1pPr>
          </a:lstStyle>
          <a:p>
            <a:pPr>
              <a:defRPr/>
            </a:pPr>
            <a:fld id="{F4528DB6-5F65-420C-BE38-0BCC6C0941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FEFCCA4B-CFD1-4E04-A9CE-5FC2487B9184}" type="datetime1">
              <a:rPr lang="en-US"/>
              <a:pPr>
                <a:defRPr/>
              </a:pPr>
              <a:t>11/16/2014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5" name="Slide Number Placeholder 15"/>
          <p:cNvSpPr>
            <a:spLocks noGrp="1"/>
          </p:cNvSpPr>
          <p:nvPr>
            <p:ph type="sldNum" sz="quarter" idx="12"/>
          </p:nvPr>
        </p:nvSpPr>
        <p:spPr/>
        <p:txBody>
          <a:bodyPr/>
          <a:lstStyle>
            <a:lvl1pPr>
              <a:defRPr/>
            </a:lvl1pPr>
          </a:lstStyle>
          <a:p>
            <a:pPr>
              <a:defRPr/>
            </a:pPr>
            <a:fld id="{26E90F98-E4A1-4AB5-888D-7A1497AC4E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069065A-B90B-458D-8BE5-85BB7B806D57}" type="datetime1">
              <a:rPr lang="en-US"/>
              <a:pPr>
                <a:defRPr/>
              </a:pPr>
              <a:t>11/16/2014</a:t>
            </a:fld>
            <a:endParaRPr lang="en-US"/>
          </a:p>
        </p:txBody>
      </p:sp>
      <p:sp>
        <p:nvSpPr>
          <p:cNvPr id="3"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4" name="Slide Number Placeholder 15"/>
          <p:cNvSpPr>
            <a:spLocks noGrp="1"/>
          </p:cNvSpPr>
          <p:nvPr>
            <p:ph type="sldNum" sz="quarter" idx="12"/>
          </p:nvPr>
        </p:nvSpPr>
        <p:spPr/>
        <p:txBody>
          <a:bodyPr/>
          <a:lstStyle>
            <a:lvl1pPr>
              <a:defRPr/>
            </a:lvl1pPr>
          </a:lstStyle>
          <a:p>
            <a:pPr>
              <a:defRPr/>
            </a:pPr>
            <a:fld id="{B8A83B27-ED40-496D-BBD3-8330B2A96D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3AB04E0-7B20-48EC-8875-6D859EC361BE}" type="datetime1">
              <a:rPr lang="en-US"/>
              <a:pPr>
                <a:defRPr/>
              </a:pPr>
              <a:t>11/16/2014</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7" name="Slide Number Placeholder 15"/>
          <p:cNvSpPr>
            <a:spLocks noGrp="1"/>
          </p:cNvSpPr>
          <p:nvPr>
            <p:ph type="sldNum" sz="quarter" idx="12"/>
          </p:nvPr>
        </p:nvSpPr>
        <p:spPr/>
        <p:txBody>
          <a:bodyPr/>
          <a:lstStyle>
            <a:lvl1pPr>
              <a:defRPr/>
            </a:lvl1pPr>
          </a:lstStyle>
          <a:p>
            <a:pPr>
              <a:defRPr/>
            </a:pPr>
            <a:fld id="{862A8C8A-3ABD-4A97-95E7-42AEA4ABBB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A4F85767-6A9E-4C25-B4A4-6B1ECF965ED2}" type="datetime1">
              <a:rPr lang="en-US"/>
              <a:pPr>
                <a:defRPr/>
              </a:pPr>
              <a:t>11/16/2014</a:t>
            </a:fld>
            <a:endParaRPr lang="en-US"/>
          </a:p>
        </p:txBody>
      </p:sp>
      <p:sp>
        <p:nvSpPr>
          <p:cNvPr id="8" name="Footer Placeholder 5"/>
          <p:cNvSpPr>
            <a:spLocks noGrp="1"/>
          </p:cNvSpPr>
          <p:nvPr>
            <p:ph type="ftr" sz="quarter" idx="11"/>
          </p:nvPr>
        </p:nvSpPr>
        <p:spPr/>
        <p:txBody>
          <a:bodyPr/>
          <a:lstStyle>
            <a:lvl1pPr>
              <a:defRPr/>
            </a:lvl1pPr>
            <a:extLst/>
          </a:lstStyle>
          <a:p>
            <a:pPr>
              <a:defRPr/>
            </a:pPr>
            <a:r>
              <a:rPr lang="en-US"/>
              <a:t>CONTRASTIVE GRAMMAR... AHMED QADOURY ABED 2014</a:t>
            </a:r>
          </a:p>
        </p:txBody>
      </p:sp>
      <p:sp>
        <p:nvSpPr>
          <p:cNvPr id="9" name="Slide Number Placeholder 6"/>
          <p:cNvSpPr>
            <a:spLocks noGrp="1"/>
          </p:cNvSpPr>
          <p:nvPr>
            <p:ph type="sldNum" sz="quarter" idx="12"/>
          </p:nvPr>
        </p:nvSpPr>
        <p:spPr/>
        <p:txBody>
          <a:bodyPr/>
          <a:lstStyle>
            <a:lvl1pPr>
              <a:defRPr/>
            </a:lvl1pPr>
            <a:extLst/>
          </a:lstStyle>
          <a:p>
            <a:pPr>
              <a:defRPr/>
            </a:pPr>
            <a:fld id="{AA21D4E6-D090-45D5-8D2E-6224340FC9E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D5CC608C-C635-4038-A457-D5FCA9820493}" type="datetime1">
              <a:rPr lang="en-US"/>
              <a:pPr>
                <a:defRPr/>
              </a:pPr>
              <a:t>11/16/2014</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smtClean="0">
                <a:solidFill>
                  <a:schemeClr val="tx2"/>
                </a:solidFill>
                <a:latin typeface="+mn-lt"/>
                <a:cs typeface="+mn-cs"/>
              </a:defRPr>
            </a:lvl1pPr>
            <a:extLst/>
          </a:lstStyle>
          <a:p>
            <a:pPr>
              <a:defRPr/>
            </a:pPr>
            <a:r>
              <a:rPr lang="en-US"/>
              <a:t>CONTRASTIVE GRAMMAR... AHMED QADOURY ABED 2014</a:t>
            </a: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D0C32F52-C8FF-410E-A48A-0833AF60D6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89" r:id="rId2"/>
    <p:sldLayoutId id="2147483697" r:id="rId3"/>
    <p:sldLayoutId id="2147483690" r:id="rId4"/>
    <p:sldLayoutId id="2147483691" r:id="rId5"/>
    <p:sldLayoutId id="2147483692" r:id="rId6"/>
    <p:sldLayoutId id="2147483693" r:id="rId7"/>
    <p:sldLayoutId id="2147483694" r:id="rId8"/>
    <p:sldLayoutId id="2147483698" r:id="rId9"/>
    <p:sldLayoutId id="2147483695" r:id="rId10"/>
    <p:sldLayoutId id="2147483699" r:id="rId11"/>
  </p:sldLayoutIdLst>
  <p:hf hdr="0"/>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CHAPTER NINE</a:t>
            </a:r>
            <a:endParaRPr lang="en-US" dirty="0"/>
          </a:p>
        </p:txBody>
      </p:sp>
      <p:sp>
        <p:nvSpPr>
          <p:cNvPr id="14338" name="Subtitle 2"/>
          <p:cNvSpPr>
            <a:spLocks noGrp="1"/>
          </p:cNvSpPr>
          <p:nvPr>
            <p:ph type="subTitle" idx="1"/>
          </p:nvPr>
        </p:nvSpPr>
        <p:spPr>
          <a:xfrm>
            <a:off x="3354388" y="3540125"/>
            <a:ext cx="5114925" cy="603250"/>
          </a:xfrm>
        </p:spPr>
        <p:txBody>
          <a:bodyPr/>
          <a:lstStyle/>
          <a:p>
            <a:r>
              <a:rPr lang="en-US" sz="4000" b="1" smtClean="0">
                <a:solidFill>
                  <a:schemeClr val="tx1"/>
                </a:solidFill>
              </a:rPr>
              <a:t>CONJUNCTION</a:t>
            </a:r>
          </a:p>
        </p:txBody>
      </p:sp>
      <p:pic>
        <p:nvPicPr>
          <p:cNvPr id="14339" name="Picture 3" descr="Desert.jpg"/>
          <p:cNvPicPr>
            <a:picLocks noGrp="1" noChangeAspect="1"/>
          </p:cNvPicPr>
          <p:nvPr isPhoto="1"/>
        </p:nvPicPr>
        <p:blipFill>
          <a:blip r:embed="rId2"/>
          <a:srcRect/>
          <a:stretch>
            <a:fillRect/>
          </a:stretch>
        </p:blipFill>
        <p:spPr bwMode="auto">
          <a:xfrm>
            <a:off x="0" y="4071938"/>
            <a:ext cx="9144000"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NEITHER ….NOR</a:t>
            </a:r>
            <a:endParaRPr lang="en-US" dirty="0"/>
          </a:p>
        </p:txBody>
      </p:sp>
      <p:sp>
        <p:nvSpPr>
          <p:cNvPr id="3" name="Content Placeholder 2"/>
          <p:cNvSpPr>
            <a:spLocks noGrp="1"/>
          </p:cNvSpPr>
          <p:nvPr>
            <p:ph idx="1"/>
          </p:nvPr>
        </p:nvSpPr>
        <p:spPr/>
        <p:txBody>
          <a:bodyPr>
            <a:normAutofit fontScale="85000" lnSpcReduction="20000"/>
          </a:bodyPr>
          <a:lstStyle/>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r>
              <a:rPr lang="en-US" b="1" dirty="0" smtClean="0"/>
              <a:t>This pair is used to join two negative ideas or terms:</a:t>
            </a:r>
            <a:endParaRPr lang="en-US" dirty="0" smtClean="0"/>
          </a:p>
          <a:p>
            <a:pPr marL="274320" indent="-274320" fontAlgn="auto">
              <a:spcAft>
                <a:spcPts val="0"/>
              </a:spcAft>
              <a:buFont typeface="Wingdings 2"/>
              <a:buChar char=""/>
              <a:defRPr/>
            </a:pPr>
            <a:r>
              <a:rPr lang="en-US" b="1" dirty="0" smtClean="0"/>
              <a:t> He neither called us nor sent a letter.   </a:t>
            </a:r>
            <a:r>
              <a:rPr lang="ar-SA" b="1" dirty="0" smtClean="0"/>
              <a:t>لم يتصل بنا ولم يرسل رسالة</a:t>
            </a:r>
            <a:endParaRPr lang="en-US" dirty="0" smtClean="0"/>
          </a:p>
          <a:p>
            <a:pPr marL="274320" indent="-274320" fontAlgn="auto">
              <a:spcAft>
                <a:spcPts val="0"/>
              </a:spcAft>
              <a:buFont typeface="Wingdings 2"/>
              <a:buChar char=""/>
              <a:defRPr/>
            </a:pPr>
            <a:r>
              <a:rPr lang="en-US" b="1" dirty="0" smtClean="0"/>
              <a:t>Neither Ali nor Mohammed came. </a:t>
            </a:r>
            <a:r>
              <a:rPr lang="ar-SA" b="1" dirty="0" smtClean="0"/>
              <a:t>لم يأتي علي ولا محمد/ لا علي ولا محمد أتى</a:t>
            </a:r>
            <a:endParaRPr lang="en-US" dirty="0" smtClean="0"/>
          </a:p>
          <a:p>
            <a:pPr marL="274320" indent="-274320" fontAlgn="auto">
              <a:spcAft>
                <a:spcPts val="0"/>
              </a:spcAft>
              <a:buFont typeface="Wingdings 2"/>
              <a:buChar char=""/>
              <a:defRPr/>
            </a:pPr>
            <a:r>
              <a:rPr lang="en-US" b="1" dirty="0" smtClean="0"/>
              <a:t>Finally English allows the shortening of coordinate structures through a process called conjunction reduction. For example, the two simple clauses (1) and (2) are conjoined into (3):</a:t>
            </a:r>
            <a:endParaRPr lang="en-US" dirty="0" smtClean="0"/>
          </a:p>
          <a:p>
            <a:pPr marL="274320" indent="-274320" fontAlgn="auto">
              <a:spcAft>
                <a:spcPts val="0"/>
              </a:spcAft>
              <a:buFont typeface="Wingdings 2"/>
              <a:buChar char=""/>
              <a:defRPr/>
            </a:pPr>
            <a:r>
              <a:rPr lang="en-US" b="1" dirty="0" smtClean="0"/>
              <a:t>(1) John stole a car.</a:t>
            </a:r>
            <a:endParaRPr lang="en-US" dirty="0" smtClean="0"/>
          </a:p>
          <a:p>
            <a:pPr marL="274320" indent="-274320" fontAlgn="auto">
              <a:spcAft>
                <a:spcPts val="0"/>
              </a:spcAft>
              <a:buFont typeface="Wingdings 2"/>
              <a:buChar char=""/>
              <a:defRPr/>
            </a:pPr>
            <a:r>
              <a:rPr lang="en-US" b="1" dirty="0" smtClean="0"/>
              <a:t>(2) He was caught by the police.</a:t>
            </a:r>
            <a:endParaRPr lang="en-US" dirty="0" smtClean="0"/>
          </a:p>
          <a:p>
            <a:pPr marL="274320" indent="-274320" fontAlgn="auto">
              <a:spcAft>
                <a:spcPts val="0"/>
              </a:spcAft>
              <a:buFont typeface="Wingdings 2"/>
              <a:buChar char=""/>
              <a:defRPr/>
            </a:pPr>
            <a:r>
              <a:rPr lang="en-US" b="1" dirty="0" smtClean="0"/>
              <a:t>(3) John stole a car and was caught by the police.</a:t>
            </a:r>
            <a:endParaRPr lang="en-US" dirty="0"/>
          </a:p>
        </p:txBody>
      </p:sp>
      <p:sp>
        <p:nvSpPr>
          <p:cNvPr id="23555"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3A16463C-5772-472E-A179-4ACAD3F9D9A6}" type="datetime1">
              <a:rPr lang="en-US">
                <a:cs typeface="Arial" charset="0"/>
              </a:rPr>
              <a:pPr fontAlgn="base">
                <a:spcBef>
                  <a:spcPct val="0"/>
                </a:spcBef>
                <a:spcAft>
                  <a:spcPct val="0"/>
                </a:spcAft>
              </a:pPr>
              <a:t>11/16/2014</a:t>
            </a:fld>
            <a:endParaRPr lang="en-US">
              <a:cs typeface="Arial" charset="0"/>
            </a:endParaRPr>
          </a:p>
        </p:txBody>
      </p:sp>
      <p:sp>
        <p:nvSpPr>
          <p:cNvPr id="23556"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23557"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4E4407-7BB1-4F0D-81D9-971D8B10168F}"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ARABIC COORDINATION</a:t>
            </a:r>
            <a:endParaRPr lang="en-US" dirty="0"/>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Font typeface="Wingdings 2"/>
              <a:buChar char=""/>
              <a:defRPr/>
            </a:pPr>
            <a:r>
              <a:rPr lang="en-US" b="1" dirty="0" smtClean="0"/>
              <a:t>Arabic has </a:t>
            </a:r>
            <a:r>
              <a:rPr lang="ar-SA" b="1" dirty="0" smtClean="0"/>
              <a:t>حروف العطف</a:t>
            </a:r>
            <a:r>
              <a:rPr lang="en-US" b="1" dirty="0" smtClean="0"/>
              <a:t> ‘conjunctive particles’. The following ones are coordinating:</a:t>
            </a:r>
            <a:endParaRPr lang="en-US" dirty="0" smtClean="0"/>
          </a:p>
          <a:p>
            <a:pPr marL="274320" indent="-274320" fontAlgn="auto">
              <a:spcAft>
                <a:spcPts val="0"/>
              </a:spcAft>
              <a:buFont typeface="Wingdings 2"/>
              <a:buChar char=""/>
              <a:defRPr/>
            </a:pPr>
            <a:r>
              <a:rPr lang="ar-SA" b="1" dirty="0" smtClean="0"/>
              <a:t>الواو</a:t>
            </a:r>
            <a:r>
              <a:rPr lang="en-US" b="1" dirty="0" smtClean="0"/>
              <a:t> additive</a:t>
            </a:r>
            <a:endParaRPr lang="en-US" dirty="0" smtClean="0"/>
          </a:p>
          <a:p>
            <a:pPr marL="274320" indent="-274320" fontAlgn="auto">
              <a:spcAft>
                <a:spcPts val="0"/>
              </a:spcAft>
              <a:buFont typeface="Wingdings 2"/>
              <a:buChar char=""/>
              <a:defRPr/>
            </a:pPr>
            <a:r>
              <a:rPr lang="ar-SA" b="1" dirty="0" smtClean="0"/>
              <a:t>الفاء</a:t>
            </a:r>
            <a:r>
              <a:rPr lang="en-US" b="1" dirty="0" smtClean="0"/>
              <a:t> additive</a:t>
            </a:r>
            <a:endParaRPr lang="en-US" dirty="0" smtClean="0"/>
          </a:p>
          <a:p>
            <a:pPr marL="274320" indent="-274320" fontAlgn="auto">
              <a:spcAft>
                <a:spcPts val="0"/>
              </a:spcAft>
              <a:buFont typeface="Wingdings 2"/>
              <a:buChar char=""/>
              <a:defRPr/>
            </a:pPr>
            <a:r>
              <a:rPr lang="ar-SA" b="1" dirty="0" smtClean="0"/>
              <a:t>ثم</a:t>
            </a:r>
            <a:r>
              <a:rPr lang="en-US" b="1" dirty="0" smtClean="0"/>
              <a:t> additive </a:t>
            </a:r>
            <a:endParaRPr lang="en-US" dirty="0" smtClean="0"/>
          </a:p>
          <a:p>
            <a:pPr marL="274320" indent="-274320" fontAlgn="auto">
              <a:spcAft>
                <a:spcPts val="0"/>
              </a:spcAft>
              <a:buFont typeface="Wingdings 2"/>
              <a:buChar char=""/>
              <a:defRPr/>
            </a:pPr>
            <a:r>
              <a:rPr lang="ar-SA" b="1" dirty="0" smtClean="0"/>
              <a:t>بل</a:t>
            </a:r>
            <a:r>
              <a:rPr lang="en-US" b="1" dirty="0" smtClean="0"/>
              <a:t> adversative</a:t>
            </a:r>
            <a:endParaRPr lang="en-US" dirty="0" smtClean="0"/>
          </a:p>
          <a:p>
            <a:pPr marL="274320" indent="-274320" fontAlgn="auto">
              <a:spcAft>
                <a:spcPts val="0"/>
              </a:spcAft>
              <a:buFont typeface="Wingdings 2"/>
              <a:buChar char=""/>
              <a:defRPr/>
            </a:pPr>
            <a:r>
              <a:rPr lang="ar-SA" b="1" dirty="0" smtClean="0"/>
              <a:t>لكن</a:t>
            </a:r>
            <a:r>
              <a:rPr lang="en-US" b="1" dirty="0" smtClean="0"/>
              <a:t> adversative </a:t>
            </a:r>
            <a:endParaRPr lang="en-US" dirty="0" smtClean="0"/>
          </a:p>
          <a:p>
            <a:pPr marL="274320" indent="-274320" fontAlgn="auto">
              <a:spcAft>
                <a:spcPts val="0"/>
              </a:spcAft>
              <a:buFont typeface="Wingdings 2"/>
              <a:buChar char=""/>
              <a:defRPr/>
            </a:pPr>
            <a:r>
              <a:rPr lang="ar-SA" b="1" dirty="0" smtClean="0"/>
              <a:t>أو</a:t>
            </a:r>
            <a:r>
              <a:rPr lang="en-US" b="1" dirty="0" smtClean="0"/>
              <a:t> disjunctive</a:t>
            </a:r>
            <a:endParaRPr lang="en-US" dirty="0" smtClean="0"/>
          </a:p>
          <a:p>
            <a:pPr marL="274320" indent="-274320" fontAlgn="auto">
              <a:spcAft>
                <a:spcPts val="0"/>
              </a:spcAft>
              <a:buFont typeface="Wingdings 2"/>
              <a:buChar char=""/>
              <a:defRPr/>
            </a:pPr>
            <a:r>
              <a:rPr lang="ar-SA" b="1" dirty="0" smtClean="0"/>
              <a:t>أم</a:t>
            </a:r>
            <a:r>
              <a:rPr lang="en-US" b="1" dirty="0" smtClean="0"/>
              <a:t> disjunctive</a:t>
            </a:r>
            <a:endParaRPr lang="en-US" dirty="0" smtClean="0"/>
          </a:p>
          <a:p>
            <a:pPr marL="274320" indent="-274320" fontAlgn="auto">
              <a:spcAft>
                <a:spcPts val="0"/>
              </a:spcAft>
              <a:buFont typeface="Wingdings 2"/>
              <a:buChar char=""/>
              <a:defRPr/>
            </a:pPr>
            <a:r>
              <a:rPr lang="ar-SA" b="1" dirty="0" smtClean="0"/>
              <a:t>لا</a:t>
            </a:r>
            <a:r>
              <a:rPr lang="en-US" b="1" dirty="0" smtClean="0"/>
              <a:t> negative conjunctive</a:t>
            </a:r>
            <a:endParaRPr lang="en-US" dirty="0" smtClean="0"/>
          </a:p>
          <a:p>
            <a:pPr marL="274320" indent="-274320" fontAlgn="auto">
              <a:spcAft>
                <a:spcPts val="0"/>
              </a:spcAft>
              <a:buFont typeface="Wingdings 2"/>
              <a:buChar char=""/>
              <a:defRPr/>
            </a:pPr>
            <a:r>
              <a:rPr lang="ar-SA" b="1" dirty="0" smtClean="0"/>
              <a:t>إما</a:t>
            </a:r>
            <a:r>
              <a:rPr lang="en-US" b="1" dirty="0" smtClean="0"/>
              <a:t> correlative</a:t>
            </a:r>
            <a:endParaRPr lang="en-US" dirty="0" smtClean="0"/>
          </a:p>
          <a:p>
            <a:pPr marL="274320" indent="-274320" fontAlgn="auto">
              <a:spcAft>
                <a:spcPts val="0"/>
              </a:spcAft>
              <a:buFont typeface="Wingdings 2"/>
              <a:buChar char=""/>
              <a:defRPr/>
            </a:pPr>
            <a:r>
              <a:rPr lang="en-US" b="1" dirty="0" smtClean="0"/>
              <a:t>Recently , it is proved that these can be both coordinating and subordinating.</a:t>
            </a:r>
            <a:endParaRPr lang="en-US" dirty="0" smtClean="0"/>
          </a:p>
          <a:p>
            <a:pPr marL="274320" indent="-274320" fontAlgn="auto">
              <a:spcAft>
                <a:spcPts val="0"/>
              </a:spcAft>
              <a:buFont typeface="Wingdings 2"/>
              <a:buChar char=""/>
              <a:defRPr/>
            </a:pPr>
            <a:endParaRPr lang="en-US" dirty="0"/>
          </a:p>
        </p:txBody>
      </p:sp>
      <p:sp>
        <p:nvSpPr>
          <p:cNvPr id="24579"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EC2BC32A-5339-4961-B9D5-6D752B0C325C}" type="datetime1">
              <a:rPr lang="en-US">
                <a:cs typeface="Arial" charset="0"/>
              </a:rPr>
              <a:pPr fontAlgn="base">
                <a:spcBef>
                  <a:spcPct val="0"/>
                </a:spcBef>
                <a:spcAft>
                  <a:spcPct val="0"/>
                </a:spcAft>
              </a:pPr>
              <a:t>11/16/2014</a:t>
            </a:fld>
            <a:endParaRPr lang="en-US">
              <a:cs typeface="Arial" charset="0"/>
            </a:endParaRPr>
          </a:p>
        </p:txBody>
      </p:sp>
      <p:sp>
        <p:nvSpPr>
          <p:cNvPr id="24580"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2458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371377-E276-4C7A-90EC-F724CD098216}"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ar-IQ" dirty="0" smtClean="0"/>
              <a:t>الواو</a:t>
            </a:r>
            <a:endParaRPr lang="en-US" dirty="0"/>
          </a:p>
        </p:txBody>
      </p:sp>
      <p:sp>
        <p:nvSpPr>
          <p:cNvPr id="3" name="Content Placeholder 2"/>
          <p:cNvSpPr>
            <a:spLocks noGrp="1"/>
          </p:cNvSpPr>
          <p:nvPr>
            <p:ph idx="1"/>
          </p:nvPr>
        </p:nvSpPr>
        <p:spPr/>
        <p:txBody>
          <a:bodyPr>
            <a:normAutofit fontScale="92500" lnSpcReduction="20000"/>
          </a:bodyPr>
          <a:lstStyle/>
          <a:p>
            <a:pPr marL="274320" indent="-274320" rtl="1" fontAlgn="auto">
              <a:spcAft>
                <a:spcPts val="0"/>
              </a:spcAft>
              <a:buFont typeface="Wingdings 2"/>
              <a:buChar char=""/>
              <a:defRPr/>
            </a:pPr>
            <a:r>
              <a:rPr lang="en-US" b="1" dirty="0" smtClean="0"/>
              <a:t>: This is  an additive conjunctive particle that links nouns, phrases, clauses and paragraphs. It may occur sentence initially and at the beginning of paragraph. It is the most frequently used conjunctive particle. In listing , it is replaced by ‘comma’ in English:</a:t>
            </a:r>
            <a:endParaRPr lang="en-US" dirty="0" smtClean="0"/>
          </a:p>
          <a:p>
            <a:pPr marL="274320" indent="-274320" fontAlgn="auto">
              <a:spcAft>
                <a:spcPts val="0"/>
              </a:spcAft>
              <a:buFont typeface="Wingdings 2"/>
              <a:buChar char=""/>
              <a:defRPr/>
            </a:pPr>
            <a:r>
              <a:rPr lang="en-US" b="1" dirty="0" smtClean="0"/>
              <a:t>- </a:t>
            </a:r>
            <a:r>
              <a:rPr lang="ar-SA" b="1" dirty="0" smtClean="0"/>
              <a:t>جاء المعلم والبنت </a:t>
            </a:r>
            <a:r>
              <a:rPr lang="ar-SA" b="1" dirty="0" err="1" smtClean="0"/>
              <a:t>و</a:t>
            </a:r>
            <a:r>
              <a:rPr lang="ar-SA" b="1" dirty="0" smtClean="0"/>
              <a:t> الولد</a:t>
            </a:r>
            <a:r>
              <a:rPr lang="en-US" b="1" dirty="0" smtClean="0"/>
              <a:t> . The teacher ,the boy and the girl came </a:t>
            </a:r>
            <a:endParaRPr lang="en-US" dirty="0" smtClean="0"/>
          </a:p>
          <a:p>
            <a:pPr marL="274320" indent="-274320" fontAlgn="auto">
              <a:spcAft>
                <a:spcPts val="0"/>
              </a:spcAft>
              <a:buFont typeface="Wingdings 2"/>
              <a:buChar char=""/>
              <a:defRPr/>
            </a:pPr>
            <a:r>
              <a:rPr lang="en-US" b="1" dirty="0" smtClean="0"/>
              <a:t>-</a:t>
            </a:r>
            <a:r>
              <a:rPr lang="ar-SA" b="1" dirty="0" err="1" smtClean="0"/>
              <a:t>اكل</a:t>
            </a:r>
            <a:r>
              <a:rPr lang="ar-SA" b="1" dirty="0" smtClean="0"/>
              <a:t> الولد وشرب .</a:t>
            </a:r>
            <a:r>
              <a:rPr lang="en-US" b="1" dirty="0" smtClean="0"/>
              <a:t> The boy ate and drank.</a:t>
            </a:r>
            <a:endParaRPr lang="en-US" dirty="0" smtClean="0"/>
          </a:p>
          <a:p>
            <a:pPr marL="274320" indent="-274320" fontAlgn="auto">
              <a:spcAft>
                <a:spcPts val="0"/>
              </a:spcAft>
              <a:buFont typeface="Wingdings 2"/>
              <a:buChar char=""/>
              <a:defRPr/>
            </a:pPr>
            <a:r>
              <a:rPr lang="en-US" b="1" dirty="0" smtClean="0"/>
              <a:t>In translation , </a:t>
            </a:r>
            <a:r>
              <a:rPr lang="ar-SA" b="1" dirty="0" smtClean="0"/>
              <a:t>الواو </a:t>
            </a:r>
            <a:r>
              <a:rPr lang="en-US" b="1" dirty="0" smtClean="0"/>
              <a:t> can be omitted , as in:</a:t>
            </a:r>
            <a:endParaRPr lang="en-US" dirty="0" smtClean="0"/>
          </a:p>
          <a:p>
            <a:pPr marL="274320" indent="-274320" fontAlgn="auto">
              <a:spcAft>
                <a:spcPts val="0"/>
              </a:spcAft>
              <a:buFont typeface="Wingdings 2"/>
              <a:buChar char=""/>
              <a:defRPr/>
            </a:pPr>
            <a:r>
              <a:rPr lang="ar-SA" b="1" dirty="0" smtClean="0"/>
              <a:t>غادرت البيت وهي تحمل طفلها</a:t>
            </a:r>
            <a:r>
              <a:rPr lang="en-US" b="1" dirty="0" smtClean="0"/>
              <a:t>. She left the house carrying her baby.</a:t>
            </a:r>
            <a:endParaRPr lang="en-US" dirty="0" smtClean="0"/>
          </a:p>
          <a:p>
            <a:pPr marL="274320" indent="-274320" fontAlgn="auto">
              <a:spcAft>
                <a:spcPts val="0"/>
              </a:spcAft>
              <a:buFont typeface="Wingdings 2"/>
              <a:buChar char=""/>
              <a:defRPr/>
            </a:pPr>
            <a:r>
              <a:rPr lang="en-US" b="1" dirty="0" smtClean="0"/>
              <a:t>When used at the beginning of each paragraph, in a narrative , </a:t>
            </a:r>
            <a:r>
              <a:rPr lang="ar-SA" b="1" dirty="0" smtClean="0"/>
              <a:t>الواو</a:t>
            </a:r>
            <a:r>
              <a:rPr lang="en-US" b="1" dirty="0" smtClean="0"/>
              <a:t> has a textual function , which is to signal the beginning of a new event or episode.</a:t>
            </a:r>
            <a:endParaRPr lang="en-US" dirty="0"/>
          </a:p>
        </p:txBody>
      </p:sp>
      <p:sp>
        <p:nvSpPr>
          <p:cNvPr id="25603"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50AF11E0-A632-4758-897E-DE58FF0EE563}" type="datetime1">
              <a:rPr lang="en-US">
                <a:cs typeface="Arial" charset="0"/>
              </a:rPr>
              <a:pPr fontAlgn="base">
                <a:spcBef>
                  <a:spcPct val="0"/>
                </a:spcBef>
                <a:spcAft>
                  <a:spcPct val="0"/>
                </a:spcAft>
              </a:pPr>
              <a:t>11/16/2014</a:t>
            </a:fld>
            <a:endParaRPr lang="en-US">
              <a:cs typeface="Arial" charset="0"/>
            </a:endParaRPr>
          </a:p>
        </p:txBody>
      </p:sp>
      <p:sp>
        <p:nvSpPr>
          <p:cNvPr id="25604"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2560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929E82-BD9D-4002-ACBE-4FADFD631E0C}"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ar-IQ" dirty="0" smtClean="0"/>
              <a:t>الفاء</a:t>
            </a:r>
            <a:endParaRPr lang="en-US" dirty="0"/>
          </a:p>
        </p:txBody>
      </p:sp>
      <p:sp>
        <p:nvSpPr>
          <p:cNvPr id="26626" name="Content Placeholder 2"/>
          <p:cNvSpPr>
            <a:spLocks noGrp="1"/>
          </p:cNvSpPr>
          <p:nvPr>
            <p:ph idx="1"/>
          </p:nvPr>
        </p:nvSpPr>
        <p:spPr/>
        <p:txBody>
          <a:bodyPr/>
          <a:lstStyle/>
          <a:p>
            <a:r>
              <a:rPr lang="en-US" b="1" smtClean="0"/>
              <a:t>This inseparable sequential particle links constituents and implies sequencing or succession of events  </a:t>
            </a:r>
            <a:r>
              <a:rPr lang="ar-SA" b="1" smtClean="0"/>
              <a:t>الترتيب</a:t>
            </a:r>
            <a:r>
              <a:rPr lang="en-US" b="1" smtClean="0"/>
              <a:t>. It does not ,however, necessarily imply an interval between the occurrences of the two actions. It has two meanings:</a:t>
            </a:r>
            <a:endParaRPr lang="en-US" smtClean="0"/>
          </a:p>
          <a:p>
            <a:r>
              <a:rPr lang="en-US" b="1" smtClean="0"/>
              <a:t>i-</a:t>
            </a:r>
            <a:r>
              <a:rPr lang="ar-SA" b="1" smtClean="0"/>
              <a:t>الترتيب / التعقيب</a:t>
            </a:r>
            <a:r>
              <a:rPr lang="en-US" b="1" smtClean="0"/>
              <a:t> gradation/succession</a:t>
            </a:r>
            <a:endParaRPr lang="en-US" smtClean="0"/>
          </a:p>
          <a:p>
            <a:r>
              <a:rPr lang="ar-SA" b="1" smtClean="0"/>
              <a:t>وصل الرئيس فالوزراء</a:t>
            </a:r>
            <a:r>
              <a:rPr lang="en-US" b="1" smtClean="0"/>
              <a:t>. The President arrived and then the ministers.</a:t>
            </a:r>
            <a:endParaRPr lang="en-US" smtClean="0"/>
          </a:p>
          <a:p>
            <a:r>
              <a:rPr lang="en-US" b="1" smtClean="0"/>
              <a:t>ii-</a:t>
            </a:r>
            <a:r>
              <a:rPr lang="ar-SA" b="1" smtClean="0"/>
              <a:t>التعليل</a:t>
            </a:r>
            <a:r>
              <a:rPr lang="en-US" b="1" smtClean="0"/>
              <a:t> reason/cause</a:t>
            </a:r>
            <a:endParaRPr lang="en-US" smtClean="0"/>
          </a:p>
          <a:p>
            <a:r>
              <a:rPr lang="ar-SA" b="1" smtClean="0"/>
              <a:t>مرض فمات</a:t>
            </a:r>
            <a:r>
              <a:rPr lang="en-US" b="1" smtClean="0"/>
              <a:t>. He became sick and died.</a:t>
            </a:r>
            <a:endParaRPr lang="en-US" smtClean="0"/>
          </a:p>
          <a:p>
            <a:endParaRPr lang="en-US" smtClean="0"/>
          </a:p>
        </p:txBody>
      </p:sp>
      <p:sp>
        <p:nvSpPr>
          <p:cNvPr id="26627"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8D63F8C4-6239-4863-8949-7B16C640BDD6}" type="datetime1">
              <a:rPr lang="en-US">
                <a:cs typeface="Arial" charset="0"/>
              </a:rPr>
              <a:pPr fontAlgn="base">
                <a:spcBef>
                  <a:spcPct val="0"/>
                </a:spcBef>
                <a:spcAft>
                  <a:spcPct val="0"/>
                </a:spcAft>
              </a:pPr>
              <a:t>11/16/2014</a:t>
            </a:fld>
            <a:endParaRPr lang="en-US">
              <a:cs typeface="Arial" charset="0"/>
            </a:endParaRPr>
          </a:p>
        </p:txBody>
      </p:sp>
      <p:sp>
        <p:nvSpPr>
          <p:cNvPr id="26628"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2662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5E2A35-55BB-436E-BB33-AE4F1339E655}"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ar-IQ" dirty="0" smtClean="0"/>
              <a:t>ثم</a:t>
            </a:r>
            <a:endParaRPr lang="en-US" dirty="0"/>
          </a:p>
        </p:txBody>
      </p:sp>
      <p:sp>
        <p:nvSpPr>
          <p:cNvPr id="27650" name="Content Placeholder 2"/>
          <p:cNvSpPr>
            <a:spLocks noGrp="1"/>
          </p:cNvSpPr>
          <p:nvPr>
            <p:ph idx="1"/>
          </p:nvPr>
        </p:nvSpPr>
        <p:spPr/>
        <p:txBody>
          <a:bodyPr/>
          <a:lstStyle/>
          <a:p>
            <a:r>
              <a:rPr lang="en-US" b="1" smtClean="0"/>
              <a:t>then/thereupon/ next. Like </a:t>
            </a:r>
            <a:r>
              <a:rPr lang="ar-SA" b="1" smtClean="0"/>
              <a:t>الفاء</a:t>
            </a:r>
            <a:r>
              <a:rPr lang="en-US" b="1" smtClean="0"/>
              <a:t>, this additive conjunctive particle is sequential, but it implies an interval between  the occurrence of the two actions:</a:t>
            </a:r>
            <a:endParaRPr lang="en-US" smtClean="0"/>
          </a:p>
          <a:p>
            <a:r>
              <a:rPr lang="ar-SA" b="1" smtClean="0"/>
              <a:t>جلس ثم نهض</a:t>
            </a:r>
            <a:r>
              <a:rPr lang="en-US" b="1" smtClean="0"/>
              <a:t> . He sat down and then got up.</a:t>
            </a:r>
            <a:endParaRPr lang="en-US" smtClean="0"/>
          </a:p>
        </p:txBody>
      </p:sp>
      <p:sp>
        <p:nvSpPr>
          <p:cNvPr id="27651"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185E60D0-3DB8-4519-8DE0-224622FD50B4}" type="datetime1">
              <a:rPr lang="en-US">
                <a:cs typeface="Arial" charset="0"/>
              </a:rPr>
              <a:pPr fontAlgn="base">
                <a:spcBef>
                  <a:spcPct val="0"/>
                </a:spcBef>
                <a:spcAft>
                  <a:spcPct val="0"/>
                </a:spcAft>
              </a:pPr>
              <a:t>11/16/2014</a:t>
            </a:fld>
            <a:endParaRPr lang="en-US">
              <a:cs typeface="Arial" charset="0"/>
            </a:endParaRPr>
          </a:p>
        </p:txBody>
      </p:sp>
      <p:sp>
        <p:nvSpPr>
          <p:cNvPr id="27652"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27653"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6E9D8F-3B08-404C-BD4C-F1C5172E81AE}"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ar-IQ" dirty="0" smtClean="0"/>
              <a:t>بل</a:t>
            </a:r>
            <a:endParaRPr lang="en-US" dirty="0"/>
          </a:p>
        </p:txBody>
      </p:sp>
      <p:sp>
        <p:nvSpPr>
          <p:cNvPr id="28674" name="Content Placeholder 2"/>
          <p:cNvSpPr>
            <a:spLocks noGrp="1"/>
          </p:cNvSpPr>
          <p:nvPr>
            <p:ph idx="1"/>
          </p:nvPr>
        </p:nvSpPr>
        <p:spPr/>
        <p:txBody>
          <a:bodyPr/>
          <a:lstStyle/>
          <a:p>
            <a:r>
              <a:rPr lang="en-US" b="1" smtClean="0"/>
              <a:t>) </a:t>
            </a:r>
            <a:r>
              <a:rPr lang="ar-SA" b="1" smtClean="0"/>
              <a:t>بل</a:t>
            </a:r>
            <a:r>
              <a:rPr lang="en-US" b="1" smtClean="0"/>
              <a:t> but / but rather .  This conjunctive particle expresses an adversative meaning  </a:t>
            </a:r>
            <a:r>
              <a:rPr lang="ar-SA" b="1" smtClean="0"/>
              <a:t>اضراب</a:t>
            </a:r>
            <a:r>
              <a:rPr lang="en-US" b="1" smtClean="0"/>
              <a:t>:</a:t>
            </a:r>
            <a:endParaRPr lang="en-US" smtClean="0"/>
          </a:p>
          <a:p>
            <a:r>
              <a:rPr lang="en-US" b="1" smtClean="0"/>
              <a:t>- </a:t>
            </a:r>
            <a:r>
              <a:rPr lang="ar-SA" b="1" smtClean="0"/>
              <a:t>ما حضر خال</a:t>
            </a:r>
            <a:r>
              <a:rPr lang="ar-IQ" b="1" smtClean="0"/>
              <a:t>د</a:t>
            </a:r>
            <a:r>
              <a:rPr lang="ar-SA" b="1" smtClean="0"/>
              <a:t> بل علي</a:t>
            </a:r>
            <a:r>
              <a:rPr lang="en-US" b="1" smtClean="0"/>
              <a:t>. Khalid did not come but Ali did.</a:t>
            </a:r>
            <a:endParaRPr lang="en-US" smtClean="0"/>
          </a:p>
          <a:p>
            <a:r>
              <a:rPr lang="en-US" b="1" smtClean="0"/>
              <a:t>It can also precede by a positive clause:</a:t>
            </a:r>
            <a:endParaRPr lang="en-US" smtClean="0"/>
          </a:p>
          <a:p>
            <a:r>
              <a:rPr lang="ar-SA" b="1" smtClean="0"/>
              <a:t>رايت زيدا بل عليا</a:t>
            </a:r>
            <a:r>
              <a:rPr lang="en-US" b="1" smtClean="0"/>
              <a:t>. I saw Zayd, but rather Ali.</a:t>
            </a:r>
            <a:endParaRPr lang="en-US" smtClean="0"/>
          </a:p>
          <a:p>
            <a:endParaRPr lang="en-US" smtClean="0"/>
          </a:p>
        </p:txBody>
      </p:sp>
      <p:sp>
        <p:nvSpPr>
          <p:cNvPr id="28675"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F226E074-44BA-4B10-A3B6-302637203BA1}" type="datetime1">
              <a:rPr lang="en-US">
                <a:cs typeface="Arial" charset="0"/>
              </a:rPr>
              <a:pPr fontAlgn="base">
                <a:spcBef>
                  <a:spcPct val="0"/>
                </a:spcBef>
                <a:spcAft>
                  <a:spcPct val="0"/>
                </a:spcAft>
              </a:pPr>
              <a:t>11/16/2014</a:t>
            </a:fld>
            <a:endParaRPr lang="en-US">
              <a:cs typeface="Arial" charset="0"/>
            </a:endParaRPr>
          </a:p>
        </p:txBody>
      </p:sp>
      <p:sp>
        <p:nvSpPr>
          <p:cNvPr id="28676"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28677"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A8F471-FE4E-42ED-B8FD-F8450DA42350}"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ar-IQ" dirty="0" smtClean="0"/>
              <a:t>لكن</a:t>
            </a:r>
            <a:endParaRPr lang="en-US" dirty="0"/>
          </a:p>
        </p:txBody>
      </p:sp>
      <p:sp>
        <p:nvSpPr>
          <p:cNvPr id="29698" name="Content Placeholder 2"/>
          <p:cNvSpPr>
            <a:spLocks noGrp="1"/>
          </p:cNvSpPr>
          <p:nvPr>
            <p:ph idx="1"/>
          </p:nvPr>
        </p:nvSpPr>
        <p:spPr/>
        <p:txBody>
          <a:bodyPr/>
          <a:lstStyle/>
          <a:p>
            <a:r>
              <a:rPr lang="en-US" b="1" smtClean="0"/>
              <a:t>but.Like </a:t>
            </a:r>
            <a:r>
              <a:rPr lang="ar-SA" b="1" smtClean="0"/>
              <a:t>بل</a:t>
            </a:r>
            <a:r>
              <a:rPr lang="en-US" b="1" smtClean="0"/>
              <a:t>, this conjunctive particle also expresses an adversative meaning. However, it must be preceded by a negative or prohibitive clause:</a:t>
            </a:r>
            <a:endParaRPr lang="en-US" smtClean="0"/>
          </a:p>
          <a:p>
            <a:r>
              <a:rPr lang="en-US" b="1" smtClean="0"/>
              <a:t>- </a:t>
            </a:r>
            <a:r>
              <a:rPr lang="ar-SA" b="1" smtClean="0"/>
              <a:t>ما شربت ماءٌ بل عصيرا</a:t>
            </a:r>
            <a:r>
              <a:rPr lang="en-US" b="1" smtClean="0"/>
              <a:t>. I didn’t drink water but juice.</a:t>
            </a:r>
            <a:endParaRPr lang="en-US" smtClean="0"/>
          </a:p>
        </p:txBody>
      </p:sp>
      <p:sp>
        <p:nvSpPr>
          <p:cNvPr id="29699"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90CBAE49-0007-4DC0-B93A-E29DAC1D7EFB}" type="datetime1">
              <a:rPr lang="en-US">
                <a:cs typeface="Arial" charset="0"/>
              </a:rPr>
              <a:pPr fontAlgn="base">
                <a:spcBef>
                  <a:spcPct val="0"/>
                </a:spcBef>
                <a:spcAft>
                  <a:spcPct val="0"/>
                </a:spcAft>
              </a:pPr>
              <a:t>11/16/2014</a:t>
            </a:fld>
            <a:endParaRPr lang="en-US">
              <a:cs typeface="Arial" charset="0"/>
            </a:endParaRPr>
          </a:p>
        </p:txBody>
      </p:sp>
      <p:sp>
        <p:nvSpPr>
          <p:cNvPr id="29700"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2970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F76E6B-7AB2-421A-A597-B53A81A01A22}"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ar-IQ" dirty="0" smtClean="0"/>
              <a:t>أو</a:t>
            </a:r>
            <a:endParaRPr lang="en-US" dirty="0"/>
          </a:p>
        </p:txBody>
      </p:sp>
      <p:sp>
        <p:nvSpPr>
          <p:cNvPr id="3" name="Content Placeholder 2"/>
          <p:cNvSpPr>
            <a:spLocks noGrp="1"/>
          </p:cNvSpPr>
          <p:nvPr>
            <p:ph idx="1"/>
          </p:nvPr>
        </p:nvSpPr>
        <p:spPr/>
        <p:txBody>
          <a:bodyPr>
            <a:normAutofit lnSpcReduction="10000"/>
          </a:bodyPr>
          <a:lstStyle/>
          <a:p>
            <a:pPr marL="274320" indent="-274320" fontAlgn="auto">
              <a:spcAft>
                <a:spcPts val="0"/>
              </a:spcAft>
              <a:buFont typeface="Wingdings 2"/>
              <a:buChar char=""/>
              <a:defRPr/>
            </a:pPr>
            <a:r>
              <a:rPr lang="ar-IQ" b="1" dirty="0" smtClean="0"/>
              <a:t>ا</a:t>
            </a:r>
            <a:r>
              <a:rPr lang="ar-SA" b="1" dirty="0" smtClean="0"/>
              <a:t>و</a:t>
            </a:r>
            <a:r>
              <a:rPr lang="en-US" b="1" dirty="0" smtClean="0"/>
              <a:t> or. This particle is disjunctive and denotes</a:t>
            </a:r>
            <a:endParaRPr lang="en-US" dirty="0" smtClean="0"/>
          </a:p>
          <a:p>
            <a:pPr marL="274320" indent="-274320" fontAlgn="auto">
              <a:spcAft>
                <a:spcPts val="0"/>
              </a:spcAft>
              <a:buFont typeface="Wingdings 2"/>
              <a:buChar char=""/>
              <a:defRPr/>
            </a:pPr>
            <a:r>
              <a:rPr lang="en-US" b="1" dirty="0" err="1" smtClean="0"/>
              <a:t>i</a:t>
            </a:r>
            <a:r>
              <a:rPr lang="en-US" b="1" dirty="0" smtClean="0"/>
              <a:t>-  choice among inclusive </a:t>
            </a:r>
            <a:r>
              <a:rPr lang="en-US" b="1" dirty="0" err="1" smtClean="0"/>
              <a:t>alternatives.That</a:t>
            </a:r>
            <a:r>
              <a:rPr lang="en-US" b="1" dirty="0" smtClean="0"/>
              <a:t> is, it allows the possibility of more than one </a:t>
            </a:r>
            <a:r>
              <a:rPr lang="en-US" b="1" dirty="0" err="1" smtClean="0"/>
              <a:t>disjuncts</a:t>
            </a:r>
            <a:r>
              <a:rPr lang="en-US" b="1" dirty="0" smtClean="0"/>
              <a:t> being true:</a:t>
            </a:r>
            <a:endParaRPr lang="en-US" dirty="0" smtClean="0"/>
          </a:p>
          <a:p>
            <a:pPr marL="274320" indent="-274320" fontAlgn="auto">
              <a:spcAft>
                <a:spcPts val="0"/>
              </a:spcAft>
              <a:buFont typeface="Wingdings 2"/>
              <a:buChar char=""/>
              <a:defRPr/>
            </a:pPr>
            <a:r>
              <a:rPr lang="en-US" b="1" dirty="0" smtClean="0"/>
              <a:t>- </a:t>
            </a:r>
            <a:r>
              <a:rPr lang="ar-SA" b="1" dirty="0" smtClean="0"/>
              <a:t>تعال اليوم </a:t>
            </a:r>
            <a:r>
              <a:rPr lang="ar-SA" b="1" dirty="0" err="1" smtClean="0"/>
              <a:t>او</a:t>
            </a:r>
            <a:r>
              <a:rPr lang="ar-SA" b="1" dirty="0" smtClean="0"/>
              <a:t> غدا</a:t>
            </a:r>
            <a:r>
              <a:rPr lang="en-US" b="1" dirty="0" smtClean="0"/>
              <a:t>. Come today or tomorrow.</a:t>
            </a:r>
            <a:endParaRPr lang="en-US" dirty="0" smtClean="0"/>
          </a:p>
          <a:p>
            <a:pPr marL="274320" indent="-274320" fontAlgn="auto">
              <a:spcAft>
                <a:spcPts val="0"/>
              </a:spcAft>
              <a:buFont typeface="Wingdings 2"/>
              <a:buChar char=""/>
              <a:defRPr/>
            </a:pPr>
            <a:r>
              <a:rPr lang="en-US" b="1" dirty="0" smtClean="0"/>
              <a:t>ii- </a:t>
            </a:r>
            <a:r>
              <a:rPr lang="en-US" b="1" dirty="0" err="1" smtClean="0"/>
              <a:t>divisiuon</a:t>
            </a:r>
            <a:r>
              <a:rPr lang="en-US" b="1" dirty="0" smtClean="0"/>
              <a:t>  </a:t>
            </a:r>
            <a:r>
              <a:rPr lang="ar-SA" b="1" dirty="0" smtClean="0"/>
              <a:t>التقسيم</a:t>
            </a:r>
            <a:endParaRPr lang="en-US" dirty="0" smtClean="0"/>
          </a:p>
          <a:p>
            <a:pPr marL="274320" indent="-274320" fontAlgn="auto">
              <a:spcAft>
                <a:spcPts val="0"/>
              </a:spcAft>
              <a:buFont typeface="Wingdings 2"/>
              <a:buChar char=""/>
              <a:defRPr/>
            </a:pPr>
            <a:r>
              <a:rPr lang="en-US" b="1" dirty="0" smtClean="0"/>
              <a:t>- </a:t>
            </a:r>
            <a:r>
              <a:rPr lang="ar-SA" b="1" dirty="0" smtClean="0"/>
              <a:t>الكلمة اسم </a:t>
            </a:r>
            <a:r>
              <a:rPr lang="ar-SA" b="1" dirty="0" err="1" smtClean="0"/>
              <a:t>او</a:t>
            </a:r>
            <a:r>
              <a:rPr lang="ar-SA" b="1" dirty="0" smtClean="0"/>
              <a:t> فعل </a:t>
            </a:r>
            <a:r>
              <a:rPr lang="ar-SA" b="1" dirty="0" err="1" smtClean="0"/>
              <a:t>او</a:t>
            </a:r>
            <a:r>
              <a:rPr lang="ar-SA" b="1" dirty="0" smtClean="0"/>
              <a:t> حرف </a:t>
            </a:r>
            <a:r>
              <a:rPr lang="en-US" b="1" dirty="0" smtClean="0"/>
              <a:t>. The word is a noun , a verb , or a particle.</a:t>
            </a:r>
            <a:endParaRPr lang="en-US" dirty="0" smtClean="0"/>
          </a:p>
          <a:p>
            <a:pPr marL="274320" indent="-274320" fontAlgn="auto">
              <a:spcAft>
                <a:spcPts val="0"/>
              </a:spcAft>
              <a:buFont typeface="Wingdings 2"/>
              <a:buChar char=""/>
              <a:defRPr/>
            </a:pPr>
            <a:r>
              <a:rPr lang="en-US" b="1" dirty="0" smtClean="0"/>
              <a:t>iii- doubt or uncertainty  </a:t>
            </a:r>
            <a:r>
              <a:rPr lang="ar-SA" b="1" dirty="0" smtClean="0"/>
              <a:t>الشك</a:t>
            </a:r>
            <a:endParaRPr lang="en-US" dirty="0" smtClean="0"/>
          </a:p>
          <a:p>
            <a:pPr marL="274320" indent="-274320" fontAlgn="auto">
              <a:spcAft>
                <a:spcPts val="0"/>
              </a:spcAft>
              <a:buFont typeface="Wingdings 2"/>
              <a:buChar char=""/>
              <a:defRPr/>
            </a:pPr>
            <a:r>
              <a:rPr lang="ar-SA" b="1" dirty="0" smtClean="0"/>
              <a:t>لبثنا يوما </a:t>
            </a:r>
            <a:r>
              <a:rPr lang="ar-SA" b="1" dirty="0" err="1" smtClean="0"/>
              <a:t>او</a:t>
            </a:r>
            <a:r>
              <a:rPr lang="ar-SA" b="1" dirty="0" smtClean="0"/>
              <a:t> بعض يوم</a:t>
            </a:r>
            <a:r>
              <a:rPr lang="en-US" b="1" dirty="0" smtClean="0"/>
              <a:t>. We stayed (perhaps) a day, or part of a day.</a:t>
            </a:r>
            <a:endParaRPr lang="en-US" dirty="0" smtClean="0"/>
          </a:p>
          <a:p>
            <a:pPr marL="274320" indent="-274320" fontAlgn="auto">
              <a:spcAft>
                <a:spcPts val="0"/>
              </a:spcAft>
              <a:buFont typeface="Wingdings 2"/>
              <a:buChar char=""/>
              <a:defRPr/>
            </a:pPr>
            <a:endParaRPr lang="en-US" dirty="0"/>
          </a:p>
        </p:txBody>
      </p:sp>
      <p:sp>
        <p:nvSpPr>
          <p:cNvPr id="30723"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E4F9C368-5E19-4D46-AC6C-863BD6E29E19}" type="datetime1">
              <a:rPr lang="en-US">
                <a:cs typeface="Arial" charset="0"/>
              </a:rPr>
              <a:pPr fontAlgn="base">
                <a:spcBef>
                  <a:spcPct val="0"/>
                </a:spcBef>
                <a:spcAft>
                  <a:spcPct val="0"/>
                </a:spcAft>
              </a:pPr>
              <a:t>11/16/2014</a:t>
            </a:fld>
            <a:endParaRPr lang="en-US">
              <a:cs typeface="Arial" charset="0"/>
            </a:endParaRPr>
          </a:p>
        </p:txBody>
      </p:sp>
      <p:sp>
        <p:nvSpPr>
          <p:cNvPr id="30724"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3072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30EE70-3AF9-4FEF-96C3-00A59D165EF8}"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ar-SA" dirty="0" smtClean="0"/>
              <a:t>أم</a:t>
            </a:r>
            <a:endParaRPr lang="en-US" dirty="0"/>
          </a:p>
        </p:txBody>
      </p:sp>
      <p:sp>
        <p:nvSpPr>
          <p:cNvPr id="31746" name="Content Placeholder 2"/>
          <p:cNvSpPr>
            <a:spLocks noGrp="1"/>
          </p:cNvSpPr>
          <p:nvPr>
            <p:ph idx="1"/>
          </p:nvPr>
        </p:nvSpPr>
        <p:spPr/>
        <p:txBody>
          <a:bodyPr/>
          <a:lstStyle/>
          <a:p>
            <a:r>
              <a:rPr lang="ar-SA" b="1" smtClean="0"/>
              <a:t>أم</a:t>
            </a:r>
            <a:r>
              <a:rPr lang="en-US" b="1" smtClean="0"/>
              <a:t> or. This particle is  disjunctive, but it denotes choice between two mutually exclusive alternative. That is , it does not allow the possibility of more than one of disjunct being true:</a:t>
            </a:r>
            <a:endParaRPr lang="en-US" smtClean="0"/>
          </a:p>
          <a:p>
            <a:r>
              <a:rPr lang="en-US" b="1" smtClean="0"/>
              <a:t>- </a:t>
            </a:r>
            <a:r>
              <a:rPr lang="ar-SA" b="1" smtClean="0"/>
              <a:t>احترم صديقك فقيرا كان ام غنيا</a:t>
            </a:r>
            <a:r>
              <a:rPr lang="en-US" b="1" smtClean="0"/>
              <a:t>. Respect your friend whether he is poor or rich.</a:t>
            </a:r>
            <a:endParaRPr lang="en-US" smtClean="0"/>
          </a:p>
          <a:p>
            <a:endParaRPr lang="en-US" smtClean="0"/>
          </a:p>
        </p:txBody>
      </p:sp>
      <p:sp>
        <p:nvSpPr>
          <p:cNvPr id="31747"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0EEE767F-8B0E-48B8-85F1-2283EFE251D1}" type="datetime1">
              <a:rPr lang="en-US">
                <a:cs typeface="Arial" charset="0"/>
              </a:rPr>
              <a:pPr fontAlgn="base">
                <a:spcBef>
                  <a:spcPct val="0"/>
                </a:spcBef>
                <a:spcAft>
                  <a:spcPct val="0"/>
                </a:spcAft>
              </a:pPr>
              <a:t>11/16/2014</a:t>
            </a:fld>
            <a:endParaRPr lang="en-US">
              <a:cs typeface="Arial" charset="0"/>
            </a:endParaRPr>
          </a:p>
        </p:txBody>
      </p:sp>
      <p:sp>
        <p:nvSpPr>
          <p:cNvPr id="31748"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3174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EDA08-0A29-493B-845A-92F09B1B594D}"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ar-IQ" dirty="0" smtClean="0"/>
              <a:t>لا</a:t>
            </a:r>
            <a:endParaRPr lang="en-US" dirty="0"/>
          </a:p>
        </p:txBody>
      </p:sp>
      <p:sp>
        <p:nvSpPr>
          <p:cNvPr id="32770" name="Content Placeholder 2"/>
          <p:cNvSpPr>
            <a:spLocks noGrp="1"/>
          </p:cNvSpPr>
          <p:nvPr>
            <p:ph idx="1"/>
          </p:nvPr>
        </p:nvSpPr>
        <p:spPr/>
        <p:txBody>
          <a:bodyPr/>
          <a:lstStyle/>
          <a:p>
            <a:r>
              <a:rPr lang="ar-SA" b="1" smtClean="0"/>
              <a:t>لا</a:t>
            </a:r>
            <a:r>
              <a:rPr lang="en-US" b="1" smtClean="0"/>
              <a:t> and not .This negative conjunctive particle links noun phrases:</a:t>
            </a:r>
            <a:endParaRPr lang="en-US" smtClean="0"/>
          </a:p>
          <a:p>
            <a:r>
              <a:rPr lang="en-US" b="1" smtClean="0"/>
              <a:t>-  </a:t>
            </a:r>
            <a:r>
              <a:rPr lang="ar-SA" b="1" smtClean="0"/>
              <a:t>افعل خيرا لا شرا</a:t>
            </a:r>
            <a:r>
              <a:rPr lang="en-US" b="1" smtClean="0"/>
              <a:t>. Do good rather than evil.</a:t>
            </a:r>
            <a:endParaRPr lang="en-US" smtClean="0"/>
          </a:p>
          <a:p>
            <a:endParaRPr lang="en-US" smtClean="0"/>
          </a:p>
        </p:txBody>
      </p:sp>
      <p:sp>
        <p:nvSpPr>
          <p:cNvPr id="32771"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35801AF5-C896-4EAD-A28A-2233F4553A00}" type="datetime1">
              <a:rPr lang="en-US">
                <a:cs typeface="Arial" charset="0"/>
              </a:rPr>
              <a:pPr fontAlgn="base">
                <a:spcBef>
                  <a:spcPct val="0"/>
                </a:spcBef>
                <a:spcAft>
                  <a:spcPct val="0"/>
                </a:spcAft>
              </a:pPr>
              <a:t>11/16/2014</a:t>
            </a:fld>
            <a:endParaRPr lang="en-US">
              <a:cs typeface="Arial" charset="0"/>
            </a:endParaRPr>
          </a:p>
        </p:txBody>
      </p:sp>
      <p:sp>
        <p:nvSpPr>
          <p:cNvPr id="32772"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32773"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A9C2E1-CD47-47A8-8B4B-9B1A95E0C885}"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style>
          <a:lnRef idx="1">
            <a:schemeClr val="accent4"/>
          </a:lnRef>
          <a:fillRef idx="2">
            <a:schemeClr val="accent4"/>
          </a:fillRef>
          <a:effectRef idx="1">
            <a:schemeClr val="accent4"/>
          </a:effectRef>
          <a:fontRef idx="minor">
            <a:schemeClr val="dk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Aft>
                <a:spcPts val="0"/>
              </a:spcAft>
              <a:defRPr/>
            </a:pPr>
            <a:r>
              <a:rPr lang="en-US" cap="none" dirty="0" smtClean="0">
                <a:ln/>
                <a:solidFill>
                  <a:schemeClr val="accent3"/>
                </a:solidFill>
              </a:rPr>
              <a:t>WELCOME</a:t>
            </a:r>
            <a:endParaRPr lang="en-US" cap="none" dirty="0">
              <a:ln/>
              <a:solidFill>
                <a:schemeClr val="accent3"/>
              </a:solidFill>
            </a:endParaRPr>
          </a:p>
        </p:txBody>
      </p:sp>
      <p:pic>
        <p:nvPicPr>
          <p:cNvPr id="15362" name="Picture 2" descr="C:\Users\Public\Pictures\Sample Pictures\Hydrangeas.jpg"/>
          <p:cNvPicPr>
            <a:picLocks noGrp="1" noChangeAspect="1" noChangeArrowheads="1"/>
          </p:cNvPicPr>
          <p:nvPr>
            <p:ph idx="1"/>
          </p:nvPr>
        </p:nvPicPr>
        <p:blipFill>
          <a:blip r:embed="rId2"/>
          <a:srcRect/>
          <a:stretch>
            <a:fillRect/>
          </a:stretch>
        </p:blipFill>
        <p:spPr>
          <a:xfrm>
            <a:off x="846138" y="1609725"/>
            <a:ext cx="6461125" cy="4846638"/>
          </a:xfrm>
        </p:spPr>
      </p:pic>
      <p:sp>
        <p:nvSpPr>
          <p:cNvPr id="15363"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0C063262-6648-427C-AE4E-670FF018C036}" type="datetime1">
              <a:rPr lang="en-US">
                <a:cs typeface="Arial" charset="0"/>
              </a:rPr>
              <a:pPr fontAlgn="base">
                <a:spcBef>
                  <a:spcPct val="0"/>
                </a:spcBef>
                <a:spcAft>
                  <a:spcPct val="0"/>
                </a:spcAft>
              </a:pPr>
              <a:t>11/16/2014</a:t>
            </a:fld>
            <a:endParaRPr lang="en-US">
              <a:cs typeface="Arial" charset="0"/>
            </a:endParaRPr>
          </a:p>
        </p:txBody>
      </p:sp>
      <p:sp>
        <p:nvSpPr>
          <p:cNvPr id="15364"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b="1">
                <a:cs typeface="Arial" charset="0"/>
              </a:rPr>
              <a:t>CONTRASTIVE GRAMMAR... AHMED QADOURY ABED 2014</a:t>
            </a:r>
          </a:p>
        </p:txBody>
      </p:sp>
      <p:sp>
        <p:nvSpPr>
          <p:cNvPr id="1536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2F802B-F313-400C-891C-ABE80E70D499}"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Either ….or</a:t>
            </a:r>
            <a:endParaRPr lang="en-US" dirty="0"/>
          </a:p>
        </p:txBody>
      </p:sp>
      <p:sp>
        <p:nvSpPr>
          <p:cNvPr id="33794" name="Content Placeholder 2"/>
          <p:cNvSpPr>
            <a:spLocks noGrp="1"/>
          </p:cNvSpPr>
          <p:nvPr>
            <p:ph idx="1"/>
          </p:nvPr>
        </p:nvSpPr>
        <p:spPr/>
        <p:txBody>
          <a:bodyPr/>
          <a:lstStyle/>
          <a:p>
            <a:r>
              <a:rPr lang="en-US" b="1" smtClean="0"/>
              <a:t>Either ….or. These correlative conjunctives express exclusive meaning:</a:t>
            </a:r>
            <a:endParaRPr lang="en-US" smtClean="0"/>
          </a:p>
          <a:p>
            <a:r>
              <a:rPr lang="en-US" b="1" smtClean="0"/>
              <a:t>- </a:t>
            </a:r>
            <a:r>
              <a:rPr lang="ar-SA" b="1" smtClean="0"/>
              <a:t>إما أن تجلس أو تنصرف</a:t>
            </a:r>
            <a:r>
              <a:rPr lang="en-US" b="1" smtClean="0"/>
              <a:t>. Either you sit down or you leave.</a:t>
            </a:r>
            <a:endParaRPr lang="en-US" smtClean="0"/>
          </a:p>
          <a:p>
            <a:r>
              <a:rPr lang="en-US" b="1" smtClean="0"/>
              <a:t>- </a:t>
            </a:r>
            <a:r>
              <a:rPr lang="ar-SA" b="1" smtClean="0"/>
              <a:t>اقرأ إما نحوا وإما صرفا</a:t>
            </a:r>
            <a:r>
              <a:rPr lang="en-US" b="1" smtClean="0"/>
              <a:t>. Read either syntax or morphology.</a:t>
            </a:r>
            <a:endParaRPr lang="en-US" smtClean="0"/>
          </a:p>
          <a:p>
            <a:endParaRPr lang="en-US" smtClean="0"/>
          </a:p>
        </p:txBody>
      </p:sp>
      <p:sp>
        <p:nvSpPr>
          <p:cNvPr id="33795"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7B5CC1C8-AF9B-4CC2-9E88-E86878453BD1}" type="datetime1">
              <a:rPr lang="en-US">
                <a:cs typeface="Arial" charset="0"/>
              </a:rPr>
              <a:pPr fontAlgn="base">
                <a:spcBef>
                  <a:spcPct val="0"/>
                </a:spcBef>
                <a:spcAft>
                  <a:spcPct val="0"/>
                </a:spcAft>
              </a:pPr>
              <a:t>11/16/2014</a:t>
            </a:fld>
            <a:endParaRPr lang="en-US">
              <a:cs typeface="Arial" charset="0"/>
            </a:endParaRPr>
          </a:p>
        </p:txBody>
      </p:sp>
      <p:sp>
        <p:nvSpPr>
          <p:cNvPr id="33796"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33797"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7E8709-2E25-46EB-AA32-A29D945FB72D}"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ENGLISH SUBORDINATION</a:t>
            </a:r>
            <a:endParaRPr lang="en-US" dirty="0"/>
          </a:p>
        </p:txBody>
      </p:sp>
      <p:sp>
        <p:nvSpPr>
          <p:cNvPr id="34818" name="Content Placeholder 2"/>
          <p:cNvSpPr>
            <a:spLocks noGrp="1"/>
          </p:cNvSpPr>
          <p:nvPr>
            <p:ph idx="1"/>
          </p:nvPr>
        </p:nvSpPr>
        <p:spPr/>
        <p:txBody>
          <a:bodyPr/>
          <a:lstStyle/>
          <a:p>
            <a:r>
              <a:rPr lang="en-US" b="1" smtClean="0"/>
              <a:t>English subordinators are classified in terms of the type of the subordinate clause they introduce. English has four major types of subordinate clauses</a:t>
            </a:r>
            <a:endParaRPr lang="en-US" smtClean="0"/>
          </a:p>
          <a:p>
            <a:r>
              <a:rPr lang="en-US" b="1" smtClean="0"/>
              <a:t>Nominal clauses</a:t>
            </a:r>
            <a:endParaRPr lang="en-US" smtClean="0"/>
          </a:p>
          <a:p>
            <a:r>
              <a:rPr lang="en-US" b="1" smtClean="0"/>
              <a:t>Relative clauses</a:t>
            </a:r>
            <a:endParaRPr lang="en-US" smtClean="0"/>
          </a:p>
          <a:p>
            <a:r>
              <a:rPr lang="en-US" b="1" smtClean="0"/>
              <a:t>Adverbial clauses </a:t>
            </a:r>
            <a:endParaRPr lang="en-US" smtClean="0"/>
          </a:p>
          <a:p>
            <a:r>
              <a:rPr lang="en-US" b="1" smtClean="0"/>
              <a:t>Comparative clauses</a:t>
            </a:r>
            <a:endParaRPr lang="en-US" smtClean="0"/>
          </a:p>
          <a:p>
            <a:endParaRPr lang="en-US" smtClean="0"/>
          </a:p>
        </p:txBody>
      </p:sp>
      <p:sp>
        <p:nvSpPr>
          <p:cNvPr id="34819"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24425FB8-9278-4986-A224-27E900A00FF0}" type="datetime1">
              <a:rPr lang="en-US">
                <a:cs typeface="Arial" charset="0"/>
              </a:rPr>
              <a:pPr fontAlgn="base">
                <a:spcBef>
                  <a:spcPct val="0"/>
                </a:spcBef>
                <a:spcAft>
                  <a:spcPct val="0"/>
                </a:spcAft>
              </a:pPr>
              <a:t>11/16/2014</a:t>
            </a:fld>
            <a:endParaRPr lang="en-US">
              <a:cs typeface="Arial" charset="0"/>
            </a:endParaRPr>
          </a:p>
        </p:txBody>
      </p:sp>
      <p:sp>
        <p:nvSpPr>
          <p:cNvPr id="34820"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3482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DD0E35-D8E7-4193-B7B1-B28490BAF78D}"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NOMINAL CLAUSES</a:t>
            </a:r>
            <a:endParaRPr lang="en-US" dirty="0"/>
          </a:p>
        </p:txBody>
      </p:sp>
      <p:sp>
        <p:nvSpPr>
          <p:cNvPr id="35842" name="Content Placeholder 2"/>
          <p:cNvSpPr>
            <a:spLocks noGrp="1"/>
          </p:cNvSpPr>
          <p:nvPr>
            <p:ph idx="1"/>
          </p:nvPr>
        </p:nvSpPr>
        <p:spPr/>
        <p:txBody>
          <a:bodyPr/>
          <a:lstStyle/>
          <a:p>
            <a:r>
              <a:rPr lang="en-US" b="1" smtClean="0"/>
              <a:t>Nominal clauses are introduced by ‘that-‘ ‘wh-words’, or ‘if’, and may function as </a:t>
            </a:r>
            <a:endParaRPr lang="en-US" smtClean="0"/>
          </a:p>
          <a:p>
            <a:r>
              <a:rPr lang="en-US" b="1" smtClean="0"/>
              <a:t>subject as in ‘ That they are right remains to be proven.’</a:t>
            </a:r>
            <a:endParaRPr lang="en-US" smtClean="0"/>
          </a:p>
          <a:p>
            <a:r>
              <a:rPr lang="en-US" b="1" smtClean="0"/>
              <a:t>Direct object as in ‘I believe that he is right.’</a:t>
            </a:r>
            <a:endParaRPr lang="en-US" smtClean="0"/>
          </a:p>
          <a:p>
            <a:endParaRPr lang="en-US" smtClean="0"/>
          </a:p>
        </p:txBody>
      </p:sp>
      <p:sp>
        <p:nvSpPr>
          <p:cNvPr id="35843"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F295994F-7DEE-4E32-8CC1-03D0EEFD7FEF}" type="datetime1">
              <a:rPr lang="en-US">
                <a:cs typeface="Arial" charset="0"/>
              </a:rPr>
              <a:pPr fontAlgn="base">
                <a:spcBef>
                  <a:spcPct val="0"/>
                </a:spcBef>
                <a:spcAft>
                  <a:spcPct val="0"/>
                </a:spcAft>
              </a:pPr>
              <a:t>11/16/2014</a:t>
            </a:fld>
            <a:endParaRPr lang="en-US">
              <a:cs typeface="Arial" charset="0"/>
            </a:endParaRPr>
          </a:p>
        </p:txBody>
      </p:sp>
      <p:sp>
        <p:nvSpPr>
          <p:cNvPr id="35844"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3584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C08F69-D3A6-43D4-8E49-ADBADDCB46F5}"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ADVERBIAL CLAUSES</a:t>
            </a:r>
            <a:endParaRPr lang="en-US" dirty="0"/>
          </a:p>
        </p:txBody>
      </p:sp>
      <p:sp>
        <p:nvSpPr>
          <p:cNvPr id="3" name="Content Placeholder 2"/>
          <p:cNvSpPr>
            <a:spLocks noGrp="1"/>
          </p:cNvSpPr>
          <p:nvPr>
            <p:ph idx="1"/>
          </p:nvPr>
        </p:nvSpPr>
        <p:spPr/>
        <p:txBody>
          <a:bodyPr>
            <a:normAutofit fontScale="70000" lnSpcReduction="20000"/>
          </a:bodyPr>
          <a:lstStyle/>
          <a:p>
            <a:pPr marL="274320" indent="-274320" fontAlgn="auto">
              <a:spcAft>
                <a:spcPts val="0"/>
              </a:spcAft>
              <a:buFont typeface="Wingdings 2"/>
              <a:buChar char=""/>
              <a:defRPr/>
            </a:pPr>
            <a:r>
              <a:rPr lang="en-US" b="1" dirty="0" smtClean="0"/>
              <a:t>Adverbial clauses modify the verb in the </a:t>
            </a:r>
            <a:r>
              <a:rPr lang="en-US" b="1" dirty="0" err="1" smtClean="0"/>
              <a:t>superordinate</a:t>
            </a:r>
            <a:r>
              <a:rPr lang="en-US" b="1" dirty="0" smtClean="0"/>
              <a:t> clause or the whole </a:t>
            </a:r>
            <a:r>
              <a:rPr lang="en-US" b="1" dirty="0" err="1" smtClean="0"/>
              <a:t>superordinate</a:t>
            </a:r>
            <a:r>
              <a:rPr lang="en-US" b="1" dirty="0" smtClean="0"/>
              <a:t> clause itself. They are introduced by subordinating conjunctions that express  different adverbial meanings:</a:t>
            </a:r>
            <a:endParaRPr lang="en-US" dirty="0" smtClean="0"/>
          </a:p>
          <a:p>
            <a:pPr marL="274320" indent="-274320" fontAlgn="auto">
              <a:spcAft>
                <a:spcPts val="0"/>
              </a:spcAft>
              <a:buFont typeface="Wingdings 2"/>
              <a:buChar char=""/>
              <a:defRPr/>
            </a:pPr>
            <a:r>
              <a:rPr lang="en-US" b="1" dirty="0" smtClean="0"/>
              <a:t>Time : since, as soon as, until, when, whenever, while , before, after, as long as , once , etc.</a:t>
            </a:r>
            <a:endParaRPr lang="en-US" dirty="0" smtClean="0"/>
          </a:p>
          <a:p>
            <a:pPr marL="274320" indent="-274320" fontAlgn="auto">
              <a:spcAft>
                <a:spcPts val="0"/>
              </a:spcAft>
              <a:buFont typeface="Wingdings 2"/>
              <a:buChar char=""/>
              <a:defRPr/>
            </a:pPr>
            <a:r>
              <a:rPr lang="en-US" b="1" dirty="0" smtClean="0"/>
              <a:t>Place: where , wherever</a:t>
            </a:r>
            <a:endParaRPr lang="en-US" dirty="0" smtClean="0"/>
          </a:p>
          <a:p>
            <a:pPr marL="274320" indent="-274320" fontAlgn="auto">
              <a:spcAft>
                <a:spcPts val="0"/>
              </a:spcAft>
              <a:buFont typeface="Wingdings 2"/>
              <a:buChar char=""/>
              <a:defRPr/>
            </a:pPr>
            <a:r>
              <a:rPr lang="en-US" b="1" dirty="0" smtClean="0"/>
              <a:t>Manner: as , as if, as though</a:t>
            </a:r>
            <a:endParaRPr lang="en-US" dirty="0" smtClean="0"/>
          </a:p>
          <a:p>
            <a:pPr marL="274320" indent="-274320" fontAlgn="auto">
              <a:spcAft>
                <a:spcPts val="0"/>
              </a:spcAft>
              <a:buFont typeface="Wingdings 2"/>
              <a:buChar char=""/>
              <a:defRPr/>
            </a:pPr>
            <a:r>
              <a:rPr lang="en-US" b="1" dirty="0" smtClean="0"/>
              <a:t>Degree: as far as, as much as </a:t>
            </a:r>
            <a:endParaRPr lang="en-US" dirty="0" smtClean="0"/>
          </a:p>
          <a:p>
            <a:pPr marL="274320" indent="-274320" fontAlgn="auto">
              <a:spcAft>
                <a:spcPts val="0"/>
              </a:spcAft>
              <a:buFont typeface="Wingdings 2"/>
              <a:buChar char=""/>
              <a:defRPr/>
            </a:pPr>
            <a:r>
              <a:rPr lang="en-US" b="1" dirty="0" smtClean="0"/>
              <a:t>Cause/reason: because, since, as, for, in as much as</a:t>
            </a:r>
            <a:endParaRPr lang="en-US" dirty="0" smtClean="0"/>
          </a:p>
          <a:p>
            <a:pPr marL="274320" indent="-274320" fontAlgn="auto">
              <a:spcAft>
                <a:spcPts val="0"/>
              </a:spcAft>
              <a:buFont typeface="Wingdings 2"/>
              <a:buChar char=""/>
              <a:defRPr/>
            </a:pPr>
            <a:r>
              <a:rPr lang="en-US" b="1" dirty="0" smtClean="0"/>
              <a:t>Condition: if , unless, as long as, so that</a:t>
            </a:r>
            <a:endParaRPr lang="en-US" dirty="0" smtClean="0"/>
          </a:p>
          <a:p>
            <a:pPr marL="274320" indent="-274320" fontAlgn="auto">
              <a:spcAft>
                <a:spcPts val="0"/>
              </a:spcAft>
              <a:buFont typeface="Wingdings 2"/>
              <a:buChar char=""/>
              <a:defRPr/>
            </a:pPr>
            <a:r>
              <a:rPr lang="en-US" b="1" dirty="0" smtClean="0"/>
              <a:t>Concession: if, yet, although, even though, despite the fact that, however</a:t>
            </a:r>
            <a:endParaRPr lang="en-US" dirty="0" smtClean="0"/>
          </a:p>
          <a:p>
            <a:pPr marL="274320" indent="-274320" fontAlgn="auto">
              <a:spcAft>
                <a:spcPts val="0"/>
              </a:spcAft>
              <a:buFont typeface="Wingdings 2"/>
              <a:buChar char=""/>
              <a:defRPr/>
            </a:pPr>
            <a:r>
              <a:rPr lang="en-US" b="1" dirty="0" smtClean="0"/>
              <a:t>Purpose: so that, in order that, so as to</a:t>
            </a:r>
            <a:endParaRPr lang="en-US" dirty="0" smtClean="0"/>
          </a:p>
          <a:p>
            <a:pPr marL="274320" indent="-274320" fontAlgn="auto">
              <a:spcAft>
                <a:spcPts val="0"/>
              </a:spcAft>
              <a:buFont typeface="Wingdings 2"/>
              <a:buChar char=""/>
              <a:defRPr/>
            </a:pPr>
            <a:r>
              <a:rPr lang="en-US" b="1" dirty="0" smtClean="0"/>
              <a:t>- I will go a head in my plan despite the fact that they told me not.</a:t>
            </a:r>
            <a:endParaRPr lang="en-US" dirty="0" smtClean="0"/>
          </a:p>
          <a:p>
            <a:pPr marL="274320" indent="-274320" fontAlgn="auto">
              <a:spcAft>
                <a:spcPts val="0"/>
              </a:spcAft>
              <a:buFont typeface="Wingdings 2"/>
              <a:buChar char=""/>
              <a:defRPr/>
            </a:pPr>
            <a:r>
              <a:rPr lang="en-US" b="1" dirty="0" smtClean="0"/>
              <a:t>- They might come if you invited them.</a:t>
            </a:r>
            <a:endParaRPr lang="en-US" dirty="0" smtClean="0"/>
          </a:p>
          <a:p>
            <a:pPr marL="274320" indent="-274320" fontAlgn="auto">
              <a:spcAft>
                <a:spcPts val="0"/>
              </a:spcAft>
              <a:buFont typeface="Wingdings 2"/>
              <a:buChar char=""/>
              <a:defRPr/>
            </a:pPr>
            <a:r>
              <a:rPr lang="en-US" b="1" dirty="0" smtClean="0"/>
              <a:t>- he had left after they left. </a:t>
            </a:r>
            <a:endParaRPr lang="en-US" dirty="0" smtClean="0"/>
          </a:p>
          <a:p>
            <a:pPr marL="274320" indent="-274320" fontAlgn="auto">
              <a:spcAft>
                <a:spcPts val="0"/>
              </a:spcAft>
              <a:buFont typeface="Wingdings 2"/>
              <a:buChar char=""/>
              <a:defRPr/>
            </a:pPr>
            <a:endParaRPr lang="en-US" dirty="0"/>
          </a:p>
        </p:txBody>
      </p:sp>
      <p:sp>
        <p:nvSpPr>
          <p:cNvPr id="36867"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0D6B6CDB-9FC0-4A9F-972C-E4861FA0782C}" type="datetime1">
              <a:rPr lang="en-US">
                <a:cs typeface="Arial" charset="0"/>
              </a:rPr>
              <a:pPr fontAlgn="base">
                <a:spcBef>
                  <a:spcPct val="0"/>
                </a:spcBef>
                <a:spcAft>
                  <a:spcPct val="0"/>
                </a:spcAft>
              </a:pPr>
              <a:t>11/16/2014</a:t>
            </a:fld>
            <a:endParaRPr lang="en-US">
              <a:cs typeface="Arial" charset="0"/>
            </a:endParaRPr>
          </a:p>
        </p:txBody>
      </p:sp>
      <p:sp>
        <p:nvSpPr>
          <p:cNvPr id="36868"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3686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D08FF4-49EF-44B6-9B8C-D1D3D5B3E411}"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COMPARATIVE CLAUSES</a:t>
            </a:r>
            <a:endParaRPr lang="en-US" dirty="0"/>
          </a:p>
        </p:txBody>
      </p:sp>
      <p:sp>
        <p:nvSpPr>
          <p:cNvPr id="37890" name="Content Placeholder 2"/>
          <p:cNvSpPr>
            <a:spLocks noGrp="1"/>
          </p:cNvSpPr>
          <p:nvPr>
            <p:ph idx="1"/>
          </p:nvPr>
        </p:nvSpPr>
        <p:spPr/>
        <p:txBody>
          <a:bodyPr/>
          <a:lstStyle/>
          <a:p>
            <a:r>
              <a:rPr lang="en-US" b="1" smtClean="0"/>
              <a:t>Comparative clauses are introduced by pairs of correlative subordinators like ‘ as/so …as’  and ‘so…that’:</a:t>
            </a:r>
            <a:endParaRPr lang="en-US" smtClean="0"/>
          </a:p>
          <a:p>
            <a:r>
              <a:rPr lang="en-US" b="1" smtClean="0"/>
              <a:t>He is as old as I am.</a:t>
            </a:r>
            <a:endParaRPr lang="en-US" smtClean="0"/>
          </a:p>
          <a:p>
            <a:r>
              <a:rPr lang="en-US" b="1" smtClean="0"/>
              <a:t>They walked so quickly that they got exhausted.</a:t>
            </a:r>
            <a:endParaRPr lang="en-US" smtClean="0"/>
          </a:p>
          <a:p>
            <a:endParaRPr lang="en-US" smtClean="0"/>
          </a:p>
        </p:txBody>
      </p:sp>
      <p:sp>
        <p:nvSpPr>
          <p:cNvPr id="37891"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BD1A6ED1-411B-4E76-A490-FB91BA35FBCA}" type="datetime1">
              <a:rPr lang="en-US">
                <a:cs typeface="Arial" charset="0"/>
              </a:rPr>
              <a:pPr fontAlgn="base">
                <a:spcBef>
                  <a:spcPct val="0"/>
                </a:spcBef>
                <a:spcAft>
                  <a:spcPct val="0"/>
                </a:spcAft>
              </a:pPr>
              <a:t>11/16/2014</a:t>
            </a:fld>
            <a:endParaRPr lang="en-US">
              <a:cs typeface="Arial" charset="0"/>
            </a:endParaRPr>
          </a:p>
        </p:txBody>
      </p:sp>
      <p:sp>
        <p:nvSpPr>
          <p:cNvPr id="37892"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37893"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5587A7-B288-43BB-9E6D-41A410532931}"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RELATIVE CLAUSES</a:t>
            </a:r>
            <a:endParaRPr lang="en-US" dirty="0"/>
          </a:p>
        </p:txBody>
      </p:sp>
      <p:sp>
        <p:nvSpPr>
          <p:cNvPr id="38914" name="Content Placeholder 2"/>
          <p:cNvSpPr>
            <a:spLocks noGrp="1"/>
          </p:cNvSpPr>
          <p:nvPr>
            <p:ph idx="1"/>
          </p:nvPr>
        </p:nvSpPr>
        <p:spPr/>
        <p:txBody>
          <a:bodyPr/>
          <a:lstStyle/>
          <a:p>
            <a:r>
              <a:rPr lang="en-US" b="1" smtClean="0"/>
              <a:t>Relative clauses are introduced by ‘ that’ or ‘wh-words’:</a:t>
            </a:r>
            <a:endParaRPr lang="en-US" smtClean="0"/>
          </a:p>
          <a:p>
            <a:r>
              <a:rPr lang="en-US" b="1" smtClean="0"/>
              <a:t>I told the man that you met yesterday to come again.</a:t>
            </a:r>
            <a:endParaRPr lang="en-US" smtClean="0"/>
          </a:p>
          <a:p>
            <a:r>
              <a:rPr lang="en-US" b="1" smtClean="0"/>
              <a:t> </a:t>
            </a:r>
            <a:endParaRPr lang="en-US" smtClean="0"/>
          </a:p>
          <a:p>
            <a:endParaRPr lang="en-US" smtClean="0"/>
          </a:p>
        </p:txBody>
      </p:sp>
      <p:sp>
        <p:nvSpPr>
          <p:cNvPr id="38915"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B57AFD9F-F663-4746-AE90-5F40C62301FD}" type="datetime1">
              <a:rPr lang="en-US">
                <a:cs typeface="Arial" charset="0"/>
              </a:rPr>
              <a:pPr fontAlgn="base">
                <a:spcBef>
                  <a:spcPct val="0"/>
                </a:spcBef>
                <a:spcAft>
                  <a:spcPct val="0"/>
                </a:spcAft>
              </a:pPr>
              <a:t>11/16/2014</a:t>
            </a:fld>
            <a:endParaRPr lang="en-US">
              <a:cs typeface="Arial" charset="0"/>
            </a:endParaRPr>
          </a:p>
        </p:txBody>
      </p:sp>
      <p:sp>
        <p:nvSpPr>
          <p:cNvPr id="38916"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38917"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2A2334-1CE3-49FA-9099-41B528F561B0}"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ARABIC SUBORDINATION</a:t>
            </a:r>
            <a:endParaRPr lang="en-US" dirty="0"/>
          </a:p>
        </p:txBody>
      </p:sp>
      <p:sp>
        <p:nvSpPr>
          <p:cNvPr id="3" name="Content Placeholder 2"/>
          <p:cNvSpPr>
            <a:spLocks noGrp="1"/>
          </p:cNvSpPr>
          <p:nvPr>
            <p:ph idx="1"/>
          </p:nvPr>
        </p:nvSpPr>
        <p:spPr/>
        <p:txBody>
          <a:bodyPr>
            <a:normAutofit lnSpcReduction="10000"/>
          </a:bodyPr>
          <a:lstStyle/>
          <a:p>
            <a:pPr marL="274320" indent="-274320" fontAlgn="auto">
              <a:spcAft>
                <a:spcPts val="0"/>
              </a:spcAft>
              <a:buFont typeface="Wingdings 2"/>
              <a:buChar char=""/>
              <a:defRPr/>
            </a:pPr>
            <a:r>
              <a:rPr lang="en-US" b="1" dirty="0" smtClean="0"/>
              <a:t>Arabic subordinators are realized differently since no clear subordinators are there in Arabic; therefore, some coordinators are working with subordination functions and meanings. Majority of them are related to the adverbial clauses in </a:t>
            </a:r>
            <a:r>
              <a:rPr lang="en-US" b="1" dirty="0" err="1" smtClean="0"/>
              <a:t>Englsh</a:t>
            </a:r>
            <a:r>
              <a:rPr lang="en-US" b="1" dirty="0" smtClean="0"/>
              <a:t> . Among these are:</a:t>
            </a:r>
            <a:endParaRPr lang="en-US" dirty="0" smtClean="0"/>
          </a:p>
          <a:p>
            <a:pPr marL="274320" indent="-274320" fontAlgn="auto">
              <a:spcAft>
                <a:spcPts val="0"/>
              </a:spcAft>
              <a:buFont typeface="Wingdings 2"/>
              <a:buChar char=""/>
              <a:defRPr/>
            </a:pPr>
            <a:r>
              <a:rPr lang="ar-SA" b="1" dirty="0" smtClean="0"/>
              <a:t>حتى</a:t>
            </a:r>
            <a:r>
              <a:rPr lang="en-US" b="1" dirty="0" smtClean="0"/>
              <a:t> to introduce a temporal clause or a clause of purpose : </a:t>
            </a:r>
            <a:r>
              <a:rPr lang="ar-SA" b="1" dirty="0" smtClean="0"/>
              <a:t>درست حتى فهمت/ ذهبت للمكتبة حتى </a:t>
            </a:r>
            <a:r>
              <a:rPr lang="ar-SA" b="1" dirty="0" err="1" smtClean="0"/>
              <a:t>اقرا</a:t>
            </a:r>
            <a:endParaRPr lang="en-US" dirty="0" smtClean="0"/>
          </a:p>
          <a:p>
            <a:pPr marL="274320" indent="-274320" fontAlgn="auto">
              <a:spcAft>
                <a:spcPts val="0"/>
              </a:spcAft>
              <a:buFont typeface="Wingdings 2"/>
              <a:buChar char=""/>
              <a:defRPr/>
            </a:pPr>
            <a:r>
              <a:rPr lang="ar-SA" b="1" dirty="0" smtClean="0"/>
              <a:t>لان</a:t>
            </a:r>
            <a:r>
              <a:rPr lang="en-US" b="1" dirty="0" smtClean="0"/>
              <a:t> links two clauses to express a causative relationship as in </a:t>
            </a:r>
            <a:r>
              <a:rPr lang="ar-SA" b="1" dirty="0" smtClean="0"/>
              <a:t>لم اذهب </a:t>
            </a:r>
            <a:r>
              <a:rPr lang="ar-SA" b="1" dirty="0" err="1" smtClean="0"/>
              <a:t>لانه</a:t>
            </a:r>
            <a:r>
              <a:rPr lang="ar-SA" b="1" dirty="0" smtClean="0"/>
              <a:t> لم يدعني</a:t>
            </a:r>
            <a:endParaRPr lang="en-US" dirty="0" smtClean="0"/>
          </a:p>
          <a:p>
            <a:pPr marL="274320" indent="-274320" fontAlgn="auto">
              <a:spcAft>
                <a:spcPts val="0"/>
              </a:spcAft>
              <a:buFont typeface="Wingdings 2"/>
              <a:buChar char=""/>
              <a:defRPr/>
            </a:pPr>
            <a:endParaRPr lang="en-US" dirty="0"/>
          </a:p>
        </p:txBody>
      </p:sp>
      <p:sp>
        <p:nvSpPr>
          <p:cNvPr id="39939"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F5616581-F63A-450D-B725-05DC89B0D82A}" type="datetime1">
              <a:rPr lang="en-US">
                <a:cs typeface="Arial" charset="0"/>
              </a:rPr>
              <a:pPr fontAlgn="base">
                <a:spcBef>
                  <a:spcPct val="0"/>
                </a:spcBef>
                <a:spcAft>
                  <a:spcPct val="0"/>
                </a:spcAft>
              </a:pPr>
              <a:t>11/16/2014</a:t>
            </a:fld>
            <a:endParaRPr lang="en-US">
              <a:cs typeface="Arial" charset="0"/>
            </a:endParaRPr>
          </a:p>
        </p:txBody>
      </p:sp>
      <p:sp>
        <p:nvSpPr>
          <p:cNvPr id="39940"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3994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9E499B-9AF3-4DCA-8EB0-E8CCAD76A205}"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40962" name="Content Placeholder 2"/>
          <p:cNvSpPr>
            <a:spLocks noGrp="1"/>
          </p:cNvSpPr>
          <p:nvPr>
            <p:ph idx="1"/>
          </p:nvPr>
        </p:nvSpPr>
        <p:spPr/>
        <p:txBody>
          <a:bodyPr/>
          <a:lstStyle/>
          <a:p>
            <a:r>
              <a:rPr lang="en-US" b="1" smtClean="0"/>
              <a:t>Therefore, English subordinators tend to express syntactic functions , and then their meanings are related to the positions they may occupy . On the other hand, Arabic subordinators are not so evident as their coordinating ones. Thus, their functions and meanings are derived from their lexical reference.</a:t>
            </a:r>
            <a:endParaRPr lang="en-US" smtClean="0"/>
          </a:p>
          <a:p>
            <a:endParaRPr lang="en-US" smtClean="0"/>
          </a:p>
        </p:txBody>
      </p:sp>
      <p:sp>
        <p:nvSpPr>
          <p:cNvPr id="40963"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94F95D4D-9E17-4441-B0CA-9CD4962F88C2}" type="datetime1">
              <a:rPr lang="en-US">
                <a:cs typeface="Arial" charset="0"/>
              </a:rPr>
              <a:pPr fontAlgn="base">
                <a:spcBef>
                  <a:spcPct val="0"/>
                </a:spcBef>
                <a:spcAft>
                  <a:spcPct val="0"/>
                </a:spcAft>
              </a:pPr>
              <a:t>11/16/2014</a:t>
            </a:fld>
            <a:endParaRPr lang="en-US">
              <a:cs typeface="Arial" charset="0"/>
            </a:endParaRPr>
          </a:p>
        </p:txBody>
      </p:sp>
      <p:sp>
        <p:nvSpPr>
          <p:cNvPr id="40964"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4096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7F0AF6-4F01-4D35-A2F6-444822AEF214}"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1986" name="Picture 12" descr="070.jpg"/>
          <p:cNvPicPr>
            <a:picLocks noChangeAspect="1"/>
          </p:cNvPicPr>
          <p:nvPr/>
        </p:nvPicPr>
        <p:blipFill>
          <a:blip r:embed="rId2"/>
          <a:srcRect/>
          <a:stretch>
            <a:fillRect/>
          </a:stretch>
        </p:blipFill>
        <p:spPr bwMode="auto">
          <a:xfrm>
            <a:off x="5214938" y="4429125"/>
            <a:ext cx="3929062" cy="2428875"/>
          </a:xfrm>
          <a:prstGeom prst="rect">
            <a:avLst/>
          </a:prstGeom>
          <a:noFill/>
          <a:ln w="9525">
            <a:noFill/>
            <a:miter lim="800000"/>
            <a:headEnd/>
            <a:tailEnd/>
          </a:ln>
        </p:spPr>
      </p:pic>
      <p:sp>
        <p:nvSpPr>
          <p:cNvPr id="4" name="Title 3"/>
          <p:cNvSpPr>
            <a:spLocks noGrp="1"/>
          </p:cNvSpPr>
          <p:nvPr>
            <p:ph type="title"/>
          </p:nvPr>
        </p:nvSpPr>
        <p:spPr/>
        <p:txBody>
          <a:bodyPr>
            <a:normAutofit fontScale="90000"/>
          </a:bodyPr>
          <a:lstStyle/>
          <a:p>
            <a:pPr fontAlgn="auto">
              <a:spcAft>
                <a:spcPts val="0"/>
              </a:spcAft>
              <a:defRPr/>
            </a:pPr>
            <a:r>
              <a:rPr lang="en-US" sz="4000" dirty="0" smtClean="0">
                <a:solidFill>
                  <a:srgbClr val="002060"/>
                </a:solidFill>
              </a:rPr>
              <a:t>WE DID IT</a:t>
            </a:r>
            <a:endParaRPr lang="en-US" sz="4000" dirty="0">
              <a:solidFill>
                <a:srgbClr val="002060"/>
              </a:solidFill>
            </a:endParaRPr>
          </a:p>
        </p:txBody>
      </p:sp>
      <p:sp>
        <p:nvSpPr>
          <p:cNvPr id="6" name="Text Placeholder 5"/>
          <p:cNvSpPr>
            <a:spLocks noGrp="1"/>
          </p:cNvSpPr>
          <p:nvPr>
            <p:ph type="body" sz="half" idx="2"/>
          </p:nvPr>
        </p:nvSpPr>
        <p:spPr>
          <a:xfrm>
            <a:off x="4572000" y="2643182"/>
            <a:ext cx="4572000" cy="2143140"/>
          </a:xfr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defRPr/>
            </a:pPr>
            <a:r>
              <a:rPr lang="en-US" sz="2800" b="1" dirty="0" smtClean="0">
                <a:ln/>
                <a:solidFill>
                  <a:schemeClr val="accent3"/>
                </a:solidFill>
              </a:rPr>
              <a:t>BE READY FOR  CH 11 NUMBER, GENDER AND CASE</a:t>
            </a:r>
            <a:endParaRPr lang="en-US" sz="2800" b="1" i="1" dirty="0">
              <a:ln/>
              <a:solidFill>
                <a:schemeClr val="accent3"/>
              </a:solidFill>
            </a:endParaRPr>
          </a:p>
        </p:txBody>
      </p:sp>
      <p:sp>
        <p:nvSpPr>
          <p:cNvPr id="41989" name="Date Placeholder 7"/>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2C5E72BF-5C0C-4B90-9101-5B46EFDB14BE}" type="datetime1">
              <a:rPr lang="en-US">
                <a:cs typeface="Arial" charset="0"/>
              </a:rPr>
              <a:pPr fontAlgn="base">
                <a:spcBef>
                  <a:spcPct val="0"/>
                </a:spcBef>
                <a:spcAft>
                  <a:spcPct val="0"/>
                </a:spcAft>
              </a:pPr>
              <a:t>11/16/2014</a:t>
            </a:fld>
            <a:endParaRPr lang="en-US">
              <a:cs typeface="Arial" charset="0"/>
            </a:endParaRPr>
          </a:p>
        </p:txBody>
      </p:sp>
      <p:sp>
        <p:nvSpPr>
          <p:cNvPr id="41990" name="Footer Placeholder 9"/>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41991"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5B588C-F42A-4ABC-AC7D-FD275EFB3D4F}" type="slidenum">
              <a:rPr lang="en-US">
                <a:cs typeface="Arial" charset="0"/>
              </a:rPr>
              <a:pPr fontAlgn="base">
                <a:spcBef>
                  <a:spcPct val="0"/>
                </a:spcBef>
                <a:spcAft>
                  <a:spcPct val="0"/>
                </a:spcAft>
              </a:pPr>
              <a:t>28</a:t>
            </a:fld>
            <a:endParaRPr lang="en-US">
              <a:cs typeface="Arial" charset="0"/>
            </a:endParaRPr>
          </a:p>
        </p:txBody>
      </p:sp>
      <p:pic>
        <p:nvPicPr>
          <p:cNvPr id="9" name="Picture Placeholder 8" descr="093.jpg"/>
          <p:cNvPicPr>
            <a:picLocks noGrp="1" noChangeAspect="1"/>
          </p:cNvPicPr>
          <p:nvPr>
            <p:ph type="pic" idx="1"/>
          </p:nvPr>
        </p:nvPicPr>
        <p:blipFill>
          <a:blip r:embed="rId3" cstate="print"/>
          <a:srcRect l="21864" r="21864"/>
          <a:stretch>
            <a:fillRect/>
          </a:stretch>
        </p:blipFill>
        <p:spPr>
          <a:xfrm>
            <a:off x="0" y="1357298"/>
            <a:ext cx="4572000" cy="52149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1993" name="Picture 11" descr="023.jpg"/>
          <p:cNvPicPr>
            <a:picLocks noChangeAspect="1"/>
          </p:cNvPicPr>
          <p:nvPr/>
        </p:nvPicPr>
        <p:blipFill>
          <a:blip r:embed="rId4"/>
          <a:srcRect/>
          <a:stretch>
            <a:fillRect/>
          </a:stretch>
        </p:blipFill>
        <p:spPr bwMode="auto">
          <a:xfrm>
            <a:off x="5072063" y="0"/>
            <a:ext cx="4071937" cy="25717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ENGLISH COORDINATORS</a:t>
            </a:r>
            <a:endParaRPr lang="en-US" dirty="0"/>
          </a:p>
        </p:txBody>
      </p:sp>
      <p:sp>
        <p:nvSpPr>
          <p:cNvPr id="16386" name="Content Placeholder 2"/>
          <p:cNvSpPr>
            <a:spLocks noGrp="1"/>
          </p:cNvSpPr>
          <p:nvPr>
            <p:ph idx="1"/>
          </p:nvPr>
        </p:nvSpPr>
        <p:spPr/>
        <p:txBody>
          <a:bodyPr/>
          <a:lstStyle/>
          <a:p>
            <a:r>
              <a:rPr lang="en-US" b="1" smtClean="0"/>
              <a:t>English has three simple coordinating conjunctions </a:t>
            </a:r>
            <a:endParaRPr lang="en-US" smtClean="0"/>
          </a:p>
          <a:p>
            <a:r>
              <a:rPr lang="en-US" b="1" smtClean="0"/>
              <a:t>-AND</a:t>
            </a:r>
            <a:endParaRPr lang="en-US" smtClean="0"/>
          </a:p>
          <a:p>
            <a:r>
              <a:rPr lang="en-US" b="1" smtClean="0"/>
              <a:t>-BUT</a:t>
            </a:r>
            <a:endParaRPr lang="en-US" smtClean="0"/>
          </a:p>
          <a:p>
            <a:r>
              <a:rPr lang="en-US" b="1" smtClean="0"/>
              <a:t>- YET</a:t>
            </a:r>
            <a:endParaRPr lang="en-US" smtClean="0"/>
          </a:p>
          <a:p>
            <a:r>
              <a:rPr lang="en-US" b="1" smtClean="0"/>
              <a:t>And three correlative coordinators </a:t>
            </a:r>
            <a:endParaRPr lang="en-US" smtClean="0"/>
          </a:p>
          <a:p>
            <a:r>
              <a:rPr lang="en-US" b="1" smtClean="0"/>
              <a:t>-BOTH……AND</a:t>
            </a:r>
            <a:endParaRPr lang="en-US" smtClean="0"/>
          </a:p>
          <a:p>
            <a:r>
              <a:rPr lang="en-US" b="1" smtClean="0"/>
              <a:t>-EITHER……OR</a:t>
            </a:r>
            <a:endParaRPr lang="en-US" smtClean="0"/>
          </a:p>
          <a:p>
            <a:r>
              <a:rPr lang="en-US" b="1" smtClean="0"/>
              <a:t>- NEITHER….. NOR</a:t>
            </a:r>
            <a:endParaRPr lang="en-US" smtClean="0"/>
          </a:p>
          <a:p>
            <a:endParaRPr lang="en-US" smtClean="0"/>
          </a:p>
          <a:p>
            <a:endParaRPr lang="en-US" smtClean="0"/>
          </a:p>
        </p:txBody>
      </p:sp>
      <p:sp>
        <p:nvSpPr>
          <p:cNvPr id="16387"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7171F32A-8977-4DA0-B689-8FDFB15787C1}" type="datetime1">
              <a:rPr lang="en-US">
                <a:cs typeface="Arial" charset="0"/>
              </a:rPr>
              <a:pPr fontAlgn="base">
                <a:spcBef>
                  <a:spcPct val="0"/>
                </a:spcBef>
                <a:spcAft>
                  <a:spcPct val="0"/>
                </a:spcAft>
              </a:pPr>
              <a:t>11/16/2014</a:t>
            </a:fld>
            <a:endParaRPr lang="en-US">
              <a:cs typeface="Arial" charset="0"/>
            </a:endParaRPr>
          </a:p>
        </p:txBody>
      </p:sp>
      <p:sp>
        <p:nvSpPr>
          <p:cNvPr id="16388"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1638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D3B321-1F5A-46D8-90AB-44F6D3C6DC12}"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AND</a:t>
            </a:r>
            <a:endParaRPr lang="en-US" dirty="0"/>
          </a:p>
        </p:txBody>
      </p:sp>
      <p:sp>
        <p:nvSpPr>
          <p:cNvPr id="3" name="Content Placeholder 2"/>
          <p:cNvSpPr>
            <a:spLocks noGrp="1"/>
          </p:cNvSpPr>
          <p:nvPr>
            <p:ph idx="1"/>
          </p:nvPr>
        </p:nvSpPr>
        <p:spPr/>
        <p:txBody>
          <a:bodyPr>
            <a:normAutofit/>
          </a:bodyPr>
          <a:lstStyle/>
          <a:p>
            <a:pPr>
              <a:lnSpc>
                <a:spcPct val="80000"/>
              </a:lnSpc>
            </a:pPr>
            <a:r>
              <a:rPr lang="en-US" sz="1800" b="1" smtClean="0"/>
              <a:t>The coordinating conjunction AND denotes a number of meanings or relationships:</a:t>
            </a:r>
            <a:endParaRPr lang="en-US" sz="1800" smtClean="0"/>
          </a:p>
          <a:p>
            <a:pPr>
              <a:lnSpc>
                <a:spcPct val="80000"/>
              </a:lnSpc>
              <a:buFont typeface="Wingdings 2" pitchFamily="18" charset="2"/>
              <a:buNone/>
            </a:pPr>
            <a:r>
              <a:rPr lang="en-US" sz="1800" b="1" smtClean="0"/>
              <a:t>1-Consequence / result (cause and effect)</a:t>
            </a:r>
            <a:endParaRPr lang="en-US" sz="1800" smtClean="0"/>
          </a:p>
          <a:p>
            <a:pPr>
              <a:lnSpc>
                <a:spcPct val="80000"/>
              </a:lnSpc>
            </a:pPr>
            <a:r>
              <a:rPr lang="en-US" sz="1800" b="1" smtClean="0"/>
              <a:t>She quarreled with her boss, resigned and left the country.</a:t>
            </a:r>
            <a:endParaRPr lang="en-US" sz="1800" smtClean="0"/>
          </a:p>
          <a:p>
            <a:pPr>
              <a:lnSpc>
                <a:spcPct val="80000"/>
              </a:lnSpc>
              <a:buFont typeface="Wingdings 2" pitchFamily="18" charset="2"/>
              <a:buNone/>
            </a:pPr>
            <a:r>
              <a:rPr lang="en-US" sz="1800" b="1" smtClean="0"/>
              <a:t>2-Chronological sequence</a:t>
            </a:r>
            <a:endParaRPr lang="en-US" sz="1800" smtClean="0"/>
          </a:p>
          <a:p>
            <a:pPr>
              <a:lnSpc>
                <a:spcPct val="80000"/>
              </a:lnSpc>
            </a:pPr>
            <a:r>
              <a:rPr lang="en-US" sz="1800" b="1" smtClean="0"/>
              <a:t>We fixed the car and went to the shops.</a:t>
            </a:r>
            <a:r>
              <a:rPr lang="ar-SA" sz="1800" b="1" smtClean="0"/>
              <a:t>أصلحنا السيارة ثم ذهبنا الى المحلات</a:t>
            </a:r>
            <a:endParaRPr lang="en-US" sz="1800" smtClean="0"/>
          </a:p>
          <a:p>
            <a:pPr>
              <a:lnSpc>
                <a:spcPct val="80000"/>
              </a:lnSpc>
              <a:buFont typeface="Wingdings 2" pitchFamily="18" charset="2"/>
              <a:buNone/>
            </a:pPr>
            <a:r>
              <a:rPr lang="en-US" sz="1800" b="1" smtClean="0"/>
              <a:t>3-Contrast (meaning but)</a:t>
            </a:r>
            <a:endParaRPr lang="en-US" sz="1800" smtClean="0"/>
          </a:p>
          <a:p>
            <a:pPr>
              <a:lnSpc>
                <a:spcPct val="80000"/>
              </a:lnSpc>
            </a:pPr>
            <a:r>
              <a:rPr lang="en-US" sz="1800" b="1" smtClean="0"/>
              <a:t>The teacher is worried and the students are happy.</a:t>
            </a:r>
            <a:endParaRPr lang="en-US" sz="1800" smtClean="0"/>
          </a:p>
          <a:p>
            <a:pPr>
              <a:lnSpc>
                <a:spcPct val="80000"/>
              </a:lnSpc>
              <a:buFont typeface="Wingdings 2" pitchFamily="18" charset="2"/>
              <a:buNone/>
            </a:pPr>
            <a:r>
              <a:rPr lang="en-US" sz="1800" b="1" smtClean="0"/>
              <a:t>4-Concession (meaning but)</a:t>
            </a:r>
            <a:endParaRPr lang="en-US" sz="1800" smtClean="0"/>
          </a:p>
          <a:p>
            <a:pPr>
              <a:lnSpc>
                <a:spcPct val="80000"/>
              </a:lnSpc>
            </a:pPr>
            <a:r>
              <a:rPr lang="en-US" sz="1800" b="1" smtClean="0"/>
              <a:t>We tried our best and couldn’t save the child.</a:t>
            </a:r>
            <a:r>
              <a:rPr lang="ar-SA" sz="1800" b="1" smtClean="0"/>
              <a:t>عملنا ما بوسعنا ولكن لن نستطع انقاذ الطفل</a:t>
            </a:r>
            <a:endParaRPr lang="en-US" sz="1800" smtClean="0"/>
          </a:p>
          <a:p>
            <a:pPr>
              <a:lnSpc>
                <a:spcPct val="80000"/>
              </a:lnSpc>
              <a:buFont typeface="Wingdings 2" pitchFamily="18" charset="2"/>
              <a:buNone/>
            </a:pPr>
            <a:r>
              <a:rPr lang="en-US" sz="1800" b="1" smtClean="0"/>
              <a:t>5-Condition (if)</a:t>
            </a:r>
            <a:endParaRPr lang="en-US" sz="1800" smtClean="0"/>
          </a:p>
          <a:p>
            <a:pPr>
              <a:lnSpc>
                <a:spcPct val="80000"/>
              </a:lnSpc>
            </a:pPr>
            <a:r>
              <a:rPr lang="en-US" sz="1800" b="1" smtClean="0"/>
              <a:t>Buy this car , and save your money.</a:t>
            </a:r>
            <a:r>
              <a:rPr lang="ar-SA" sz="1800" b="1" smtClean="0"/>
              <a:t>اذا اشتريت هذه السيارة ستوفر نقودك</a:t>
            </a:r>
            <a:endParaRPr lang="en-US" sz="1800" smtClean="0"/>
          </a:p>
          <a:p>
            <a:pPr>
              <a:lnSpc>
                <a:spcPct val="80000"/>
              </a:lnSpc>
              <a:buFont typeface="Wingdings 2" pitchFamily="18" charset="2"/>
              <a:buNone/>
            </a:pPr>
            <a:r>
              <a:rPr lang="en-US" sz="1800" b="1" smtClean="0"/>
              <a:t>6-Addition</a:t>
            </a:r>
            <a:endParaRPr lang="en-US" sz="1800" smtClean="0"/>
          </a:p>
          <a:p>
            <a:pPr>
              <a:lnSpc>
                <a:spcPct val="80000"/>
              </a:lnSpc>
            </a:pPr>
            <a:r>
              <a:rPr lang="en-US" sz="1800" b="1" smtClean="0"/>
              <a:t>She plays the piano and sings pop songs.</a:t>
            </a:r>
            <a:endParaRPr lang="en-US" sz="1800" smtClean="0"/>
          </a:p>
          <a:p>
            <a:pPr>
              <a:lnSpc>
                <a:spcPct val="80000"/>
              </a:lnSpc>
            </a:pPr>
            <a:endParaRPr lang="en-US" sz="1800" smtClean="0"/>
          </a:p>
        </p:txBody>
      </p:sp>
      <p:sp>
        <p:nvSpPr>
          <p:cNvPr id="17411" name="Date Placeholder 3"/>
          <p:cNvSpPr>
            <a:spLocks noGrp="1"/>
          </p:cNvSpPr>
          <p:nvPr>
            <p:ph type="dt" sz="quarter" idx="10"/>
          </p:nvPr>
        </p:nvSpPr>
        <p:spPr bwMode="auto">
          <a:xfrm>
            <a:off x="3581400" y="6305550"/>
            <a:ext cx="2133600" cy="476250"/>
          </a:xfrm>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B682A0AE-72A4-4B37-869A-D23200F24C6A}" type="datetime1">
              <a:rPr lang="en-US">
                <a:cs typeface="Arial" charset="0"/>
              </a:rPr>
              <a:pPr fontAlgn="base">
                <a:spcBef>
                  <a:spcPct val="0"/>
                </a:spcBef>
                <a:spcAft>
                  <a:spcPct val="0"/>
                </a:spcAft>
              </a:pPr>
              <a:t>11/16/2014</a:t>
            </a:fld>
            <a:endParaRPr lang="en-US">
              <a:cs typeface="Arial" charset="0"/>
            </a:endParaRPr>
          </a:p>
        </p:txBody>
      </p:sp>
      <p:sp>
        <p:nvSpPr>
          <p:cNvPr id="17412"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17413" name="Slide Number Placeholder 4"/>
          <p:cNvSpPr>
            <a:spLocks noGrp="1"/>
          </p:cNvSpPr>
          <p:nvPr>
            <p:ph type="sldNum" sz="quarter" idx="12"/>
          </p:nvPr>
        </p:nvSpPr>
        <p:spPr bwMode="auto">
          <a:xfrm>
            <a:off x="8613775" y="6305550"/>
            <a:ext cx="457200" cy="47625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DB3D21D-250F-4E88-9311-C28A5B5F795E}" type="slidenum">
              <a:rPr lang="ar-SA">
                <a:cs typeface="Arial" charset="0"/>
              </a:rPr>
              <a:pPr fontAlgn="base">
                <a:spcBef>
                  <a:spcPct val="0"/>
                </a:spcBef>
                <a:spcAft>
                  <a:spcPct val="0"/>
                </a:spcAft>
              </a:pPr>
              <a:t>4</a:t>
            </a:fld>
            <a:endParaRPr lang="en-US">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AND</a:t>
            </a:r>
            <a:endParaRPr lang="en-US" dirty="0"/>
          </a:p>
        </p:txBody>
      </p:sp>
      <p:sp>
        <p:nvSpPr>
          <p:cNvPr id="3" name="Content Placeholder 2"/>
          <p:cNvSpPr>
            <a:spLocks noGrp="1"/>
          </p:cNvSpPr>
          <p:nvPr>
            <p:ph idx="1"/>
          </p:nvPr>
        </p:nvSpPr>
        <p:spPr/>
        <p:txBody>
          <a:bodyPr>
            <a:normAutofit fontScale="92500"/>
          </a:bodyPr>
          <a:lstStyle/>
          <a:p>
            <a:pPr marL="274320" indent="-274320" fontAlgn="auto">
              <a:spcAft>
                <a:spcPts val="0"/>
              </a:spcAft>
              <a:buFont typeface="Wingdings 2"/>
              <a:buChar char=""/>
              <a:defRPr/>
            </a:pPr>
            <a:r>
              <a:rPr lang="en-US" b="1" dirty="0" smtClean="0"/>
              <a:t>These instances indicate the problematic nature of using AND as a coordinating conjunction , since its meanings ranged between addition (the unmarked meaning ) to those of concession, contrast , condition ,etc.(the marked ones). Translators must understand that there is no one-to-one relationship between AND  </a:t>
            </a:r>
            <a:r>
              <a:rPr lang="en-US" b="1" dirty="0" err="1" smtClean="0"/>
              <a:t>and</a:t>
            </a:r>
            <a:r>
              <a:rPr lang="en-US" b="1" dirty="0" smtClean="0"/>
              <a:t> its counterparts. The other point is that the immediacy time relations students of translation believe ,whereas instances proved that this immediacy is not a fixed property as in rendering AND  into </a:t>
            </a:r>
            <a:r>
              <a:rPr lang="ar-SA" b="1" dirty="0" smtClean="0"/>
              <a:t>الفاء </a:t>
            </a:r>
            <a:r>
              <a:rPr lang="en-US" b="1" dirty="0" smtClean="0"/>
              <a:t> or </a:t>
            </a:r>
            <a:r>
              <a:rPr lang="ar-SA" b="1" dirty="0" smtClean="0"/>
              <a:t>ثم</a:t>
            </a:r>
            <a:r>
              <a:rPr lang="en-US" b="1" dirty="0" smtClean="0"/>
              <a:t> .</a:t>
            </a:r>
            <a:endParaRPr lang="en-US" dirty="0" smtClean="0"/>
          </a:p>
          <a:p>
            <a:pPr marL="274320" indent="-274320" fontAlgn="auto">
              <a:spcAft>
                <a:spcPts val="0"/>
              </a:spcAft>
              <a:buFont typeface="Wingdings 2"/>
              <a:buChar char=""/>
              <a:defRPr/>
            </a:pPr>
            <a:endParaRPr lang="en-US" dirty="0"/>
          </a:p>
        </p:txBody>
      </p:sp>
      <p:sp>
        <p:nvSpPr>
          <p:cNvPr id="18435"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31341C64-6AD8-4984-9BD4-3DC53662F67E}" type="datetime1">
              <a:rPr lang="en-US">
                <a:cs typeface="Arial" charset="0"/>
              </a:rPr>
              <a:pPr fontAlgn="base">
                <a:spcBef>
                  <a:spcPct val="0"/>
                </a:spcBef>
                <a:spcAft>
                  <a:spcPct val="0"/>
                </a:spcAft>
              </a:pPr>
              <a:t>11/16/2014</a:t>
            </a:fld>
            <a:endParaRPr lang="en-US">
              <a:cs typeface="Arial" charset="0"/>
            </a:endParaRPr>
          </a:p>
        </p:txBody>
      </p:sp>
      <p:sp>
        <p:nvSpPr>
          <p:cNvPr id="18436"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18437"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C42D71-3087-49E6-A54D-32F7A9A759CD}"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OR</a:t>
            </a:r>
            <a:endParaRPr lang="en-US" dirty="0"/>
          </a:p>
        </p:txBody>
      </p:sp>
      <p:sp>
        <p:nvSpPr>
          <p:cNvPr id="19458" name="Content Placeholder 2"/>
          <p:cNvSpPr>
            <a:spLocks noGrp="1"/>
          </p:cNvSpPr>
          <p:nvPr>
            <p:ph idx="1"/>
          </p:nvPr>
        </p:nvSpPr>
        <p:spPr/>
        <p:txBody>
          <a:bodyPr/>
          <a:lstStyle/>
          <a:p>
            <a:r>
              <a:rPr lang="en-US" b="1" smtClean="0"/>
              <a:t>Unlike AND, this conjunction is disjunctive. That  is , it denotes selection among two or more alternatives:</a:t>
            </a:r>
            <a:endParaRPr lang="en-US" smtClean="0"/>
          </a:p>
          <a:p>
            <a:r>
              <a:rPr lang="en-US" b="1" smtClean="0"/>
              <a:t>You can stay or leave.</a:t>
            </a:r>
            <a:r>
              <a:rPr lang="ar-SA" b="1" smtClean="0"/>
              <a:t>يمكنك البقاء او المغادرة </a:t>
            </a:r>
            <a:endParaRPr lang="en-US" smtClean="0"/>
          </a:p>
          <a:p>
            <a:r>
              <a:rPr lang="en-US" b="1" smtClean="0"/>
              <a:t>This conjunction is less problematic  since one equivalent is available </a:t>
            </a:r>
            <a:r>
              <a:rPr lang="ar-SA" b="1" smtClean="0"/>
              <a:t>او</a:t>
            </a:r>
            <a:r>
              <a:rPr lang="en-US" b="1" smtClean="0"/>
              <a:t>.</a:t>
            </a:r>
            <a:endParaRPr lang="en-US" smtClean="0"/>
          </a:p>
          <a:p>
            <a:endParaRPr lang="en-US" smtClean="0"/>
          </a:p>
        </p:txBody>
      </p:sp>
      <p:sp>
        <p:nvSpPr>
          <p:cNvPr id="19459"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2207E539-0974-417E-B2A4-E1F43FC6A933}" type="datetime1">
              <a:rPr lang="en-US">
                <a:cs typeface="Arial" charset="0"/>
              </a:rPr>
              <a:pPr fontAlgn="base">
                <a:spcBef>
                  <a:spcPct val="0"/>
                </a:spcBef>
                <a:spcAft>
                  <a:spcPct val="0"/>
                </a:spcAft>
              </a:pPr>
              <a:t>11/16/2014</a:t>
            </a:fld>
            <a:endParaRPr lang="en-US">
              <a:cs typeface="Arial" charset="0"/>
            </a:endParaRPr>
          </a:p>
        </p:txBody>
      </p:sp>
      <p:sp>
        <p:nvSpPr>
          <p:cNvPr id="19460"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1946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FC5FD1-FD7F-4B7D-9947-F4A2731390CC}"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BUT</a:t>
            </a:r>
            <a:endParaRPr lang="en-US" dirty="0"/>
          </a:p>
        </p:txBody>
      </p:sp>
      <p:sp>
        <p:nvSpPr>
          <p:cNvPr id="20482" name="Content Placeholder 2"/>
          <p:cNvSpPr>
            <a:spLocks noGrp="1"/>
          </p:cNvSpPr>
          <p:nvPr>
            <p:ph idx="1"/>
          </p:nvPr>
        </p:nvSpPr>
        <p:spPr/>
        <p:txBody>
          <a:bodyPr/>
          <a:lstStyle/>
          <a:p>
            <a:r>
              <a:rPr lang="en-US" b="1" smtClean="0"/>
              <a:t>Like AND this conjunction is conjunctive. However, it differs from AND and OR in being limited to two-term coordination. It express contrast:</a:t>
            </a:r>
            <a:endParaRPr lang="en-US" smtClean="0"/>
          </a:p>
          <a:p>
            <a:r>
              <a:rPr lang="en-US" b="1" smtClean="0"/>
              <a:t>This boy is thin but short .</a:t>
            </a:r>
            <a:r>
              <a:rPr lang="ar-SA" b="1" smtClean="0"/>
              <a:t>هذا الولد نحيفا ولكنه قصير</a:t>
            </a:r>
            <a:endParaRPr lang="en-US" smtClean="0"/>
          </a:p>
          <a:p>
            <a:r>
              <a:rPr lang="en-US" b="1" smtClean="0"/>
              <a:t>Ali wanted to leave, but Mohammed didn’t.</a:t>
            </a:r>
            <a:r>
              <a:rPr lang="ar-SA" b="1" smtClean="0"/>
              <a:t>اراد عليٌ المغادرة لكن محمد رفض</a:t>
            </a:r>
            <a:endParaRPr lang="en-US" smtClean="0"/>
          </a:p>
          <a:p>
            <a:r>
              <a:rPr lang="en-US" b="1" smtClean="0"/>
              <a:t>These two sentences indicate clearly that with BUT two different features or actions are stated.</a:t>
            </a:r>
            <a:endParaRPr lang="en-US" smtClean="0"/>
          </a:p>
          <a:p>
            <a:endParaRPr lang="en-US" smtClean="0"/>
          </a:p>
        </p:txBody>
      </p:sp>
      <p:sp>
        <p:nvSpPr>
          <p:cNvPr id="20483"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8E6454F1-876D-420B-949A-1AE30B63CB90}" type="datetime1">
              <a:rPr lang="en-US">
                <a:cs typeface="Arial" charset="0"/>
              </a:rPr>
              <a:pPr fontAlgn="base">
                <a:spcBef>
                  <a:spcPct val="0"/>
                </a:spcBef>
                <a:spcAft>
                  <a:spcPct val="0"/>
                </a:spcAft>
              </a:pPr>
              <a:t>11/16/2014</a:t>
            </a:fld>
            <a:endParaRPr lang="en-US">
              <a:cs typeface="Arial" charset="0"/>
            </a:endParaRPr>
          </a:p>
        </p:txBody>
      </p:sp>
      <p:sp>
        <p:nvSpPr>
          <p:cNvPr id="20484"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2048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BA636C-6EC1-4850-A0C5-4AAE2BBBD7B4}"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BOTH……AND</a:t>
            </a:r>
            <a:endParaRPr lang="en-US" dirty="0"/>
          </a:p>
        </p:txBody>
      </p:sp>
      <p:sp>
        <p:nvSpPr>
          <p:cNvPr id="21506" name="Content Placeholder 2"/>
          <p:cNvSpPr>
            <a:spLocks noGrp="1"/>
          </p:cNvSpPr>
          <p:nvPr>
            <p:ph idx="1"/>
          </p:nvPr>
        </p:nvSpPr>
        <p:spPr/>
        <p:txBody>
          <a:bodyPr/>
          <a:lstStyle/>
          <a:p>
            <a:endParaRPr lang="en-US" smtClean="0"/>
          </a:p>
          <a:p>
            <a:r>
              <a:rPr lang="en-US" b="1" smtClean="0"/>
              <a:t>This pair of correlative coordinating conjunctions expresess additive meaning:</a:t>
            </a:r>
            <a:endParaRPr lang="en-US" smtClean="0"/>
          </a:p>
          <a:p>
            <a:r>
              <a:rPr lang="en-US" b="1" smtClean="0"/>
              <a:t>They both sing and dance. </a:t>
            </a:r>
            <a:r>
              <a:rPr lang="ar-SA" b="1" smtClean="0"/>
              <a:t>هم غنوا ورقصوا</a:t>
            </a:r>
            <a:endParaRPr lang="en-US" smtClean="0"/>
          </a:p>
          <a:p>
            <a:r>
              <a:rPr lang="en-US" b="1" smtClean="0"/>
              <a:t>This simple sentence is problematic since the use of BOTH indicate plural in English and dual in Arabic , and such translation can be seen   </a:t>
            </a:r>
            <a:r>
              <a:rPr lang="ar-SA" b="1" smtClean="0"/>
              <a:t>كلاهما غنا و رقصا</a:t>
            </a:r>
            <a:endParaRPr lang="en-US" smtClean="0"/>
          </a:p>
          <a:p>
            <a:endParaRPr lang="en-US" smtClean="0"/>
          </a:p>
        </p:txBody>
      </p:sp>
      <p:sp>
        <p:nvSpPr>
          <p:cNvPr id="21507"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076EE027-F72A-4719-A4B2-BE86610EAD61}" type="datetime1">
              <a:rPr lang="en-US">
                <a:cs typeface="Arial" charset="0"/>
              </a:rPr>
              <a:pPr fontAlgn="base">
                <a:spcBef>
                  <a:spcPct val="0"/>
                </a:spcBef>
                <a:spcAft>
                  <a:spcPct val="0"/>
                </a:spcAft>
              </a:pPr>
              <a:t>11/16/2014</a:t>
            </a:fld>
            <a:endParaRPr lang="en-US">
              <a:cs typeface="Arial" charset="0"/>
            </a:endParaRPr>
          </a:p>
        </p:txBody>
      </p:sp>
      <p:sp>
        <p:nvSpPr>
          <p:cNvPr id="21508"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2150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7EEC03-3137-4A1F-B508-6FFF7BFD8C4A}"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t>EITHER……OR</a:t>
            </a:r>
            <a:endParaRPr lang="en-US" dirty="0"/>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r>
              <a:rPr lang="en-US" b="1" dirty="0" smtClean="0"/>
              <a:t>This pair expresses exclusive meaning or alternative </a:t>
            </a:r>
            <a:r>
              <a:rPr lang="en-US" b="1" dirty="0" err="1" smtClean="0"/>
              <a:t>ccordination</a:t>
            </a:r>
            <a:r>
              <a:rPr lang="en-US" b="1" dirty="0" smtClean="0"/>
              <a:t>, i.e., choice between two possibilities:</a:t>
            </a:r>
            <a:endParaRPr lang="en-US" dirty="0" smtClean="0"/>
          </a:p>
          <a:p>
            <a:pPr marL="274320" indent="-274320" fontAlgn="auto">
              <a:spcAft>
                <a:spcPts val="0"/>
              </a:spcAft>
              <a:buFont typeface="Wingdings 2"/>
              <a:buChar char=""/>
              <a:defRPr/>
            </a:pPr>
            <a:r>
              <a:rPr lang="en-US" b="1" dirty="0" smtClean="0"/>
              <a:t>You can either stay or leave.  </a:t>
            </a:r>
            <a:r>
              <a:rPr lang="ar-SA" b="1" dirty="0" smtClean="0"/>
              <a:t>إما أن تبقى أو تغادر</a:t>
            </a:r>
            <a:endParaRPr lang="en-US" dirty="0" smtClean="0"/>
          </a:p>
          <a:p>
            <a:pPr marL="274320" indent="-274320" fontAlgn="auto">
              <a:spcAft>
                <a:spcPts val="0"/>
              </a:spcAft>
              <a:buFont typeface="Wingdings 2"/>
              <a:buChar char=""/>
              <a:defRPr/>
            </a:pPr>
            <a:r>
              <a:rPr lang="en-US" b="1" dirty="0" smtClean="0"/>
              <a:t>Either we accept the offer or we cancel the deal.</a:t>
            </a:r>
            <a:r>
              <a:rPr lang="ar-SA" b="1" dirty="0" smtClean="0"/>
              <a:t>إما أن نقبل العرض أو نلغي الاتفاق</a:t>
            </a:r>
            <a:endParaRPr lang="en-US" dirty="0" smtClean="0"/>
          </a:p>
          <a:p>
            <a:pPr marL="274320" indent="-274320" fontAlgn="auto">
              <a:spcAft>
                <a:spcPts val="0"/>
              </a:spcAft>
              <a:buFont typeface="Wingdings 2"/>
              <a:buChar char=""/>
              <a:defRPr/>
            </a:pPr>
            <a:r>
              <a:rPr lang="en-US" b="1" dirty="0" smtClean="0"/>
              <a:t>The problematic aspect of rendering lies in the grammatical structures this correlative pair is used in .These two sentences indicate clearly this point; the former with a single verb used as predicate ,while a complete sentence in the latter.</a:t>
            </a:r>
            <a:endParaRPr lang="en-US" dirty="0" smtClean="0"/>
          </a:p>
          <a:p>
            <a:pPr marL="274320" indent="-274320" fontAlgn="auto">
              <a:spcAft>
                <a:spcPts val="0"/>
              </a:spcAft>
              <a:buFont typeface="Wingdings 2"/>
              <a:buChar char=""/>
              <a:defRPr/>
            </a:pPr>
            <a:endParaRPr lang="en-US" dirty="0"/>
          </a:p>
        </p:txBody>
      </p:sp>
      <p:sp>
        <p:nvSpPr>
          <p:cNvPr id="22531" name="Date Placeholder 3"/>
          <p:cNvSpPr>
            <a:spLocks noGrp="1"/>
          </p:cNvSpPr>
          <p:nvPr>
            <p:ph type="dt" sz="quarter" idx="10"/>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fld id="{A8DDD4AE-3F8C-48CB-98A3-02A0E5BA9BF0}" type="datetime1">
              <a:rPr lang="en-US">
                <a:cs typeface="Arial" charset="0"/>
              </a:rPr>
              <a:pPr fontAlgn="base">
                <a:spcBef>
                  <a:spcPct val="0"/>
                </a:spcBef>
                <a:spcAft>
                  <a:spcPct val="0"/>
                </a:spcAft>
              </a:pPr>
              <a:t>11/16/2014</a:t>
            </a:fld>
            <a:endParaRPr lang="en-US">
              <a:cs typeface="Arial" charset="0"/>
            </a:endParaRPr>
          </a:p>
        </p:txBody>
      </p:sp>
      <p:sp>
        <p:nvSpPr>
          <p:cNvPr id="22532"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pPr fontAlgn="base">
              <a:spcBef>
                <a:spcPct val="0"/>
              </a:spcBef>
              <a:spcAft>
                <a:spcPct val="0"/>
              </a:spcAft>
            </a:pPr>
            <a:r>
              <a:rPr lang="en-US">
                <a:cs typeface="Arial" charset="0"/>
              </a:rPr>
              <a:t>CONTRASTIVE GRAMMAR... AHMED QADOURY ABED 2014</a:t>
            </a:r>
          </a:p>
        </p:txBody>
      </p:sp>
      <p:sp>
        <p:nvSpPr>
          <p:cNvPr id="22533"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1FCCE9-8685-415C-9947-7ECE882B0FF5}"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36</TotalTime>
  <Words>1562</Words>
  <Application>Microsoft Office PowerPoint</Application>
  <PresentationFormat>On-screen Show (4:3)</PresentationFormat>
  <Paragraphs>202</Paragraphs>
  <Slides>28</Slides>
  <Notes>0</Notes>
  <HiddenSlides>0</HiddenSlides>
  <MMClips>0</MMClips>
  <ScaleCrop>false</ScaleCrop>
  <HeadingPairs>
    <vt:vector size="6" baseType="variant">
      <vt:variant>
        <vt:lpstr>Fonts Used</vt:lpstr>
      </vt:variant>
      <vt:variant>
        <vt:i4>6</vt:i4>
      </vt:variant>
      <vt:variant>
        <vt:lpstr>Design Template</vt:lpstr>
      </vt:variant>
      <vt:variant>
        <vt:i4>5</vt:i4>
      </vt:variant>
      <vt:variant>
        <vt:lpstr>Slide Titles</vt:lpstr>
      </vt:variant>
      <vt:variant>
        <vt:i4>28</vt:i4>
      </vt:variant>
    </vt:vector>
  </HeadingPairs>
  <TitlesOfParts>
    <vt:vector size="39" baseType="lpstr">
      <vt:lpstr>Trebuchet MS</vt:lpstr>
      <vt:lpstr>Arial</vt:lpstr>
      <vt:lpstr>Wingdings 2</vt:lpstr>
      <vt:lpstr>Wingdings</vt:lpstr>
      <vt:lpstr>Calibri</vt:lpstr>
      <vt:lpstr>Tahoma</vt:lpstr>
      <vt:lpstr>Opulent</vt:lpstr>
      <vt:lpstr>Opulent</vt:lpstr>
      <vt:lpstr>Opulent</vt:lpstr>
      <vt:lpstr>Opulent</vt: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NINE</dc:title>
  <dc:creator>AHMEDQADOURY</dc:creator>
  <cp:lastModifiedBy>Ahmed</cp:lastModifiedBy>
  <cp:revision>7</cp:revision>
  <dcterms:created xsi:type="dcterms:W3CDTF">2014-10-06T17:30:27Z</dcterms:created>
  <dcterms:modified xsi:type="dcterms:W3CDTF">2014-11-16T05:28:06Z</dcterms:modified>
</cp:coreProperties>
</file>