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82" r:id="rId2"/>
    <p:sldId id="284" r:id="rId3"/>
    <p:sldId id="256" r:id="rId4"/>
    <p:sldId id="257" r:id="rId5"/>
    <p:sldId id="285" r:id="rId6"/>
    <p:sldId id="286" r:id="rId7"/>
    <p:sldId id="258" r:id="rId8"/>
    <p:sldId id="259" r:id="rId9"/>
    <p:sldId id="287" r:id="rId10"/>
    <p:sldId id="260" r:id="rId11"/>
    <p:sldId id="288" r:id="rId12"/>
    <p:sldId id="289" r:id="rId13"/>
    <p:sldId id="261" r:id="rId14"/>
    <p:sldId id="262" r:id="rId15"/>
    <p:sldId id="263" r:id="rId16"/>
    <p:sldId id="290" r:id="rId17"/>
    <p:sldId id="264" r:id="rId18"/>
    <p:sldId id="265" r:id="rId19"/>
    <p:sldId id="291" r:id="rId20"/>
    <p:sldId id="266" r:id="rId21"/>
    <p:sldId id="267" r:id="rId22"/>
    <p:sldId id="268" r:id="rId23"/>
    <p:sldId id="269" r:id="rId24"/>
    <p:sldId id="292" r:id="rId25"/>
    <p:sldId id="293" r:id="rId26"/>
    <p:sldId id="270" r:id="rId27"/>
    <p:sldId id="294" r:id="rId28"/>
    <p:sldId id="271" r:id="rId29"/>
    <p:sldId id="272" r:id="rId30"/>
    <p:sldId id="273" r:id="rId31"/>
    <p:sldId id="281" r:id="rId32"/>
    <p:sldId id="274" r:id="rId33"/>
    <p:sldId id="275" r:id="rId34"/>
    <p:sldId id="276" r:id="rId35"/>
    <p:sldId id="277" r:id="rId36"/>
    <p:sldId id="278" r:id="rId37"/>
    <p:sldId id="295" r:id="rId38"/>
    <p:sldId id="28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DA0574-CB19-4CDA-80D9-87272C358C57}" type="datetimeFigureOut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A241C2-2DE4-4274-979F-212763E6B8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0.wav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BD04C7-ADF4-42BA-82FE-558292C15E53}" type="datetime1">
              <a:rPr/>
              <a:pPr>
                <a:defRPr/>
              </a:pPr>
              <a:t>12/21/2014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CONTRASTIVE GRAMMAR ... AHMED QADOURY ABED 2014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05B6F6-BBA3-402F-9FD9-47E643D0FF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7B19-F359-4274-9ADB-7E39C4A7F549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7B90-3C74-4B75-AC0F-121D37B672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ABD55-A8A0-46AC-89A4-2FEE89DCAE9A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AD003-016F-476B-B468-9BE41D2D87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9D53-5185-4E2C-9CF1-EC8D2E5BDC44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55C8-B7D3-4DF4-A5CA-D315CD28BE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CA7A304-9BAF-4919-A81E-2E72DB531D9F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FC6E-310F-4997-8F9B-D3B1626A14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45D1E-91C5-4711-9A2E-71A4D06F1188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C799-0CEE-4722-8E6C-3FE814F783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E1BA-3465-41A9-976D-9EC1A076F209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3DC1-2CD5-42D5-9B4B-C38DC1562A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E9BA-1AD4-478E-9718-C87BF517A5E0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11BC-BC80-4FFD-B0E0-8509FA9CDB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6454-34B9-4573-9FED-1DD340F314BD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DD8E-2626-494E-9479-87D6EE247F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5B90-2856-4C53-8272-9F7444C2CE3B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6FF5-4322-424A-881B-7D39FB4DE4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E66B54-E246-4E8B-8071-5BA3B2B1782E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5362-83F4-413F-95B3-CF31B0268F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2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4D89EF-FDDF-43A2-ADCA-C634761BA5B9}" type="datetime1">
              <a:rPr lang="en-US"/>
              <a:pPr>
                <a:defRPr/>
              </a:pPr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CONTRASTIVE GRAMMAR ... AHMED QADOURY ABED 2014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90114DD2-B55C-4C55-B39B-D0597E1B46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edge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5756" y="1270795"/>
            <a:ext cx="5105400" cy="215152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ELEVEN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sz="3600" b="1" smtClean="0"/>
              <a:t>NUMBER, GENDER, AND CASE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40594-B968-4964-A4CD-99C632F2C0D5}" type="datetime1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>
              <a:cs typeface="Arial" charset="0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>
                <a:cs typeface="Arial" charset="0"/>
              </a:rPr>
              <a:t>CONTRASTIVE GRAMMAR ... AHMED QADOURY ABED 2014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6D411AD-E6A8-4A83-8C56-4218D3675563}" type="slidenum">
              <a:rPr lang="ar-SA">
                <a:latin typeface="+mn-lt"/>
              </a:rPr>
              <a:pPr>
                <a:defRPr/>
              </a:pPr>
              <a:t>1</a:t>
            </a:fld>
            <a:endParaRPr lang="en-US">
              <a:latin typeface="+mn-lt"/>
            </a:endParaRPr>
          </a:p>
        </p:txBody>
      </p:sp>
      <p:pic>
        <p:nvPicPr>
          <p:cNvPr id="14342" name="Picture 6" descr="Desert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NUMBER: VARIABLE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REGULAR</a:t>
            </a:r>
            <a:r>
              <a:rPr lang="en-US" b="1" smtClean="0"/>
              <a:t> plural forms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IRREGULAR</a:t>
            </a:r>
            <a:r>
              <a:rPr lang="en-US" b="1" smtClean="0"/>
              <a:t> plural forms</a:t>
            </a:r>
          </a:p>
          <a:p>
            <a:pPr eaLnBrk="1" hangingPunct="1"/>
            <a:endParaRPr lang="en-US" b="1" smtClean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A86E0-C534-4E01-97DE-CCA18AB9758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9D5C1B-36E6-4DF8-AF99-3107402CEE70}" type="slidenum">
              <a:rPr lang="ar-SA">
                <a:latin typeface="+mn-lt"/>
              </a:rPr>
              <a:pPr>
                <a:defRPr/>
              </a:pPr>
              <a:t>10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Regular Plural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Predictable</a:t>
            </a:r>
          </a:p>
          <a:p>
            <a:pPr eaLnBrk="1" hangingPunct="1"/>
            <a:r>
              <a:rPr lang="en-US" smtClean="0"/>
              <a:t>Formed by adding ‘-s’ to the singular form.</a:t>
            </a:r>
          </a:p>
          <a:p>
            <a:pPr eaLnBrk="1" hangingPunct="1"/>
            <a:r>
              <a:rPr lang="en-US" smtClean="0"/>
              <a:t>This ‘-s’ has three oral realizations:</a:t>
            </a:r>
          </a:p>
          <a:p>
            <a:pPr eaLnBrk="1" hangingPunct="1"/>
            <a:r>
              <a:rPr lang="en-US" smtClean="0"/>
              <a:t>/iz/ after –s, -z,-x, /s/, /</a:t>
            </a:r>
            <a:r>
              <a:rPr lang="ru-RU" smtClean="0"/>
              <a:t>Ѕ</a:t>
            </a:r>
            <a:r>
              <a:rPr lang="en-US" smtClean="0"/>
              <a:t>/, /</a:t>
            </a:r>
            <a:r>
              <a:rPr lang="ru-RU" smtClean="0"/>
              <a:t>З</a:t>
            </a:r>
            <a:r>
              <a:rPr lang="en-US" smtClean="0"/>
              <a:t>/ and /d</a:t>
            </a:r>
            <a:r>
              <a:rPr lang="ru-RU" smtClean="0"/>
              <a:t>З</a:t>
            </a:r>
            <a:r>
              <a:rPr lang="en-US" smtClean="0"/>
              <a:t>/</a:t>
            </a:r>
          </a:p>
          <a:p>
            <a:pPr eaLnBrk="1" hangingPunct="1"/>
            <a:r>
              <a:rPr lang="en-US" smtClean="0"/>
              <a:t>/z/ after vowels and voiced sounds other than those mentioned earlier</a:t>
            </a:r>
          </a:p>
          <a:p>
            <a:pPr eaLnBrk="1" hangingPunct="1"/>
            <a:r>
              <a:rPr lang="en-US" smtClean="0"/>
              <a:t>/s/ after voiceless sounds</a:t>
            </a:r>
            <a:endParaRPr lang="ru-RU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Irregular plural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Not predictable.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Voicing +s . These are formed by changing a voiceless sound to a voiced sound, then ‘-s’ is added.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 Three types  of voicing are here: a)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1- </a:t>
            </a:r>
            <a:r>
              <a:rPr lang="en-US" sz="2200" smtClean="0">
                <a:cs typeface="Arial" charset="0"/>
              </a:rPr>
              <a:t>/Ø/ ----- /th/ mouth---- mouths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Arial" charset="0"/>
              </a:rPr>
              <a:t>2- /f/----/v/  knife----- knives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Arial" charset="0"/>
              </a:rPr>
              <a:t>3- /s/ ----/z/  house ---houses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Arial" charset="0"/>
              </a:rPr>
              <a:t>B) </a:t>
            </a:r>
            <a:r>
              <a:rPr lang="en-US" sz="2200" smtClean="0">
                <a:solidFill>
                  <a:schemeClr val="accent1"/>
                </a:solidFill>
                <a:cs typeface="Arial" charset="0"/>
              </a:rPr>
              <a:t>Mutation</a:t>
            </a:r>
            <a:r>
              <a:rPr lang="en-US" sz="2200" smtClean="0">
                <a:cs typeface="Arial" charset="0"/>
              </a:rPr>
              <a:t> the medial vowel of the noun is changed: man --- men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Arial" charset="0"/>
              </a:rPr>
              <a:t>C)Plural ending in (</a:t>
            </a:r>
            <a:r>
              <a:rPr lang="en-US" sz="2200" smtClean="0">
                <a:solidFill>
                  <a:schemeClr val="accent1"/>
                </a:solidFill>
                <a:cs typeface="Arial" charset="0"/>
              </a:rPr>
              <a:t>en</a:t>
            </a:r>
            <a:r>
              <a:rPr lang="en-US" sz="2200" smtClean="0">
                <a:cs typeface="Arial" charset="0"/>
              </a:rPr>
              <a:t>): child---- children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Arial" charset="0"/>
              </a:rPr>
              <a:t>D) </a:t>
            </a:r>
            <a:r>
              <a:rPr lang="en-US" sz="2200" smtClean="0">
                <a:solidFill>
                  <a:schemeClr val="accent1"/>
                </a:solidFill>
                <a:cs typeface="Arial" charset="0"/>
              </a:rPr>
              <a:t>Zero</a:t>
            </a:r>
            <a:r>
              <a:rPr lang="en-US" sz="2200" smtClean="0">
                <a:cs typeface="Arial" charset="0"/>
              </a:rPr>
              <a:t> plural: sheep---sheep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Arial" charset="0"/>
              </a:rPr>
              <a:t>E) </a:t>
            </a:r>
            <a:r>
              <a:rPr lang="en-US" sz="2200" smtClean="0">
                <a:solidFill>
                  <a:schemeClr val="accent1"/>
                </a:solidFill>
                <a:cs typeface="Arial" charset="0"/>
              </a:rPr>
              <a:t>foreign</a:t>
            </a:r>
            <a:r>
              <a:rPr lang="en-US" sz="2200" smtClean="0">
                <a:cs typeface="Arial" charset="0"/>
              </a:rPr>
              <a:t> plural: criterion---criteria, curriculum---curricula</a:t>
            </a:r>
          </a:p>
          <a:p>
            <a:pPr eaLnBrk="1" hangingPunct="1">
              <a:lnSpc>
                <a:spcPct val="90000"/>
              </a:lnSpc>
            </a:pPr>
            <a:endParaRPr lang="en-US" sz="2200" smtClean="0">
              <a:cs typeface="Arial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NUMBER IN ARABIC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THREE</a:t>
            </a:r>
            <a:r>
              <a:rPr lang="en-US" b="1" smtClean="0"/>
              <a:t> categories: SINGULAR, </a:t>
            </a:r>
            <a:r>
              <a:rPr lang="en-US" b="1" smtClean="0">
                <a:solidFill>
                  <a:schemeClr val="accent1"/>
                </a:solidFill>
              </a:rPr>
              <a:t>DUAL</a:t>
            </a:r>
            <a:r>
              <a:rPr lang="en-US" b="1" smtClean="0"/>
              <a:t>, AND PLURAL</a:t>
            </a:r>
          </a:p>
          <a:p>
            <a:pPr eaLnBrk="1" hangingPunct="1"/>
            <a:r>
              <a:rPr lang="en-US" b="1" smtClean="0"/>
              <a:t>There are nouns which are </a:t>
            </a:r>
            <a:r>
              <a:rPr lang="en-US" b="1" smtClean="0">
                <a:solidFill>
                  <a:schemeClr val="accent1"/>
                </a:solidFill>
              </a:rPr>
              <a:t>always plural</a:t>
            </a:r>
            <a:r>
              <a:rPr lang="en-US" b="1" smtClean="0"/>
              <a:t> </a:t>
            </a:r>
            <a:r>
              <a:rPr lang="ar-SA" b="1" smtClean="0"/>
              <a:t>ناس ، شعب</a:t>
            </a:r>
            <a:endParaRPr lang="en-US" b="1" smtClean="0"/>
          </a:p>
          <a:p>
            <a:pPr eaLnBrk="1" hangingPunct="1"/>
            <a:r>
              <a:rPr lang="en-US" b="1" smtClean="0"/>
              <a:t>There are nouns which are </a:t>
            </a:r>
            <a:r>
              <a:rPr lang="en-US" b="1" smtClean="0">
                <a:solidFill>
                  <a:schemeClr val="accent1"/>
                </a:solidFill>
              </a:rPr>
              <a:t>singular</a:t>
            </a:r>
            <a:r>
              <a:rPr lang="en-US" b="1" smtClean="0"/>
              <a:t> </a:t>
            </a:r>
            <a:r>
              <a:rPr lang="ar-SA" b="1" smtClean="0"/>
              <a:t>شجاعة ، غبار</a:t>
            </a:r>
            <a:endParaRPr lang="en-US" b="1" smtClean="0"/>
          </a:p>
          <a:p>
            <a:pPr eaLnBrk="1" hangingPunct="1"/>
            <a:r>
              <a:rPr lang="en-US" b="1" smtClean="0"/>
              <a:t>There are nouns which are only in </a:t>
            </a:r>
            <a:r>
              <a:rPr lang="en-US" b="1" smtClean="0">
                <a:solidFill>
                  <a:schemeClr val="accent1"/>
                </a:solidFill>
              </a:rPr>
              <a:t>dual</a:t>
            </a:r>
            <a:r>
              <a:rPr lang="en-US" b="1" smtClean="0"/>
              <a:t> but with </a:t>
            </a:r>
            <a:r>
              <a:rPr lang="en-US" b="1" smtClean="0">
                <a:solidFill>
                  <a:schemeClr val="accent1"/>
                </a:solidFill>
              </a:rPr>
              <a:t>idiomatic</a:t>
            </a:r>
            <a:r>
              <a:rPr lang="en-US" b="1" smtClean="0"/>
              <a:t> expression </a:t>
            </a:r>
            <a:r>
              <a:rPr lang="ar-SA" b="1" smtClean="0"/>
              <a:t>الابردان ،الاصغران، الكريمتان ، الرافدان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F6654-4E85-44C6-A653-AE3342AE9A5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E546B76-01FF-45C9-8DF5-94F15219C320}" type="slidenum">
              <a:rPr lang="ar-SA">
                <a:latin typeface="+mn-lt"/>
              </a:rPr>
              <a:pPr>
                <a:defRPr/>
              </a:pPr>
              <a:t>13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NUMBER: VARIABLES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REGULAR 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 </a:t>
            </a:r>
            <a:r>
              <a:rPr lang="ar-SA" sz="2400" b="1" smtClean="0">
                <a:solidFill>
                  <a:srgbClr val="FF0000"/>
                </a:solidFill>
              </a:rPr>
              <a:t>جمع المذكر السالم</a:t>
            </a:r>
            <a:r>
              <a:rPr lang="en-US" sz="2400" b="1" smtClean="0"/>
              <a:t>- </a:t>
            </a:r>
            <a:r>
              <a:rPr lang="ar-SA" sz="2400" b="1" smtClean="0"/>
              <a:t>معلم –معلمون –معلمين</a:t>
            </a:r>
          </a:p>
          <a:p>
            <a:pPr eaLnBrk="1" hangingPunct="1">
              <a:lnSpc>
                <a:spcPct val="80000"/>
              </a:lnSpc>
            </a:pPr>
            <a:r>
              <a:rPr lang="ar-SA" sz="2400" b="1" smtClean="0">
                <a:solidFill>
                  <a:srgbClr val="FF0000"/>
                </a:solidFill>
              </a:rPr>
              <a:t>جمع المؤنث السالم</a:t>
            </a:r>
            <a:r>
              <a:rPr lang="ar-SA" sz="2400" b="1" smtClean="0"/>
              <a:t>-معلمة -معلمات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IRREGULAR: </a:t>
            </a:r>
            <a:r>
              <a:rPr lang="ar-SA" sz="2400" b="1" smtClean="0">
                <a:solidFill>
                  <a:srgbClr val="FF0000"/>
                </a:solidFill>
              </a:rPr>
              <a:t>جمع تكسير</a:t>
            </a:r>
            <a:r>
              <a:rPr lang="en-US" sz="2400" b="1" smtClean="0"/>
              <a:t>which can be divided into: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Plurals of </a:t>
            </a:r>
            <a:r>
              <a:rPr lang="en-US" sz="2400" b="1" smtClean="0">
                <a:solidFill>
                  <a:schemeClr val="accent1"/>
                </a:solidFill>
              </a:rPr>
              <a:t>paucity</a:t>
            </a:r>
            <a:r>
              <a:rPr lang="en-US" sz="2400" b="1" smtClean="0"/>
              <a:t>(3-10) </a:t>
            </a:r>
            <a:r>
              <a:rPr lang="ar-SA" sz="2400" b="1" smtClean="0">
                <a:solidFill>
                  <a:srgbClr val="FF0000"/>
                </a:solidFill>
              </a:rPr>
              <a:t>جمع قلة </a:t>
            </a:r>
            <a:r>
              <a:rPr lang="ar-SA" sz="2400" b="1" smtClean="0"/>
              <a:t> -شجيرات</a:t>
            </a: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smtClean="0"/>
              <a:t>Plural of </a:t>
            </a:r>
            <a:r>
              <a:rPr lang="en-US" sz="2400" b="1" smtClean="0">
                <a:solidFill>
                  <a:schemeClr val="accent1"/>
                </a:solidFill>
              </a:rPr>
              <a:t>abundance</a:t>
            </a:r>
            <a:r>
              <a:rPr lang="en-US" sz="2400" b="1" smtClean="0"/>
              <a:t> (more than 10) </a:t>
            </a:r>
            <a:r>
              <a:rPr lang="ar-SA" sz="2400" b="1" smtClean="0">
                <a:solidFill>
                  <a:srgbClr val="FF0000"/>
                </a:solidFill>
              </a:rPr>
              <a:t>جمع كثرة</a:t>
            </a:r>
            <a:r>
              <a:rPr lang="ar-SA" sz="2400" b="1" smtClean="0"/>
              <a:t>- أشجار</a:t>
            </a: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b="1" smtClean="0"/>
              <a:t>The dual number can be formed by </a:t>
            </a:r>
            <a:r>
              <a:rPr lang="ar-SA" sz="2400" b="1" smtClean="0">
                <a:solidFill>
                  <a:schemeClr val="accent1"/>
                </a:solidFill>
              </a:rPr>
              <a:t>ان</a:t>
            </a:r>
            <a:r>
              <a:rPr lang="ar-SA" sz="2400" b="1" smtClean="0"/>
              <a:t> </a:t>
            </a:r>
            <a:r>
              <a:rPr lang="en-US" sz="2400" b="1" smtClean="0"/>
              <a:t> or </a:t>
            </a:r>
            <a:r>
              <a:rPr lang="ar-SA" sz="2400" b="1" smtClean="0">
                <a:solidFill>
                  <a:schemeClr val="accent1"/>
                </a:solidFill>
              </a:rPr>
              <a:t>ين</a:t>
            </a:r>
            <a:r>
              <a:rPr lang="en-US" sz="2400" b="1" smtClean="0"/>
              <a:t> as in </a:t>
            </a:r>
            <a:r>
              <a:rPr lang="ar-SA" sz="2400" b="1" smtClean="0"/>
              <a:t>قلم- قلمان - قلمين</a:t>
            </a:r>
            <a:endParaRPr lang="en-US" sz="2400" b="1" smtClean="0"/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51BE7-09B4-431C-B741-6B549D7C994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71E77E-4D50-4C3C-95BF-1BF3BD3C67E2}" type="slidenum">
              <a:rPr lang="ar-SA">
                <a:latin typeface="+mn-lt"/>
              </a:rPr>
              <a:pPr>
                <a:defRPr/>
              </a:pPr>
              <a:t>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NUMBER:IRREGULAR PLURALS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IRREGULAR plurals are </a:t>
            </a:r>
            <a:r>
              <a:rPr lang="en-US" b="1" smtClean="0">
                <a:solidFill>
                  <a:srgbClr val="FF0000"/>
                </a:solidFill>
              </a:rPr>
              <a:t>NOT</a:t>
            </a:r>
            <a:r>
              <a:rPr lang="en-US" b="1" smtClean="0"/>
              <a:t> PREDICTABLE, or are </a:t>
            </a:r>
            <a:r>
              <a:rPr lang="en-US" sz="3600" b="1" smtClean="0">
                <a:solidFill>
                  <a:srgbClr val="FF0000"/>
                </a:solidFill>
              </a:rPr>
              <a:t>PARTIALLY</a:t>
            </a:r>
            <a:r>
              <a:rPr lang="en-US" sz="3600" b="1" smtClean="0"/>
              <a:t> </a:t>
            </a:r>
            <a:r>
              <a:rPr lang="en-US" b="1" smtClean="0"/>
              <a:t>PREDICTABLE in that they are derived from certain forms.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29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forms</a:t>
            </a:r>
            <a:r>
              <a:rPr lang="en-US" b="1" smtClean="0"/>
              <a:t> for deriving </a:t>
            </a:r>
            <a:r>
              <a:rPr lang="en-US" b="1" smtClean="0">
                <a:solidFill>
                  <a:srgbClr val="FF0000"/>
                </a:solidFill>
              </a:rPr>
              <a:t>TRILATERAL</a:t>
            </a:r>
            <a:r>
              <a:rPr lang="en-US" b="1" smtClean="0"/>
              <a:t> forms divided into </a:t>
            </a:r>
            <a:r>
              <a:rPr lang="ar-SA" b="1" smtClean="0"/>
              <a:t>جمع قلة </a:t>
            </a:r>
            <a:r>
              <a:rPr lang="en-US" b="1" smtClean="0"/>
              <a:t> or </a:t>
            </a:r>
            <a:r>
              <a:rPr lang="ar-SA" b="1" smtClean="0"/>
              <a:t>جمع كثرة</a:t>
            </a:r>
            <a:r>
              <a:rPr lang="en-US" b="1" smtClean="0"/>
              <a:t> (</a:t>
            </a:r>
            <a:r>
              <a:rPr lang="ar-SA" b="1" smtClean="0"/>
              <a:t>وجه- اوجه – وجوه</a:t>
            </a:r>
            <a:r>
              <a:rPr lang="en-US" b="1" smtClean="0"/>
              <a:t>aspects)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2 or 3 forms</a:t>
            </a:r>
            <a:r>
              <a:rPr lang="en-US" b="1" smtClean="0"/>
              <a:t> for </a:t>
            </a:r>
            <a:r>
              <a:rPr lang="en-US" b="1" smtClean="0">
                <a:solidFill>
                  <a:srgbClr val="FF0000"/>
                </a:solidFill>
              </a:rPr>
              <a:t>QUADRILATERAL</a:t>
            </a:r>
            <a:r>
              <a:rPr lang="en-US" b="1" smtClean="0"/>
              <a:t> or more forms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9B4788-3AE8-4DED-B0B9-AF1F8547809A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6099909-A374-4659-94AD-ABA042583508}" type="slidenum">
              <a:rPr lang="ar-SA">
                <a:latin typeface="+mn-lt"/>
              </a:rPr>
              <a:pPr>
                <a:defRPr/>
              </a:pPr>
              <a:t>15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COMPARISON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English distinguishes between singular and than plural.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Arabic distinguishes  between singular, dual and plural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Arabic distinguishes between 3-10 (plural of paucity) and more than 10 (plural of abundance)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English, there is number agreement between the subject and the verb.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English, there is no number agreement between the head noun and the modifying adjective.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Arabic, the number category is complicated:</a:t>
            </a:r>
          </a:p>
          <a:p>
            <a:pPr eaLnBrk="1" hangingPunct="1">
              <a:lnSpc>
                <a:spcPct val="80000"/>
              </a:lnSpc>
            </a:pPr>
            <a:r>
              <a:rPr lang="ar-IQ" sz="2200" smtClean="0">
                <a:cs typeface="Arial" charset="0"/>
              </a:rPr>
              <a:t>ذهب الولد/ الولدان/ الاولاد</a:t>
            </a:r>
          </a:p>
          <a:p>
            <a:pPr eaLnBrk="1" hangingPunct="1">
              <a:lnSpc>
                <a:spcPct val="80000"/>
              </a:lnSpc>
            </a:pPr>
            <a:r>
              <a:rPr lang="ar-IQ" sz="2200" smtClean="0">
                <a:cs typeface="Arial" charset="0"/>
              </a:rPr>
              <a:t>الاولاد ذهبوا/ الولدان ذهبا/ الولد ذهب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cs typeface="Arial" charset="0"/>
              </a:rPr>
              <a:t>There is a number agreement between the head noun and the modifying adjective:</a:t>
            </a:r>
            <a:r>
              <a:rPr lang="ar-IQ" sz="2200" smtClean="0">
                <a:cs typeface="Arial" charset="0"/>
              </a:rPr>
              <a:t>الفتاة الجميلة</a:t>
            </a:r>
            <a:endParaRPr lang="en-US" sz="2200" smtClean="0">
              <a:cs typeface="Arial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/>
              <a:t>Gender in language 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/>
              <a:t>sex in the outside world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/>
              <a:t>Living things are with identifiable sex (male or female), whereas inanimates are sexless.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/>
              <a:t>Languages are of different orientations towards this category : some are with distinctive genders whereas others don’t have such gender recognition.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b="1" smtClean="0"/>
          </a:p>
          <a:p>
            <a:pPr eaLnBrk="1" hangingPunct="1">
              <a:lnSpc>
                <a:spcPct val="90000"/>
              </a:lnSpc>
              <a:defRPr/>
            </a:pPr>
            <a:endParaRPr lang="en-US" sz="3000" b="1" smtClean="0"/>
          </a:p>
        </p:txBody>
      </p:sp>
      <p:sp>
        <p:nvSpPr>
          <p:cNvPr id="24579" name="Date Placehold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D6A2F-B6A9-4482-8797-8D3DD3CDA2E7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4580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5D1460C-9273-45B5-AD58-04C38E5E95EA}" type="slidenum">
              <a:rPr lang="ar-SA">
                <a:latin typeface="+mn-lt"/>
              </a:rPr>
              <a:pPr>
                <a:defRPr/>
              </a:pPr>
              <a:t>17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b="1" smtClean="0"/>
              <a:t>English is of </a:t>
            </a:r>
            <a:r>
              <a:rPr lang="en-US" sz="3200" b="1" smtClean="0">
                <a:solidFill>
                  <a:srgbClr val="FF0000"/>
                </a:solidFill>
              </a:rPr>
              <a:t>THREE</a:t>
            </a:r>
            <a:r>
              <a:rPr lang="en-US" sz="3200" b="1" smtClean="0"/>
              <a:t>  genders : masculine , feminine , or neuter. This correspondence to male, female , or neither (sex distinction is not relevant).</a:t>
            </a:r>
          </a:p>
          <a:p>
            <a:pPr eaLnBrk="1" hangingPunct="1"/>
            <a:r>
              <a:rPr lang="en-US" sz="3200" b="1" smtClean="0"/>
              <a:t>Arabic is of </a:t>
            </a:r>
            <a:r>
              <a:rPr lang="en-US" sz="3200" b="1" smtClean="0">
                <a:solidFill>
                  <a:srgbClr val="FF0000"/>
                </a:solidFill>
              </a:rPr>
              <a:t>TWO</a:t>
            </a:r>
            <a:r>
              <a:rPr lang="en-US" sz="3200" b="1" smtClean="0"/>
              <a:t> genders : masculine or feminine. This is valid for animates and inanimates.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b="1" smtClean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2950D-3994-4C84-936C-1F25E5A879F8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980AAA1-E8D8-49CD-B653-3A63C9487B57}" type="slidenum">
              <a:rPr lang="ar-SA">
                <a:latin typeface="+mn-lt"/>
              </a:rPr>
              <a:pPr>
                <a:defRPr/>
              </a:pPr>
              <a:t>18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The Basic Distinction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The division in both languages is sometimes performed </a:t>
            </a:r>
            <a:r>
              <a:rPr lang="en-US" sz="3400" b="1" smtClean="0">
                <a:solidFill>
                  <a:srgbClr val="FF0000"/>
                </a:solidFill>
              </a:rPr>
              <a:t>morphologically</a:t>
            </a:r>
            <a:r>
              <a:rPr lang="en-US" sz="3400" b="1" smtClean="0"/>
              <a:t> by adding </a:t>
            </a:r>
            <a:r>
              <a:rPr lang="en-US" sz="3400" b="1" smtClean="0">
                <a:solidFill>
                  <a:srgbClr val="FF0000"/>
                </a:solidFill>
              </a:rPr>
              <a:t>suffixes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400" b="1" smtClean="0"/>
              <a:t> hero – heroine</a:t>
            </a:r>
          </a:p>
          <a:p>
            <a:pPr eaLnBrk="1" hangingPunct="1">
              <a:buFont typeface="Wingdings 2" pitchFamily="18" charset="2"/>
              <a:buNone/>
            </a:pPr>
            <a:r>
              <a:rPr lang="ar-SA" sz="3400" b="1" smtClean="0"/>
              <a:t>معلم- معلمة</a:t>
            </a:r>
            <a:endParaRPr lang="en-US" sz="3400" b="1" smtClean="0"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ln/>
                <a:solidFill>
                  <a:schemeClr val="accent3"/>
                </a:solidFill>
              </a:rPr>
              <a:t>WELCOME</a:t>
            </a:r>
            <a:endParaRPr lang="en-US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15362" name="Picture 2" descr="C:\Users\Public\Pictures\Sample Pictures\Hydrangea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B31CA-3FA4-4E69-9C65-EFFC8E9F765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cs typeface="Arial" charset="0"/>
              </a:rPr>
              <a:t>CONTRASTIVE GRAMMAR... AHMED QADOURY ABED 2014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488183-3864-4502-B046-5222AECFC33F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ENGLISH GENDER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 Gender in English is realized by </a:t>
            </a:r>
            <a:r>
              <a:rPr lang="en-US" sz="2400" b="1" smtClean="0">
                <a:solidFill>
                  <a:srgbClr val="FF0000"/>
                </a:solidFill>
              </a:rPr>
              <a:t>SUBSTITUTION</a:t>
            </a:r>
            <a:r>
              <a:rPr lang="en-US" sz="2400" b="1" smtClean="0"/>
              <a:t>, i.e, replacing a personal noun by a pronoun.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The man/woman came late. (he/she)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 This led many grammarians to </a:t>
            </a:r>
            <a:r>
              <a:rPr lang="en-US" sz="2400" b="1" smtClean="0">
                <a:solidFill>
                  <a:srgbClr val="FF0000"/>
                </a:solidFill>
              </a:rPr>
              <a:t>deny</a:t>
            </a:r>
            <a:r>
              <a:rPr lang="en-US" sz="2400" b="1" smtClean="0"/>
              <a:t> that English nouns have gender.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No</a:t>
            </a:r>
            <a:r>
              <a:rPr lang="en-US" sz="2400" b="1" smtClean="0"/>
              <a:t> difficulty with suffixed –gender nouns. (</a:t>
            </a:r>
            <a:r>
              <a:rPr lang="en-US" sz="2400" b="1" smtClean="0">
                <a:solidFill>
                  <a:schemeClr val="accent1"/>
                </a:solidFill>
              </a:rPr>
              <a:t>princess</a:t>
            </a:r>
            <a:r>
              <a:rPr lang="en-US" sz="24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Nouns can be divided into </a:t>
            </a:r>
            <a:r>
              <a:rPr lang="en-US" sz="2400" b="1" smtClean="0">
                <a:solidFill>
                  <a:schemeClr val="accent1"/>
                </a:solidFill>
              </a:rPr>
              <a:t>ANIMATE</a:t>
            </a:r>
            <a:r>
              <a:rPr lang="en-US" sz="2400" b="1" smtClean="0"/>
              <a:t> and </a:t>
            </a:r>
            <a:r>
              <a:rPr lang="en-US" sz="2400" b="1" smtClean="0">
                <a:solidFill>
                  <a:schemeClr val="accent1"/>
                </a:solidFill>
              </a:rPr>
              <a:t>INANIMATE</a:t>
            </a:r>
            <a:r>
              <a:rPr lang="en-US" sz="2400" b="1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INANIMATES  can easily be replaced by </a:t>
            </a:r>
            <a:r>
              <a:rPr lang="en-US" sz="2400" b="1" smtClean="0">
                <a:solidFill>
                  <a:srgbClr val="FF0000"/>
                </a:solidFill>
              </a:rPr>
              <a:t>IT</a:t>
            </a:r>
            <a:r>
              <a:rPr lang="en-US" sz="2400" b="1" smtClean="0"/>
              <a:t> or </a:t>
            </a:r>
            <a:r>
              <a:rPr lang="en-US" sz="2400" b="1" smtClean="0">
                <a:solidFill>
                  <a:srgbClr val="FF0000"/>
                </a:solidFill>
              </a:rPr>
              <a:t>WHICH</a:t>
            </a:r>
            <a:r>
              <a:rPr lang="en-US" sz="2400" b="1" smtClean="0"/>
              <a:t> . Car- it -which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A0788-DBF9-4AC4-BAEF-AC9B66B5C33E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6F5B2C4-5EE1-4666-B97D-6E2160C0AFA3}" type="slidenum">
              <a:rPr lang="ar-SA">
                <a:latin typeface="+mn-lt"/>
              </a:rPr>
              <a:pPr>
                <a:defRPr/>
              </a:pPr>
              <a:t>20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ANIMATES AND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FIVE</a:t>
            </a:r>
            <a:r>
              <a:rPr lang="en-US" sz="2400" b="1" smtClean="0"/>
              <a:t> kinds of personal nouns can be recognized: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sz="2400" b="1" smtClean="0">
                <a:solidFill>
                  <a:srgbClr val="FF0000"/>
                </a:solidFill>
              </a:rPr>
              <a:t>MASCULINE</a:t>
            </a:r>
            <a:r>
              <a:rPr lang="en-US" sz="2400" b="1" smtClean="0"/>
              <a:t> GENDER can be replaced by HE or WHO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sz="2400" b="1" smtClean="0">
                <a:solidFill>
                  <a:srgbClr val="FF0000"/>
                </a:solidFill>
              </a:rPr>
              <a:t>FEMININE</a:t>
            </a:r>
            <a:r>
              <a:rPr lang="en-US" sz="2400" b="1" smtClean="0"/>
              <a:t> GENDER can be replaced by SHE or WHO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sz="2400" b="1" smtClean="0">
                <a:solidFill>
                  <a:srgbClr val="FF0000"/>
                </a:solidFill>
              </a:rPr>
              <a:t>DUAL</a:t>
            </a:r>
            <a:r>
              <a:rPr lang="en-US" sz="2400" b="1" smtClean="0"/>
              <a:t> GENDER where both masculine and feminine can be referred to :</a:t>
            </a:r>
            <a:r>
              <a:rPr lang="en-US" sz="2400" b="1" smtClean="0">
                <a:solidFill>
                  <a:schemeClr val="accent1"/>
                </a:solidFill>
              </a:rPr>
              <a:t>teacher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sz="2400" b="1" smtClean="0">
                <a:solidFill>
                  <a:srgbClr val="FF0000"/>
                </a:solidFill>
              </a:rPr>
              <a:t>COMMON</a:t>
            </a:r>
            <a:r>
              <a:rPr lang="en-US" sz="2400" b="1" smtClean="0"/>
              <a:t> GENDER where both personal (masculine </a:t>
            </a:r>
            <a:r>
              <a:rPr lang="en-US" sz="2400" b="1" smtClean="0">
                <a:solidFill>
                  <a:schemeClr val="accent1"/>
                </a:solidFill>
              </a:rPr>
              <a:t>he</a:t>
            </a:r>
            <a:r>
              <a:rPr lang="en-US" sz="2400" b="1" smtClean="0"/>
              <a:t> or feminine </a:t>
            </a:r>
            <a:r>
              <a:rPr lang="en-US" sz="2400" b="1" smtClean="0">
                <a:solidFill>
                  <a:schemeClr val="accent1"/>
                </a:solidFill>
              </a:rPr>
              <a:t>she</a:t>
            </a:r>
            <a:r>
              <a:rPr lang="en-US" sz="2400" b="1" smtClean="0"/>
              <a:t>) and non-personal (</a:t>
            </a:r>
            <a:r>
              <a:rPr lang="en-US" sz="2400" b="1" smtClean="0">
                <a:solidFill>
                  <a:schemeClr val="accent1"/>
                </a:solidFill>
              </a:rPr>
              <a:t>it</a:t>
            </a:r>
            <a:r>
              <a:rPr lang="en-US" sz="2400" b="1" smtClean="0"/>
              <a:t>) nouns be treated :</a:t>
            </a:r>
            <a:r>
              <a:rPr lang="en-US" sz="2400" b="1" smtClean="0">
                <a:solidFill>
                  <a:schemeClr val="accent1"/>
                </a:solidFill>
              </a:rPr>
              <a:t>baby</a:t>
            </a:r>
            <a:r>
              <a:rPr lang="en-US" sz="2400" b="1" smtClean="0"/>
              <a:t> ,</a:t>
            </a:r>
            <a:r>
              <a:rPr lang="en-US" sz="2400" b="1" smtClean="0">
                <a:solidFill>
                  <a:schemeClr val="accent1"/>
                </a:solidFill>
              </a:rPr>
              <a:t>child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sz="2400" b="1" smtClean="0">
                <a:solidFill>
                  <a:srgbClr val="FF0000"/>
                </a:solidFill>
              </a:rPr>
              <a:t>COLLECTIVE</a:t>
            </a:r>
            <a:r>
              <a:rPr lang="en-US" sz="2400" b="1" smtClean="0"/>
              <a:t> GENDER where collective nouns can be recognized as personal or non-personal on the one hand ,and singular or plural on the other: </a:t>
            </a:r>
            <a:r>
              <a:rPr lang="en-US" sz="2400" b="1" smtClean="0">
                <a:solidFill>
                  <a:schemeClr val="accent1"/>
                </a:solidFill>
              </a:rPr>
              <a:t>government</a:t>
            </a:r>
            <a:r>
              <a:rPr lang="en-US" sz="2400" b="1" smtClean="0"/>
              <a:t> ,</a:t>
            </a:r>
            <a:r>
              <a:rPr lang="en-US" sz="2400" b="1" smtClean="0">
                <a:solidFill>
                  <a:schemeClr val="accent1"/>
                </a:solidFill>
              </a:rPr>
              <a:t>family,team</a:t>
            </a:r>
            <a:r>
              <a:rPr lang="en-US" sz="2400" b="1" smtClean="0"/>
              <a:t>.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C1B8D-3F9D-41BB-AD8A-96582201A9A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765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4C62C66-6375-461C-AA83-29395B485B6B}" type="slidenum">
              <a:rPr lang="ar-SA">
                <a:latin typeface="+mn-lt"/>
              </a:rPr>
              <a:pPr>
                <a:defRPr/>
              </a:pPr>
              <a:t>21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GENDER OF NON-PERSONAL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smtClean="0"/>
              <a:t>NON-PERSONAL NOUNS  are of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</a:t>
            </a:r>
            <a:r>
              <a:rPr lang="en-US" b="1" smtClean="0"/>
              <a:t> kinds: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b="1" smtClean="0">
                <a:solidFill>
                  <a:srgbClr val="FF0000"/>
                </a:solidFill>
              </a:rPr>
              <a:t>MASCILINE HIGHER ANIMALS </a:t>
            </a:r>
            <a:r>
              <a:rPr lang="en-US" b="1" smtClean="0"/>
              <a:t>:</a:t>
            </a:r>
            <a:r>
              <a:rPr lang="en-US" b="1" smtClean="0">
                <a:solidFill>
                  <a:schemeClr val="accent1"/>
                </a:solidFill>
              </a:rPr>
              <a:t>dog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b="1" smtClean="0">
                <a:solidFill>
                  <a:srgbClr val="FF0000"/>
                </a:solidFill>
              </a:rPr>
              <a:t>FEMININE HIGHER ANIMALS </a:t>
            </a:r>
            <a:r>
              <a:rPr lang="en-US" b="1" smtClean="0"/>
              <a:t>: </a:t>
            </a:r>
            <a:r>
              <a:rPr lang="en-US" b="1" smtClean="0">
                <a:solidFill>
                  <a:schemeClr val="accent1"/>
                </a:solidFill>
              </a:rPr>
              <a:t>cow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b="1" smtClean="0">
                <a:solidFill>
                  <a:srgbClr val="FF0000"/>
                </a:solidFill>
              </a:rPr>
              <a:t>HIGHER ORGANISMS</a:t>
            </a:r>
            <a:r>
              <a:rPr lang="en-US" b="1" smtClean="0"/>
              <a:t> these are referring to </a:t>
            </a:r>
            <a:r>
              <a:rPr lang="en-US" b="1" smtClean="0">
                <a:solidFill>
                  <a:srgbClr val="FF0000"/>
                </a:solidFill>
              </a:rPr>
              <a:t>ships</a:t>
            </a:r>
            <a:r>
              <a:rPr lang="en-US" b="1" smtClean="0"/>
              <a:t>, </a:t>
            </a:r>
            <a:r>
              <a:rPr lang="en-US" b="1" smtClean="0">
                <a:solidFill>
                  <a:srgbClr val="FF0000"/>
                </a:solidFill>
              </a:rPr>
              <a:t>countries</a:t>
            </a:r>
            <a:r>
              <a:rPr lang="en-US" b="1" smtClean="0"/>
              <a:t>, and other inanimate things which can be involved </a:t>
            </a:r>
            <a:r>
              <a:rPr lang="en-US" b="1" smtClean="0">
                <a:solidFill>
                  <a:schemeClr val="accent1"/>
                </a:solidFill>
              </a:rPr>
              <a:t>EMOTIONALLY</a:t>
            </a:r>
            <a:r>
              <a:rPr lang="en-US" b="1" smtClean="0"/>
              <a:t>. Ships are replaced by </a:t>
            </a:r>
            <a:r>
              <a:rPr lang="en-US" b="1" smtClean="0">
                <a:solidFill>
                  <a:schemeClr val="accent1"/>
                </a:solidFill>
              </a:rPr>
              <a:t>SHE</a:t>
            </a:r>
            <a:r>
              <a:rPr lang="en-US" b="1" smtClean="0"/>
              <a:t>, cars and trains by </a:t>
            </a:r>
            <a:r>
              <a:rPr lang="en-US" b="1" smtClean="0">
                <a:solidFill>
                  <a:schemeClr val="accent1"/>
                </a:solidFill>
              </a:rPr>
              <a:t>HE</a:t>
            </a:r>
            <a:r>
              <a:rPr lang="en-US" b="1" smtClean="0"/>
              <a:t> or </a:t>
            </a:r>
            <a:r>
              <a:rPr lang="en-US" b="1" smtClean="0">
                <a:solidFill>
                  <a:schemeClr val="accent1"/>
                </a:solidFill>
              </a:rPr>
              <a:t>SHE</a:t>
            </a:r>
            <a:r>
              <a:rPr lang="en-US" b="1" smtClean="0"/>
              <a:t> depending on the speaker’s psychology. All can be replaced by </a:t>
            </a:r>
            <a:r>
              <a:rPr lang="en-US" b="1" smtClean="0">
                <a:solidFill>
                  <a:schemeClr val="accent1"/>
                </a:solidFill>
              </a:rPr>
              <a:t>IT</a:t>
            </a:r>
            <a:r>
              <a:rPr lang="en-US" b="1" smtClean="0"/>
              <a:t> or </a:t>
            </a:r>
            <a:r>
              <a:rPr lang="en-US" b="1" smtClean="0">
                <a:solidFill>
                  <a:schemeClr val="accent1"/>
                </a:solidFill>
              </a:rPr>
              <a:t>WHICH</a:t>
            </a:r>
            <a:r>
              <a:rPr lang="en-US" b="1" smtClean="0"/>
              <a:t>.</a:t>
            </a:r>
          </a:p>
          <a:p>
            <a:pPr eaLnBrk="1" hangingPunct="1">
              <a:lnSpc>
                <a:spcPct val="80000"/>
              </a:lnSpc>
              <a:buFont typeface="Trebuchet MS" pitchFamily="34" charset="0"/>
              <a:buAutoNum type="arabicPeriod"/>
              <a:defRPr/>
            </a:pPr>
            <a:r>
              <a:rPr lang="en-US" b="1" smtClean="0">
                <a:solidFill>
                  <a:srgbClr val="FF0000"/>
                </a:solidFill>
              </a:rPr>
              <a:t>LOWER ANIMALS</a:t>
            </a:r>
            <a:r>
              <a:rPr lang="en-US" b="1" smtClean="0"/>
              <a:t> are replaced by </a:t>
            </a:r>
            <a:r>
              <a:rPr lang="en-US" b="1" smtClean="0">
                <a:solidFill>
                  <a:schemeClr val="accent1"/>
                </a:solidFill>
              </a:rPr>
              <a:t>IT</a:t>
            </a:r>
            <a:r>
              <a:rPr lang="en-US" b="1" smtClean="0"/>
              <a:t> or </a:t>
            </a:r>
            <a:r>
              <a:rPr lang="en-US" b="1" smtClean="0">
                <a:solidFill>
                  <a:schemeClr val="accent1"/>
                </a:solidFill>
              </a:rPr>
              <a:t>WHICH</a:t>
            </a:r>
            <a:r>
              <a:rPr lang="en-US" b="1" smtClean="0"/>
              <a:t>: </a:t>
            </a:r>
            <a:r>
              <a:rPr lang="en-US" b="1" smtClean="0">
                <a:solidFill>
                  <a:schemeClr val="accent1"/>
                </a:solidFill>
              </a:rPr>
              <a:t>fly</a:t>
            </a:r>
            <a:r>
              <a:rPr lang="en-US" b="1" smtClean="0"/>
              <a:t> ,snake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523C6-3B9D-4AB3-84A2-6CD208C6C4D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647BB47-6DFD-4608-8A83-E3E056BB14A7}" type="slidenum">
              <a:rPr lang="ar-SA">
                <a:latin typeface="+mn-lt"/>
              </a:rPr>
              <a:pPr>
                <a:defRPr/>
              </a:pPr>
              <a:t>22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165"/>
            <a:ext cx="7239000" cy="97430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GENDER IN ARABIC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79388" y="1143000"/>
            <a:ext cx="7921625" cy="5500688"/>
          </a:xfrm>
        </p:spPr>
        <p:txBody>
          <a:bodyPr/>
          <a:lstStyle/>
          <a:p>
            <a:pPr eaLnBrk="1" hangingPunct="1"/>
            <a:r>
              <a:rPr lang="en-US" sz="3600" b="1" smtClean="0"/>
              <a:t>The correspondence between gender and sex is almost complete. Therefore , gender in Arabic is </a:t>
            </a:r>
            <a:r>
              <a:rPr lang="en-US" sz="3600" b="1" smtClean="0">
                <a:solidFill>
                  <a:srgbClr val="FF0000"/>
                </a:solidFill>
              </a:rPr>
              <a:t>GRAMMATICAL</a:t>
            </a:r>
            <a:r>
              <a:rPr lang="en-US" sz="3600" b="1" smtClean="0"/>
              <a:t>, not affected by psychological factors.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FC163-351E-4D72-A720-3ABE87D4245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E479B7-5E1F-4E8F-81CD-818ACB8CFF0D}" type="slidenum">
              <a:rPr lang="ar-SA">
                <a:latin typeface="+mn-lt"/>
              </a:rPr>
              <a:pPr>
                <a:defRPr/>
              </a:pPr>
              <a:t>23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For inanimate things </a:t>
            </a:r>
            <a:r>
              <a:rPr lang="en-US" sz="3200" b="1" smtClean="0">
                <a:solidFill>
                  <a:srgbClr val="FF0000"/>
                </a:solidFill>
              </a:rPr>
              <a:t>FORMAL</a:t>
            </a:r>
            <a:r>
              <a:rPr lang="en-US" sz="3200" b="1" smtClean="0"/>
              <a:t>  </a:t>
            </a:r>
            <a:r>
              <a:rPr lang="en-US" sz="3200" b="1" smtClean="0">
                <a:solidFill>
                  <a:srgbClr val="FF0000"/>
                </a:solidFill>
              </a:rPr>
              <a:t>BASIS </a:t>
            </a:r>
            <a:r>
              <a:rPr lang="en-US" sz="3200" b="1" smtClean="0"/>
              <a:t>(whether the noun has certain morphological markers) can be traced: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b="1" smtClean="0"/>
          </a:p>
          <a:p>
            <a:pPr eaLnBrk="1" hangingPunct="1"/>
            <a:r>
              <a:rPr lang="en-US" sz="3200" b="1" smtClean="0"/>
              <a:t>Masculine is the </a:t>
            </a:r>
            <a:r>
              <a:rPr lang="en-US" sz="3200" b="1" smtClean="0">
                <a:solidFill>
                  <a:srgbClr val="FF0000"/>
                </a:solidFill>
              </a:rPr>
              <a:t>UNMARKED</a:t>
            </a:r>
            <a:r>
              <a:rPr lang="en-US" sz="3200" b="1" smtClean="0"/>
              <a:t> while feminine is </a:t>
            </a:r>
            <a:r>
              <a:rPr lang="en-US" sz="3200" b="1" smtClean="0">
                <a:solidFill>
                  <a:srgbClr val="FF0000"/>
                </a:solidFill>
              </a:rPr>
              <a:t>MARKED</a:t>
            </a:r>
            <a:r>
              <a:rPr lang="en-US" sz="3200" b="1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b="1" smtClean="0"/>
          </a:p>
          <a:p>
            <a:endParaRPr lang="en-US" sz="3800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Feminine Gender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Three markers for feminine : </a:t>
            </a:r>
            <a:r>
              <a:rPr lang="ar-SA" sz="2000" b="1" smtClean="0"/>
              <a:t>ة ، ى ، ا</a:t>
            </a:r>
          </a:p>
          <a:p>
            <a:pPr eaLnBrk="1" hangingPunct="1"/>
            <a:r>
              <a:rPr lang="ar-SA" sz="2000" b="1" smtClean="0"/>
              <a:t>معلمة ، ذكرى ، صحراء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smtClean="0"/>
              <a:t>(1)Personal nouns referring to males but with one of these three markers is called </a:t>
            </a:r>
            <a:r>
              <a:rPr lang="ar-SA" sz="2000" b="1" smtClean="0"/>
              <a:t> </a:t>
            </a:r>
            <a:r>
              <a:rPr lang="ar-SA" sz="2000" b="1" smtClean="0">
                <a:solidFill>
                  <a:schemeClr val="accent1"/>
                </a:solidFill>
              </a:rPr>
              <a:t>مؤنث</a:t>
            </a:r>
            <a:r>
              <a:rPr lang="ar-SA" sz="2000" b="1" smtClean="0"/>
              <a:t> </a:t>
            </a:r>
            <a:r>
              <a:rPr lang="ar-SA" sz="2000" b="1" smtClean="0">
                <a:solidFill>
                  <a:schemeClr val="accent1"/>
                </a:solidFill>
              </a:rPr>
              <a:t>مجازي</a:t>
            </a:r>
            <a:r>
              <a:rPr lang="en-US" sz="2000" b="1" smtClean="0"/>
              <a:t> as in </a:t>
            </a:r>
            <a:r>
              <a:rPr lang="ar-SA" sz="2000" b="1" smtClean="0"/>
              <a:t>طلحة</a:t>
            </a:r>
            <a:r>
              <a:rPr lang="en-US" sz="2000" b="1" smtClean="0"/>
              <a:t>, which sometimes pluralized as feminine </a:t>
            </a:r>
            <a:r>
              <a:rPr lang="ar-SA" sz="2000" b="1" smtClean="0"/>
              <a:t>طلحات</a:t>
            </a:r>
            <a:r>
              <a:rPr lang="en-US" sz="2000" b="1" smtClean="0"/>
              <a:t>. </a:t>
            </a:r>
            <a:r>
              <a:rPr lang="ar-IQ" sz="2000" b="1" smtClean="0">
                <a:cs typeface="Arial" charset="0"/>
              </a:rPr>
              <a:t>عبيدة</a:t>
            </a:r>
            <a:endParaRPr lang="en-US" sz="2000" b="1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b="1" smtClean="0"/>
              <a:t>(2) feminine nouns without these markers as in </a:t>
            </a:r>
            <a:r>
              <a:rPr lang="ar-SA" sz="2000" b="1" smtClean="0"/>
              <a:t>زينب</a:t>
            </a:r>
            <a:r>
              <a:rPr lang="en-US" sz="2000" b="1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smtClean="0"/>
              <a:t>(3) some inanimates are treated as feminine as in </a:t>
            </a:r>
            <a:r>
              <a:rPr lang="ar-SA" sz="2000" b="1" smtClean="0"/>
              <a:t>ارض</a:t>
            </a:r>
            <a:r>
              <a:rPr lang="ar-IQ" sz="2000" b="1" smtClean="0"/>
              <a:t>، كأس،</a:t>
            </a:r>
            <a:r>
              <a:rPr lang="ar-IQ" sz="2000" b="1" smtClean="0">
                <a:cs typeface="Arial" charset="0"/>
              </a:rPr>
              <a:t>بئر، </a:t>
            </a:r>
            <a:endParaRPr lang="en-US" sz="2000" b="1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000" b="1" smtClean="0"/>
              <a:t>(4) some inanimates are both masculine or feminine as in </a:t>
            </a:r>
            <a:r>
              <a:rPr lang="ar-SA" sz="2000" b="1" smtClean="0"/>
              <a:t>طريق</a:t>
            </a:r>
            <a:endParaRPr lang="ar-IQ" sz="2000" b="1" smtClean="0"/>
          </a:p>
          <a:p>
            <a:pPr eaLnBrk="1" hangingPunct="1">
              <a:buFont typeface="Wingdings 2" pitchFamily="18" charset="2"/>
              <a:buNone/>
            </a:pPr>
            <a:endParaRPr lang="ar-IQ" sz="2000" b="1" smtClean="0"/>
          </a:p>
          <a:p>
            <a:pPr eaLnBrk="1" hangingPunct="1"/>
            <a:r>
              <a:rPr lang="en-US" sz="2000" b="1" smtClean="0"/>
              <a:t> </a:t>
            </a:r>
            <a:r>
              <a:rPr lang="en-US" sz="2000" b="1" smtClean="0">
                <a:solidFill>
                  <a:srgbClr val="FF0000"/>
                </a:solidFill>
              </a:rPr>
              <a:t>SEMANTIC CONTENT HAS PRIORITY OVER FORM</a:t>
            </a:r>
            <a:r>
              <a:rPr lang="en-US" sz="2000" b="1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b="1" smtClean="0"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/>
              <a:t>There is sometimes </a:t>
            </a:r>
            <a:r>
              <a:rPr lang="en-US" sz="3000" b="1" smtClean="0">
                <a:solidFill>
                  <a:srgbClr val="FF0000"/>
                </a:solidFill>
              </a:rPr>
              <a:t>A CORRELATION BETWEEN GENDER AND NUMBER </a:t>
            </a:r>
            <a:r>
              <a:rPr lang="en-US" sz="3000" b="1" smtClean="0"/>
              <a:t>: </a:t>
            </a:r>
            <a:r>
              <a:rPr lang="ar-SA" sz="3000" b="1" smtClean="0"/>
              <a:t>نحلة </a:t>
            </a:r>
            <a:r>
              <a:rPr lang="en-US" sz="3000" b="1" smtClean="0"/>
              <a:t> feminine – </a:t>
            </a:r>
            <a:r>
              <a:rPr lang="ar-SA" sz="3000" b="1" smtClean="0"/>
              <a:t>نحل </a:t>
            </a:r>
            <a:r>
              <a:rPr lang="en-US" sz="3000" b="1" smtClean="0"/>
              <a:t>masculine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Gender also involves </a:t>
            </a:r>
            <a:r>
              <a:rPr lang="en-US" sz="3000" b="1" smtClean="0">
                <a:solidFill>
                  <a:srgbClr val="FF0000"/>
                </a:solidFill>
              </a:rPr>
              <a:t>ADJECTIVES WHICH AGREES WITH THE HEAD NOUN</a:t>
            </a:r>
            <a:r>
              <a:rPr lang="en-US" sz="3000" b="1" smtClean="0"/>
              <a:t>: </a:t>
            </a:r>
            <a:r>
              <a:rPr lang="ar-SA" sz="3000" b="1" smtClean="0"/>
              <a:t>الولد الذكي / البنت الذكية</a:t>
            </a:r>
            <a:endParaRPr lang="en-US" sz="3000" b="1" smtClean="0"/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Gender affects verb selection : </a:t>
            </a:r>
            <a:r>
              <a:rPr lang="ar-SA" sz="3000" b="1" smtClean="0"/>
              <a:t>جاء الولد/ </a:t>
            </a:r>
            <a:endParaRPr lang="ar-IQ" sz="3000" b="1" smtClean="0"/>
          </a:p>
          <a:p>
            <a:pPr eaLnBrk="1" hangingPunct="1">
              <a:lnSpc>
                <a:spcPct val="80000"/>
              </a:lnSpc>
            </a:pPr>
            <a:r>
              <a:rPr lang="ar-SA" sz="3000" b="1" smtClean="0"/>
              <a:t>جاءت البنت</a:t>
            </a:r>
            <a:r>
              <a:rPr lang="en-US" sz="30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000" b="1" smtClean="0"/>
              <a:t> which indicates a kind of </a:t>
            </a:r>
            <a:r>
              <a:rPr lang="en-US" sz="3000" b="1" smtClean="0">
                <a:solidFill>
                  <a:srgbClr val="FF0000"/>
                </a:solidFill>
              </a:rPr>
              <a:t>AGREEMENT BETWEEN THE SUBJECT AND ITS VERB</a:t>
            </a:r>
            <a:r>
              <a:rPr lang="en-US" sz="3000" b="1" smtClean="0"/>
              <a:t>.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A57D4-9FD4-43D1-90DA-BD13F113409E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7E1A39-94E1-49B6-B29C-AD91E686E6A1}" type="slidenum">
              <a:rPr lang="ar-SA">
                <a:latin typeface="+mn-lt"/>
              </a:rPr>
              <a:pPr>
                <a:defRPr/>
              </a:pPr>
              <a:t>26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An Example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000" b="1" smtClean="0"/>
          </a:p>
          <a:p>
            <a:pPr eaLnBrk="1" hangingPunct="1">
              <a:lnSpc>
                <a:spcPct val="80000"/>
              </a:lnSpc>
            </a:pPr>
            <a:r>
              <a:rPr lang="ar-SA" sz="3000" b="1" smtClean="0"/>
              <a:t>ثم خرج في الحال النساء إلى خارج المدينة</a:t>
            </a:r>
            <a:endParaRPr lang="en-US" sz="3000" b="1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smtClean="0"/>
              <a:t> in this sentence a masculine verb is used for feminine subject because the subject is </a:t>
            </a:r>
            <a:r>
              <a:rPr lang="en-US" sz="3000" b="1" smtClean="0">
                <a:solidFill>
                  <a:srgbClr val="FF0000"/>
                </a:solidFill>
              </a:rPr>
              <a:t>SEPARATED</a:t>
            </a:r>
            <a:r>
              <a:rPr lang="en-US" sz="3000" b="1" smtClean="0"/>
              <a:t> from its verb.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000" b="1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MODERN ARABIC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 modern Arabic irregular plurals of inanimates are treated as </a:t>
            </a:r>
            <a:r>
              <a:rPr lang="en-US" b="1" smtClean="0">
                <a:solidFill>
                  <a:srgbClr val="C00000"/>
                </a:solidFill>
              </a:rPr>
              <a:t>singular feminine for the sake of subject verb agreement</a:t>
            </a:r>
            <a:r>
              <a:rPr lang="en-US" b="1" smtClean="0"/>
              <a:t>:</a:t>
            </a:r>
          </a:p>
          <a:p>
            <a:pPr eaLnBrk="1" hangingPunct="1"/>
            <a:r>
              <a:rPr lang="ar-SA" b="1" smtClean="0"/>
              <a:t>ظهرت الجبال الرواسي</a:t>
            </a:r>
          </a:p>
          <a:p>
            <a:pPr eaLnBrk="1" hangingPunct="1"/>
            <a:r>
              <a:rPr lang="ar-SA" b="1" smtClean="0"/>
              <a:t> هذه الجبال عالية وخطرة</a:t>
            </a:r>
            <a:endParaRPr lang="en-US" b="1" smtClean="0"/>
          </a:p>
          <a:p>
            <a:pPr eaLnBrk="1" hangingPunct="1"/>
            <a:r>
              <a:rPr lang="en-US" b="1" smtClean="0"/>
              <a:t> Occasionally , this is also true for </a:t>
            </a:r>
            <a:r>
              <a:rPr lang="ar-SA" b="1" smtClean="0"/>
              <a:t>جمع التكسير :</a:t>
            </a:r>
          </a:p>
          <a:p>
            <a:pPr eaLnBrk="1" hangingPunct="1"/>
            <a:r>
              <a:rPr lang="en-US" b="1" smtClean="0"/>
              <a:t> </a:t>
            </a:r>
            <a:r>
              <a:rPr lang="ar-SA" b="1" smtClean="0"/>
              <a:t>قالت اليهود</a:t>
            </a:r>
            <a:endParaRPr lang="en-US" b="1" smtClean="0"/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C0110-1235-473F-9529-B598549E9133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1748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62FB066-BF07-49EF-8306-F0E6C89B739A}" type="slidenum">
              <a:rPr lang="ar-SA">
                <a:latin typeface="+mn-lt"/>
              </a:rPr>
              <a:pPr>
                <a:defRPr/>
              </a:pPr>
              <a:t>28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IN ENGLISH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000" b="1" smtClean="0"/>
              <a:t>English has two cases:</a:t>
            </a:r>
            <a:endParaRPr lang="en-US" sz="3000" smtClean="0"/>
          </a:p>
          <a:p>
            <a:pPr eaLnBrk="1" hangingPunct="1"/>
            <a:r>
              <a:rPr lang="en-US" sz="3000" b="1" smtClean="0">
                <a:solidFill>
                  <a:srgbClr val="C00000"/>
                </a:solidFill>
              </a:rPr>
              <a:t>i-Common</a:t>
            </a:r>
            <a:r>
              <a:rPr lang="en-US" sz="3000" b="1" smtClean="0"/>
              <a:t> case as in : </a:t>
            </a:r>
            <a:endParaRPr lang="en-US" sz="3000" smtClean="0"/>
          </a:p>
          <a:p>
            <a:pPr eaLnBrk="1" hangingPunct="1"/>
            <a:r>
              <a:rPr lang="en-US" sz="3000" b="1" smtClean="0"/>
              <a:t>The boy came in. subjective</a:t>
            </a:r>
            <a:endParaRPr lang="en-US" sz="3000" smtClean="0"/>
          </a:p>
          <a:p>
            <a:pPr eaLnBrk="1" hangingPunct="1"/>
            <a:r>
              <a:rPr lang="en-US" sz="3000" b="1" smtClean="0"/>
              <a:t>I met the boy. objective</a:t>
            </a:r>
            <a:endParaRPr lang="en-US" sz="3000" smtClean="0"/>
          </a:p>
          <a:p>
            <a:pPr eaLnBrk="1" hangingPunct="1"/>
            <a:r>
              <a:rPr lang="en-US" sz="3000" b="1" smtClean="0">
                <a:solidFill>
                  <a:srgbClr val="C00000"/>
                </a:solidFill>
              </a:rPr>
              <a:t>ii-Genitive</a:t>
            </a:r>
            <a:r>
              <a:rPr lang="en-US" sz="3000" b="1" smtClean="0"/>
              <a:t> Case as in:</a:t>
            </a:r>
            <a:endParaRPr lang="en-US" sz="3000" smtClean="0"/>
          </a:p>
          <a:p>
            <a:pPr eaLnBrk="1" hangingPunct="1"/>
            <a:r>
              <a:rPr lang="en-US" sz="3000" b="1" smtClean="0"/>
              <a:t>This is the boy’s bag.</a:t>
            </a:r>
            <a:endParaRPr lang="en-US" sz="3000" smtClean="0"/>
          </a:p>
          <a:p>
            <a:pPr eaLnBrk="1" hangingPunct="1"/>
            <a:endParaRPr lang="en-US" sz="3000" smtClean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AA7BE-4088-4307-B9C8-825D43F4F8C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0F159BD-EE4E-4A67-A66A-78BC0DC0DF33}" type="slidenum">
              <a:rPr lang="ar-SA">
                <a:latin typeface="+mn-lt"/>
              </a:rPr>
              <a:pPr>
                <a:defRPr/>
              </a:pPr>
              <a:t>29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/>
              <a:t>Nouns are subject to three categories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smtClean="0"/>
              <a:t>Number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smtClean="0"/>
              <a:t>Gender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smtClean="0"/>
              <a:t>Case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b="1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smtClean="0"/>
              <a:t>The first two are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inherent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smtClean="0"/>
              <a:t>while the third is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syntactic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Pronouns can also have person as the fourth category</a:t>
            </a:r>
          </a:p>
        </p:txBody>
      </p:sp>
      <p:sp>
        <p:nvSpPr>
          <p:cNvPr id="16386" name="Date Placehold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DDB29-24AC-41D9-A42D-1F2E44CF190B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16387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553CBA2-2F59-4978-8BBB-215599F1DCFC}" type="slidenum">
              <a:rPr lang="ar-SA">
                <a:latin typeface="+mn-lt"/>
              </a:rPr>
              <a:pPr>
                <a:defRPr/>
              </a:pPr>
              <a:t>3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642"/>
            <a:ext cx="7239000" cy="11887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MEANINGS OF GENITIVES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8172450" cy="5259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smtClean="0"/>
              <a:t>The basic meanings of the genitives in English are: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Possessive</a:t>
            </a:r>
            <a:r>
              <a:rPr lang="en-US" sz="3200" b="1" smtClean="0"/>
              <a:t>: Ali’s bag – Ali has a bag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Subjective</a:t>
            </a:r>
            <a:r>
              <a:rPr lang="en-US" sz="3200" b="1" smtClean="0"/>
              <a:t>: The prisoner’s escape – the prisoner escaped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Objective</a:t>
            </a:r>
            <a:r>
              <a:rPr lang="en-US" sz="3200" b="1" smtClean="0"/>
              <a:t>: the prisoner’s release – the authorities released the prisoner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Descriptive</a:t>
            </a:r>
            <a:r>
              <a:rPr lang="en-US" sz="3200" b="1" smtClean="0"/>
              <a:t>:  teacher’s college- a college for teachers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Origin</a:t>
            </a:r>
            <a:r>
              <a:rPr lang="en-US" sz="3200" b="1" smtClean="0"/>
              <a:t>: a lady’s story- the story originated by the lady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Measurement</a:t>
            </a:r>
            <a:r>
              <a:rPr lang="en-US" sz="3200" b="1" smtClean="0"/>
              <a:t>: five minutes’ walk- a walk which will take five minutes</a:t>
            </a:r>
            <a:endParaRPr lang="en-US" sz="3200" smtClean="0"/>
          </a:p>
          <a:p>
            <a:pPr eaLnBrk="1" hangingPunct="1">
              <a:lnSpc>
                <a:spcPct val="80000"/>
              </a:lnSpc>
            </a:pPr>
            <a:endParaRPr lang="en-US" sz="3200" smtClean="0"/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B3F98-471D-439B-BBD9-E034F55367D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9B597B-C618-45CB-894F-4687C5299141}" type="slidenum">
              <a:rPr lang="ar-SA">
                <a:latin typeface="+mn-lt"/>
              </a:rPr>
              <a:pPr>
                <a:defRPr/>
              </a:pPr>
              <a:t>30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b="1" smtClean="0"/>
              <a:t>The relations expressed by the genitive constructions can also be expressed by ‘</a:t>
            </a:r>
            <a:r>
              <a:rPr lang="en-US" sz="3000" b="1" smtClean="0">
                <a:solidFill>
                  <a:srgbClr val="C00000"/>
                </a:solidFill>
              </a:rPr>
              <a:t>of constructions</a:t>
            </a:r>
            <a:r>
              <a:rPr lang="en-US" sz="3000" b="1" smtClean="0"/>
              <a:t>’, with no place for free variation between using these, especially </a:t>
            </a:r>
            <a:r>
              <a:rPr lang="en-US" sz="3000" b="1" smtClean="0">
                <a:solidFill>
                  <a:srgbClr val="C00000"/>
                </a:solidFill>
              </a:rPr>
              <a:t>when the possessor is an inanimate entity</a:t>
            </a:r>
            <a:r>
              <a:rPr lang="en-US" sz="3000" b="1" smtClean="0"/>
              <a:t>:</a:t>
            </a:r>
            <a:endParaRPr lang="en-US" sz="3000" smtClean="0"/>
          </a:p>
          <a:p>
            <a:pPr eaLnBrk="1" hangingPunct="1"/>
            <a:r>
              <a:rPr lang="en-US" sz="3000" b="1" smtClean="0"/>
              <a:t>The legs of the chair --* chair’s legs</a:t>
            </a:r>
            <a:endParaRPr lang="en-US" sz="3000" smtClean="0"/>
          </a:p>
          <a:p>
            <a:pPr eaLnBrk="1" hangingPunct="1"/>
            <a:endParaRPr lang="en-US" sz="3000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7DE71-7FF5-4A29-840C-CE89234D632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B2FDF7D-89A3-4BCA-8508-AD1B60C0F2E9}" type="slidenum">
              <a:rPr lang="ar-SA">
                <a:latin typeface="+mn-lt"/>
              </a:rPr>
              <a:pPr>
                <a:defRPr/>
              </a:pPr>
              <a:t>31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CASE IN ARABIC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Arabic has </a:t>
            </a:r>
            <a:r>
              <a:rPr lang="en-US" sz="2800" b="1" smtClean="0">
                <a:solidFill>
                  <a:srgbClr val="C00000"/>
                </a:solidFill>
              </a:rPr>
              <a:t>THREE</a:t>
            </a:r>
            <a:r>
              <a:rPr lang="en-US" sz="2800" b="1" smtClean="0"/>
              <a:t> cases: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00000"/>
                </a:solidFill>
              </a:rPr>
              <a:t>Subjective/nominative</a:t>
            </a:r>
            <a:r>
              <a:rPr lang="en-US" sz="2800" b="1" smtClean="0"/>
              <a:t> indicated by  </a:t>
            </a:r>
            <a:r>
              <a:rPr lang="ar-SA" sz="2800" b="1" smtClean="0"/>
              <a:t>الضمة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00000"/>
                </a:solidFill>
              </a:rPr>
              <a:t>Objective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C00000"/>
                </a:solidFill>
              </a:rPr>
              <a:t>/ accusative</a:t>
            </a:r>
            <a:r>
              <a:rPr lang="en-US" sz="2800" b="1" smtClean="0"/>
              <a:t> indicated by  </a:t>
            </a:r>
            <a:r>
              <a:rPr lang="ar-SA" sz="2800" b="1" smtClean="0"/>
              <a:t>القتحة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 </a:t>
            </a:r>
            <a:r>
              <a:rPr lang="en-US" sz="2800" b="1" smtClean="0">
                <a:solidFill>
                  <a:srgbClr val="C00000"/>
                </a:solidFill>
              </a:rPr>
              <a:t>Genitive</a:t>
            </a:r>
            <a:r>
              <a:rPr lang="en-US" sz="2800" b="1" smtClean="0"/>
              <a:t> indicated by  </a:t>
            </a:r>
            <a:r>
              <a:rPr lang="ar-SA" sz="2800" b="1" smtClean="0"/>
              <a:t>الكسرة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In dual number: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 </a:t>
            </a:r>
            <a:r>
              <a:rPr lang="ar-SA" sz="2800" b="1" smtClean="0"/>
              <a:t>الالف  و النون </a:t>
            </a:r>
            <a:r>
              <a:rPr lang="en-US" sz="2800" b="1" smtClean="0"/>
              <a:t> for nominative :  </a:t>
            </a:r>
            <a:r>
              <a:rPr lang="ar-SA" sz="2800" b="1" smtClean="0"/>
              <a:t>الكاتبان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 </a:t>
            </a:r>
            <a:r>
              <a:rPr lang="ar-SA" sz="2800" b="1" smtClean="0"/>
              <a:t>الياء وانون </a:t>
            </a:r>
            <a:r>
              <a:rPr lang="en-US" sz="2800" b="1" smtClean="0"/>
              <a:t> for accusative and genitive:  </a:t>
            </a:r>
            <a:r>
              <a:rPr lang="ar-SA" sz="2800" b="1" smtClean="0"/>
              <a:t>الكاتبين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165CC-ABDD-42A9-9730-7EDFBA737409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92D444-C203-4EC0-A88A-F388F7A12BFF}" type="slidenum">
              <a:rPr lang="ar-SA">
                <a:latin typeface="+mn-lt"/>
              </a:rPr>
              <a:pPr>
                <a:defRPr/>
              </a:pPr>
              <a:t>32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0" y="333375"/>
            <a:ext cx="8172450" cy="612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/>
              <a:t>In addition , in Arabic , we have indeclinable nouns or dipotets  </a:t>
            </a:r>
            <a:r>
              <a:rPr lang="ar-SA" sz="3200" b="1" smtClean="0"/>
              <a:t>الممنوعة من الصرف</a:t>
            </a:r>
            <a:r>
              <a:rPr lang="en-US" sz="3200" b="1" smtClean="0"/>
              <a:t> where </a:t>
            </a:r>
            <a:r>
              <a:rPr lang="en-US" sz="3200" b="1" smtClean="0">
                <a:solidFill>
                  <a:srgbClr val="C00000"/>
                </a:solidFill>
              </a:rPr>
              <a:t>no inflection</a:t>
            </a:r>
            <a:r>
              <a:rPr lang="en-US" sz="3200" b="1" smtClean="0"/>
              <a:t> is seen  ,as in :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 </a:t>
            </a:r>
            <a:r>
              <a:rPr lang="ar-SA" sz="3200" b="1" smtClean="0"/>
              <a:t>حدث موسى عيسى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These cases are essential in Arabic grammar because they normally </a:t>
            </a:r>
            <a:r>
              <a:rPr lang="en-US" sz="3200" b="1" smtClean="0">
                <a:solidFill>
                  <a:srgbClr val="C00000"/>
                </a:solidFill>
              </a:rPr>
              <a:t>identify grammatical functions</a:t>
            </a:r>
            <a:r>
              <a:rPr lang="en-US" sz="3200" b="1" smtClean="0"/>
              <a:t>: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sz="3200" b="1" smtClean="0"/>
              <a:t> </a:t>
            </a:r>
            <a:r>
              <a:rPr lang="ar-SA" sz="3200" b="1" smtClean="0"/>
              <a:t>اكل الرجلُ السمكَ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ar-SA" sz="3200" b="1" smtClean="0"/>
              <a:t>اكل السمكَ الرجلُ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ar-SA" sz="3200" b="1" smtClean="0"/>
              <a:t>اكل الرجلَ السمكُ 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ar-SA" sz="3200" b="1" smtClean="0"/>
              <a:t>اكل السمكُ الرجلَ</a:t>
            </a:r>
            <a:endParaRPr lang="en-US" sz="3200" smtClean="0"/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B9886-E0B0-4A99-8DDE-BBCF340A423C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BDBCDC-AED8-4AF6-ADA9-DF17DEE047E4}" type="slidenum">
              <a:rPr lang="ar-SA">
                <a:latin typeface="+mn-lt"/>
              </a:rPr>
              <a:pPr>
                <a:defRPr/>
              </a:pPr>
              <a:t>33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smtClean="0"/>
              <a:t>Thus, the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determining factor</a:t>
            </a:r>
            <a:r>
              <a:rPr lang="en-US" sz="3200" b="1" smtClean="0"/>
              <a:t> in identifying the subject AGENT and the object GOAL in Arabic sentences is normally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case</a:t>
            </a:r>
            <a:r>
              <a:rPr lang="en-US" sz="3200" b="1" smtClean="0"/>
              <a:t>. In English it is always the position. Further examples are :</a:t>
            </a:r>
            <a:endParaRPr lang="en-US" sz="3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ar-SA" sz="3200" b="1" smtClean="0"/>
              <a:t>يأتي يومٌ لا يفيد فيه الندم</a:t>
            </a:r>
            <a:r>
              <a:rPr lang="en-US" sz="3200" b="1" smtClean="0"/>
              <a:t>. There will come a day when regret will be of no use.</a:t>
            </a:r>
            <a:endParaRPr lang="en-US" sz="3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smtClean="0"/>
              <a:t> </a:t>
            </a:r>
            <a:r>
              <a:rPr lang="ar-SA" sz="3200" b="1" smtClean="0"/>
              <a:t>يأتي يوماً يقول انه على ما فعل نادم</a:t>
            </a:r>
            <a:r>
              <a:rPr lang="en-US" sz="3200" b="1" smtClean="0"/>
              <a:t>. One day he will come and say he is sorry for what he has done.</a:t>
            </a:r>
            <a:endParaRPr lang="en-US" sz="32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smtClean="0"/>
              <a:t>These two sentences has a difference between the subject </a:t>
            </a:r>
            <a:r>
              <a:rPr lang="ar-SA" sz="3200" b="1" smtClean="0"/>
              <a:t>يومٌ </a:t>
            </a:r>
            <a:r>
              <a:rPr lang="en-US" sz="3200" b="1" smtClean="0"/>
              <a:t> and the adverb </a:t>
            </a:r>
            <a:r>
              <a:rPr lang="ar-SA" sz="3200" b="1" smtClean="0"/>
              <a:t>يوماٍ</a:t>
            </a:r>
            <a:r>
              <a:rPr lang="en-US" sz="3200" b="1" smtClean="0"/>
              <a:t>.</a:t>
            </a:r>
            <a:endParaRPr lang="en-US" sz="32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3200" smtClean="0"/>
          </a:p>
        </p:txBody>
      </p:sp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142CA-1A88-4F3A-8D4C-A48F49E220FB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1568C1-46A1-44E1-A6A8-6A99142A826E}" type="slidenum">
              <a:rPr lang="ar-SA">
                <a:latin typeface="+mn-lt"/>
              </a:rPr>
              <a:pPr>
                <a:defRPr/>
              </a:pPr>
              <a:t>34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2799"/>
            <a:ext cx="7239000" cy="12596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SUBJECTIVE CASE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172450" cy="5187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smtClean="0"/>
              <a:t>The </a:t>
            </a:r>
            <a:r>
              <a:rPr lang="en-US" sz="2800" b="1" smtClean="0">
                <a:solidFill>
                  <a:schemeClr val="accent1"/>
                </a:solidFill>
              </a:rPr>
              <a:t>subjective</a:t>
            </a:r>
            <a:r>
              <a:rPr lang="en-US" sz="2800" b="1" smtClean="0"/>
              <a:t> case is the case of: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i-the subject of active declarative sentence: </a:t>
            </a:r>
            <a:r>
              <a:rPr lang="ar-SA" sz="2800" b="1" smtClean="0"/>
              <a:t>جاء عليٌ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ii-the subject of a passive sentence:</a:t>
            </a:r>
            <a:r>
              <a:rPr lang="ar-SA" sz="2800" b="1" smtClean="0"/>
              <a:t>بيعت الدار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iii-the topic and comment  </a:t>
            </a:r>
            <a:r>
              <a:rPr lang="ar-SA" sz="2800" b="1" smtClean="0"/>
              <a:t>المبتدا والخبر </a:t>
            </a:r>
            <a:r>
              <a:rPr lang="en-US" sz="2800" b="1" smtClean="0"/>
              <a:t>:</a:t>
            </a:r>
            <a:r>
              <a:rPr lang="ar-SA" sz="2800" b="1" smtClean="0"/>
              <a:t>عليٌ  مدرسٌ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iv-the subject of </a:t>
            </a:r>
            <a:r>
              <a:rPr lang="ar-SA" sz="2800" b="1" smtClean="0"/>
              <a:t>كان وأخواتها</a:t>
            </a:r>
            <a:r>
              <a:rPr lang="en-US" sz="2800" b="1" smtClean="0"/>
              <a:t>;</a:t>
            </a:r>
            <a:r>
              <a:rPr lang="ar-SA" sz="2800" b="1" smtClean="0"/>
              <a:t>كان الرجلُ صادقاً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v-the object of </a:t>
            </a:r>
            <a:r>
              <a:rPr lang="ar-SA" sz="2800" b="1" smtClean="0"/>
              <a:t>إن وأخواتها</a:t>
            </a:r>
            <a:r>
              <a:rPr lang="en-US" sz="2800" b="1" smtClean="0"/>
              <a:t>:</a:t>
            </a:r>
            <a:r>
              <a:rPr lang="ar-SA" sz="2800" b="1" smtClean="0"/>
              <a:t>لعل هذا الرجلَ مهندسُ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v- the predicate of generic </a:t>
            </a:r>
            <a:r>
              <a:rPr lang="ar-SA" sz="2800" b="1" smtClean="0"/>
              <a:t>لا</a:t>
            </a:r>
            <a:r>
              <a:rPr lang="en-US" sz="2800" b="1" smtClean="0"/>
              <a:t>:  </a:t>
            </a:r>
            <a:r>
              <a:rPr lang="ar-SA" sz="2800" b="1" smtClean="0"/>
              <a:t>لا رجلَ خيرُ منك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0ADE9-3DA0-4FD8-B632-21990D9793A4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4F285E9-EAC6-40AA-84FD-36DB1046780C}" type="slidenum">
              <a:rPr lang="ar-SA">
                <a:latin typeface="+mn-lt"/>
              </a:rPr>
              <a:pPr>
                <a:defRPr/>
              </a:pPr>
              <a:t>35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8772"/>
            <a:ext cx="7239000" cy="11099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 CASE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172450" cy="5187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800" b="1" smtClean="0"/>
              <a:t>The objective case is the case of: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i-the </a:t>
            </a:r>
            <a:r>
              <a:rPr lang="en-US" sz="2800" b="1" smtClean="0">
                <a:solidFill>
                  <a:schemeClr val="accent1"/>
                </a:solidFill>
              </a:rPr>
              <a:t>object</a:t>
            </a:r>
            <a:r>
              <a:rPr lang="en-US" sz="2800" b="1" smtClean="0"/>
              <a:t> of active declarative sentence </a:t>
            </a:r>
            <a:r>
              <a:rPr lang="ar-SA" sz="2800" b="1" smtClean="0"/>
              <a:t>كتب المعلمُ قصيدةٍ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ii-the </a:t>
            </a:r>
            <a:r>
              <a:rPr lang="en-US" sz="2800" b="1" smtClean="0">
                <a:solidFill>
                  <a:schemeClr val="accent1"/>
                </a:solidFill>
              </a:rPr>
              <a:t>cognate</a:t>
            </a:r>
            <a:r>
              <a:rPr lang="en-US" sz="2800" b="1" smtClean="0"/>
              <a:t> object </a:t>
            </a:r>
            <a:r>
              <a:rPr lang="ar-SA" sz="2800" b="1" smtClean="0"/>
              <a:t>المفعول المطلق</a:t>
            </a:r>
            <a:r>
              <a:rPr lang="en-US" sz="2800" b="1" smtClean="0"/>
              <a:t>: </a:t>
            </a:r>
            <a:r>
              <a:rPr lang="ar-SA" sz="2800" b="1" smtClean="0"/>
              <a:t>قاتلوا قتالاً عنيفاً 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iii-certain </a:t>
            </a:r>
            <a:r>
              <a:rPr lang="en-US" sz="2800" b="1" smtClean="0">
                <a:solidFill>
                  <a:schemeClr val="accent1"/>
                </a:solidFill>
              </a:rPr>
              <a:t>adverbs</a:t>
            </a:r>
            <a:r>
              <a:rPr lang="en-US" sz="2800" b="1" smtClean="0"/>
              <a:t> of time and place:</a:t>
            </a:r>
            <a:r>
              <a:rPr lang="ar-SA" sz="2800" b="1" smtClean="0"/>
              <a:t>جاء الضيف مبكراً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chemeClr val="accent1"/>
                </a:solidFill>
              </a:rPr>
              <a:t>iv-circumstantial</a:t>
            </a:r>
            <a:r>
              <a:rPr lang="en-US" sz="2800" b="1" smtClean="0"/>
              <a:t> adverbs </a:t>
            </a:r>
            <a:r>
              <a:rPr lang="ar-SA" sz="2800" b="1" smtClean="0"/>
              <a:t>الحال </a:t>
            </a:r>
            <a:r>
              <a:rPr lang="en-US" sz="2800" b="1" smtClean="0"/>
              <a:t>:</a:t>
            </a:r>
            <a:r>
              <a:rPr lang="ar-SA" sz="2800" b="1" smtClean="0"/>
              <a:t>جاء الأمير راكباً حصاناً اسود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v- construction of </a:t>
            </a:r>
            <a:r>
              <a:rPr lang="en-US" sz="2800" b="1" smtClean="0">
                <a:solidFill>
                  <a:schemeClr val="accent1"/>
                </a:solidFill>
              </a:rPr>
              <a:t>exception</a:t>
            </a:r>
            <a:r>
              <a:rPr lang="en-US" sz="2800" b="1" smtClean="0"/>
              <a:t>  </a:t>
            </a:r>
            <a:r>
              <a:rPr lang="ar-SA" sz="2800" b="1" smtClean="0"/>
              <a:t>أسلوب الاستثناء</a:t>
            </a:r>
            <a:r>
              <a:rPr lang="en-US" sz="2800" b="1" smtClean="0"/>
              <a:t>: </a:t>
            </a:r>
            <a:r>
              <a:rPr lang="ar-SA" sz="2800" b="1" smtClean="0"/>
              <a:t>جاء الطلابُ إلا زيداً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vi- </a:t>
            </a:r>
            <a:r>
              <a:rPr lang="en-US" sz="2800" b="1" smtClean="0">
                <a:solidFill>
                  <a:schemeClr val="accent1"/>
                </a:solidFill>
              </a:rPr>
              <a:t>vocative</a:t>
            </a:r>
            <a:r>
              <a:rPr lang="en-US" sz="2800" b="1" smtClean="0"/>
              <a:t>  </a:t>
            </a:r>
            <a:r>
              <a:rPr lang="ar-SA" sz="2800" b="1" smtClean="0"/>
              <a:t>النداء</a:t>
            </a:r>
            <a:r>
              <a:rPr lang="en-US" sz="2800" b="1" smtClean="0"/>
              <a:t> :  </a:t>
            </a:r>
            <a:r>
              <a:rPr lang="ar-SA" sz="2800" b="1" smtClean="0"/>
              <a:t>يا رجلا ً ساعدني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F0DA1-99E7-441D-B4CE-77177BF7BCCD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3994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E651838-094F-4F1F-9684-8B6AC4A1E4F4}" type="slidenum">
              <a:rPr lang="ar-SA">
                <a:latin typeface="+mn-lt"/>
              </a:rPr>
              <a:pPr>
                <a:defRPr/>
              </a:pPr>
              <a:t>36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20675"/>
            <a:ext cx="7239000" cy="3000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7239000" cy="5548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vii- the object of </a:t>
            </a:r>
            <a:r>
              <a:rPr lang="en-US" sz="2800" b="1" smtClean="0">
                <a:solidFill>
                  <a:schemeClr val="accent1"/>
                </a:solidFill>
              </a:rPr>
              <a:t>association</a:t>
            </a:r>
            <a:r>
              <a:rPr lang="en-US" sz="2800" b="1" smtClean="0"/>
              <a:t> </a:t>
            </a:r>
            <a:r>
              <a:rPr lang="ar-SA" sz="2800" b="1" smtClean="0"/>
              <a:t>المفعول معه</a:t>
            </a:r>
            <a:r>
              <a:rPr lang="en-US" sz="2800" b="1" smtClean="0"/>
              <a:t>:  </a:t>
            </a:r>
            <a:r>
              <a:rPr lang="ar-SA" sz="2800" b="1" smtClean="0"/>
              <a:t>سرت والنهرَ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viii- the object of </a:t>
            </a:r>
            <a:r>
              <a:rPr lang="en-US" sz="2800" b="1" smtClean="0">
                <a:solidFill>
                  <a:schemeClr val="accent1"/>
                </a:solidFill>
              </a:rPr>
              <a:t>specification</a:t>
            </a:r>
            <a:r>
              <a:rPr lang="en-US" sz="2800" b="1" smtClean="0"/>
              <a:t>  </a:t>
            </a:r>
            <a:r>
              <a:rPr lang="ar-SA" sz="2800" b="1" smtClean="0"/>
              <a:t>التمييز</a:t>
            </a:r>
            <a:r>
              <a:rPr lang="en-US" sz="2800" b="1" smtClean="0"/>
              <a:t>: </a:t>
            </a:r>
            <a:r>
              <a:rPr lang="ar-SA" sz="2800" b="1" smtClean="0"/>
              <a:t>اشتعل رأسه شيباً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ix-the object of </a:t>
            </a:r>
            <a:r>
              <a:rPr lang="en-US" sz="2800" b="1" smtClean="0">
                <a:solidFill>
                  <a:schemeClr val="accent1"/>
                </a:solidFill>
              </a:rPr>
              <a:t>purpose</a:t>
            </a:r>
            <a:r>
              <a:rPr lang="en-US" sz="2800" b="1" smtClean="0"/>
              <a:t> </a:t>
            </a:r>
            <a:r>
              <a:rPr lang="ar-SA" sz="2800" b="1" smtClean="0"/>
              <a:t>المفعول لأجله</a:t>
            </a:r>
            <a:r>
              <a:rPr lang="en-US" sz="2800" b="1" smtClean="0"/>
              <a:t>:  </a:t>
            </a:r>
            <a:r>
              <a:rPr lang="ar-SA" sz="2800" b="1" smtClean="0"/>
              <a:t>قلت ذلك اكراماً لك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x- the </a:t>
            </a:r>
            <a:r>
              <a:rPr lang="en-US" sz="2800" b="1" smtClean="0">
                <a:solidFill>
                  <a:schemeClr val="accent1"/>
                </a:solidFill>
              </a:rPr>
              <a:t>predicate</a:t>
            </a:r>
            <a:r>
              <a:rPr lang="en-US" sz="2800" b="1" smtClean="0"/>
              <a:t> of </a:t>
            </a:r>
            <a:r>
              <a:rPr lang="ar-SA" sz="2800" b="1" smtClean="0"/>
              <a:t>كان وأخواتها</a:t>
            </a:r>
            <a:r>
              <a:rPr lang="en-US" sz="2800" b="1" smtClean="0"/>
              <a:t> : </a:t>
            </a:r>
            <a:r>
              <a:rPr lang="ar-SA" sz="2800" b="1" smtClean="0"/>
              <a:t>كان زيدٌ تلميذاً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xi- the </a:t>
            </a:r>
            <a:r>
              <a:rPr lang="en-US" sz="2800" b="1" smtClean="0">
                <a:solidFill>
                  <a:schemeClr val="accent1"/>
                </a:solidFill>
              </a:rPr>
              <a:t>subject</a:t>
            </a:r>
            <a:r>
              <a:rPr lang="en-US" sz="2800" b="1" smtClean="0"/>
              <a:t> of </a:t>
            </a:r>
            <a:r>
              <a:rPr lang="ar-SA" sz="2800" b="1" smtClean="0"/>
              <a:t>إن و أخواتها</a:t>
            </a:r>
            <a:r>
              <a:rPr lang="en-US" sz="2800" b="1" smtClean="0"/>
              <a:t>:  </a:t>
            </a:r>
            <a:r>
              <a:rPr lang="ar-SA" sz="2800" b="1" smtClean="0"/>
              <a:t>ان زيداً حكيمٌ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xii- the subject of the </a:t>
            </a:r>
            <a:r>
              <a:rPr lang="en-US" sz="2800" b="1" smtClean="0">
                <a:solidFill>
                  <a:schemeClr val="accent1"/>
                </a:solidFill>
              </a:rPr>
              <a:t>generic</a:t>
            </a:r>
            <a:r>
              <a:rPr lang="en-US" sz="2800" b="1" smtClean="0"/>
              <a:t> </a:t>
            </a:r>
            <a:r>
              <a:rPr lang="ar-SA" sz="2800" b="1" smtClean="0"/>
              <a:t>لا</a:t>
            </a:r>
            <a:r>
              <a:rPr lang="en-US" sz="2800" b="1" smtClean="0"/>
              <a:t>: </a:t>
            </a:r>
            <a:r>
              <a:rPr lang="ar-SA" sz="2800" b="1" smtClean="0"/>
              <a:t>لا ضيرَ في ذلك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xiii- the </a:t>
            </a:r>
            <a:r>
              <a:rPr lang="en-US" sz="2800" b="1" smtClean="0">
                <a:solidFill>
                  <a:schemeClr val="accent1"/>
                </a:solidFill>
              </a:rPr>
              <a:t>predicate</a:t>
            </a:r>
            <a:r>
              <a:rPr lang="en-US" sz="2800" b="1" smtClean="0"/>
              <a:t> of </a:t>
            </a:r>
            <a:r>
              <a:rPr lang="ar-SA" sz="2800" b="1" smtClean="0"/>
              <a:t>ما العاملة عمل ليس</a:t>
            </a:r>
            <a:r>
              <a:rPr lang="en-US" sz="2800" b="1" smtClean="0"/>
              <a:t>: </a:t>
            </a:r>
            <a:r>
              <a:rPr lang="ar-SA" sz="2800" b="1" smtClean="0"/>
              <a:t>ما زيدٌ حاضراً</a:t>
            </a:r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2" descr="0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5143500"/>
            <a:ext cx="3929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0" y="3000372"/>
            <a:ext cx="4572000" cy="22035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 READY FOR CH 12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ADVERBS</a:t>
            </a:r>
            <a:endParaRPr lang="en-US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63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87F31-1DDD-4546-93B3-ED158E81F0F6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40964" name="Footer Placeholder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40965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816F5A2-2231-4E5B-8648-F96D3311F99A}" type="slidenum">
              <a:rPr lang="ar-SA">
                <a:latin typeface="+mn-lt"/>
              </a:rPr>
              <a:pPr>
                <a:defRPr/>
              </a:pPr>
              <a:t>38</a:t>
            </a:fld>
            <a:endParaRPr lang="en-US">
              <a:latin typeface="+mn-lt"/>
            </a:endParaRPr>
          </a:p>
        </p:txBody>
      </p:sp>
      <p:pic>
        <p:nvPicPr>
          <p:cNvPr id="9" name="Picture Placeholder 8" descr="093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1864" r="21864"/>
          <a:stretch>
            <a:fillRect/>
          </a:stretch>
        </p:blipFill>
        <p:spPr>
          <a:xfrm>
            <a:off x="0" y="214290"/>
            <a:ext cx="4429124" cy="6357982"/>
          </a:xfrm>
          <a:solidFill>
            <a:srgbClr val="FFFFFF">
              <a:shade val="85000"/>
            </a:srgbClr>
          </a:solidFill>
          <a:ln w="190500" cap="sq"/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0"/>
            <a:ext cx="4786314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NUMBER is a system which usually concerns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count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/>
              <a:t>nouns and denotes whether the speaker is referring to one, two , three ,etc.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F4DE5-CCFE-4BF3-B6EF-7D56D07FFAF5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C621307-DA5B-4665-B3EB-2CE8AED0FFAA}" type="slidenum">
              <a:rPr lang="ar-SA">
                <a:latin typeface="+mn-lt"/>
              </a:rPr>
              <a:pPr>
                <a:defRPr/>
              </a:pPr>
              <a:t>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 cap="none" smtClean="0">
                <a:ln>
                  <a:noFill/>
                </a:ln>
                <a:solidFill>
                  <a:schemeClr val="tx1"/>
                </a:solidFill>
              </a:rPr>
              <a:t>GENDER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corresponds to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/>
              <a:t>in the outside world. In English, three genders are categorized: masculine, feminine, and neuter.</a:t>
            </a:r>
          </a:p>
          <a:p>
            <a:pPr eaLnBrk="1" hangingPunct="1">
              <a:defRPr/>
            </a:pPr>
            <a:endParaRPr lang="en-US" sz="3200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 cap="none" smtClean="0">
                <a:ln>
                  <a:noFill/>
                </a:ln>
                <a:solidFill>
                  <a:schemeClr val="tx1"/>
                </a:solidFill>
              </a:rPr>
              <a:t>CASE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/>
              <a:t>refers to the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/>
              <a:t>of the noun in the sentence. This is determined by its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position and its relations </a:t>
            </a:r>
            <a:r>
              <a:rPr lang="en-US" sz="3200" b="1" smtClean="0"/>
              <a:t>with the other elements of the sentence.</a:t>
            </a:r>
          </a:p>
          <a:p>
            <a:pPr eaLnBrk="1" hangingPunct="1">
              <a:defRPr/>
            </a:pPr>
            <a:endParaRPr lang="en-US" sz="3200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Number in English is either singular or plural.</a:t>
            </a:r>
          </a:p>
          <a:p>
            <a:pPr eaLnBrk="1" hangingPunct="1"/>
            <a:r>
              <a:rPr lang="en-US" b="1" smtClean="0"/>
              <a:t>Nouns are classified into </a:t>
            </a:r>
            <a:r>
              <a:rPr lang="en-US" b="1" smtClean="0">
                <a:solidFill>
                  <a:srgbClr val="FF0000"/>
                </a:solidFill>
              </a:rPr>
              <a:t>two</a:t>
            </a:r>
            <a:r>
              <a:rPr lang="en-US" b="1" smtClean="0"/>
              <a:t> main groups : variable and invariable.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VARIABLES</a:t>
            </a:r>
            <a:r>
              <a:rPr lang="en-US" b="1" smtClean="0"/>
              <a:t> have noun contrast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INVARIABLES</a:t>
            </a:r>
            <a:r>
              <a:rPr lang="en-US" b="1" smtClean="0"/>
              <a:t> are either singular or plural.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FCD41-5CAD-404F-8AE4-D8B8BE44465B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434313-2966-4DBB-8A1E-10A1D7B6C454}" type="slidenum">
              <a:rPr lang="ar-SA">
                <a:latin typeface="+mn-lt"/>
              </a:rPr>
              <a:pPr>
                <a:defRPr/>
              </a:pPr>
              <a:t>7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3" y="335915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NUMBER:INVARIABLE 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SINGULAR  invariables are: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Abstract</a:t>
            </a:r>
            <a:r>
              <a:rPr lang="en-US" sz="2800" b="1" smtClean="0"/>
              <a:t> mass nouns : music, courage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Concrete</a:t>
            </a:r>
            <a:r>
              <a:rPr lang="en-US" sz="2800" b="1" smtClean="0"/>
              <a:t> mass nouns: gold, sugar, iron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Singular</a:t>
            </a:r>
            <a:r>
              <a:rPr lang="en-US" sz="2800" b="1" smtClean="0"/>
              <a:t> nouns ending in s: news,politics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Proper</a:t>
            </a:r>
            <a:r>
              <a:rPr lang="en-US" sz="2800" b="1" smtClean="0"/>
              <a:t> nouns: Ahmed ,Paris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Non-personal</a:t>
            </a:r>
            <a:r>
              <a:rPr lang="en-US" sz="2800" b="1" smtClean="0"/>
              <a:t> adjs heads: the gold,the evil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b="1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7979C-DB8A-4348-902A-0BE39495E97F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12/21/2014</a:t>
            </a:fld>
            <a:endParaRPr lang="en-US">
              <a:cs typeface="Arial" charset="0"/>
            </a:endParaRPr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CONTRASTIVE GRAMMAR ... AHMED QADOURY ABED 2014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84C749-3E29-4B32-8FDC-3D0E22C07CEE}" type="slidenum">
              <a:rPr lang="ar-SA">
                <a:latin typeface="+mn-lt"/>
              </a:rPr>
              <a:pPr>
                <a:defRPr/>
              </a:pPr>
              <a:t>8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ln>
                  <a:noFill/>
                </a:ln>
                <a:solidFill>
                  <a:schemeClr val="tx1"/>
                </a:solidFill>
              </a:rPr>
              <a:t>NUMBERS:INVARIABLES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PLURAL invariables are: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Summation</a:t>
            </a:r>
            <a:r>
              <a:rPr lang="en-US" sz="2800" b="1" smtClean="0"/>
              <a:t> plurals: trousers, scissors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Other plurals ending in s</a:t>
            </a:r>
            <a:r>
              <a:rPr lang="en-US" sz="2800" b="1" smtClean="0"/>
              <a:t> : goods, contents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/>
              <a:t>Certain </a:t>
            </a:r>
            <a:r>
              <a:rPr lang="en-US" sz="2800" b="1" smtClean="0">
                <a:solidFill>
                  <a:schemeClr val="accent1"/>
                </a:solidFill>
              </a:rPr>
              <a:t>proper</a:t>
            </a:r>
            <a:r>
              <a:rPr lang="en-US" sz="2800" b="1" smtClean="0"/>
              <a:t> nouns: the Netherlands, Highlands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accent1"/>
                </a:solidFill>
              </a:rPr>
              <a:t>Unmarked</a:t>
            </a:r>
            <a:r>
              <a:rPr lang="en-US" sz="2800" b="1" smtClean="0"/>
              <a:t> plural nouns: cattle,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smtClean="0"/>
              <a:t>Personal </a:t>
            </a:r>
            <a:r>
              <a:rPr lang="en-US" sz="2800" b="1" smtClean="0">
                <a:solidFill>
                  <a:schemeClr val="accent1"/>
                </a:solidFill>
              </a:rPr>
              <a:t>adjective</a:t>
            </a:r>
            <a:r>
              <a:rPr lang="en-US" sz="2800" b="1" smtClean="0"/>
              <a:t> heads: the rich, the poor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 spd="slow">
    <p:wedge/>
    <p:sndAc>
      <p:stSnd>
        <p:snd r:embed="rId2" name="camera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</TotalTime>
  <Words>1756</Words>
  <Application>Microsoft Office PowerPoint</Application>
  <PresentationFormat>On-screen Show (4:3)</PresentationFormat>
  <Paragraphs>266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</vt:lpstr>
      <vt:lpstr>Trebuchet MS</vt:lpstr>
      <vt:lpstr>Wingdings 2</vt:lpstr>
      <vt:lpstr>Wingdings</vt:lpstr>
      <vt:lpstr>Calibri</vt:lpstr>
      <vt:lpstr>Tahoma</vt:lpstr>
      <vt:lpstr>Opulent</vt:lpstr>
      <vt:lpstr>Opulent</vt:lpstr>
      <vt:lpstr>Opulent</vt:lpstr>
      <vt:lpstr>Opulent</vt:lpstr>
      <vt:lpstr>Opulent</vt:lpstr>
      <vt:lpstr>Opulent</vt:lpstr>
      <vt:lpstr>Opulent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GENDER</vt:lpstr>
      <vt:lpstr>CASE</vt:lpstr>
      <vt:lpstr>Slide 7</vt:lpstr>
      <vt:lpstr>Slide 8</vt:lpstr>
      <vt:lpstr>NUMBERS:INVARIABLES</vt:lpstr>
      <vt:lpstr>Slide 10</vt:lpstr>
      <vt:lpstr>Regular Plural</vt:lpstr>
      <vt:lpstr>Irregular plural</vt:lpstr>
      <vt:lpstr>Slide 13</vt:lpstr>
      <vt:lpstr>Slide 14</vt:lpstr>
      <vt:lpstr>Slide 15</vt:lpstr>
      <vt:lpstr>COMPARISON</vt:lpstr>
      <vt:lpstr>Slide 17</vt:lpstr>
      <vt:lpstr>Slide 18</vt:lpstr>
      <vt:lpstr>The Basic Distinction</vt:lpstr>
      <vt:lpstr>Slide 20</vt:lpstr>
      <vt:lpstr>Slide 21</vt:lpstr>
      <vt:lpstr>Slide 22</vt:lpstr>
      <vt:lpstr>Slide 23</vt:lpstr>
      <vt:lpstr>Slide 24</vt:lpstr>
      <vt:lpstr>Feminine Gender</vt:lpstr>
      <vt:lpstr>Slide 26</vt:lpstr>
      <vt:lpstr>An Example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ELEVEN: NUMBER, GENDER , AND CASE</dc:title>
  <dc:creator>AHMEDQADOURY</dc:creator>
  <cp:lastModifiedBy>Ahmed</cp:lastModifiedBy>
  <cp:revision>58</cp:revision>
  <dcterms:created xsi:type="dcterms:W3CDTF">2014-01-14T15:12:29Z</dcterms:created>
  <dcterms:modified xsi:type="dcterms:W3CDTF">2014-12-21T05:47:40Z</dcterms:modified>
</cp:coreProperties>
</file>