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312" r:id="rId2"/>
    <p:sldId id="313" r:id="rId3"/>
    <p:sldId id="315" r:id="rId4"/>
    <p:sldId id="314"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56" r:id="rId35"/>
    <p:sldId id="257" r:id="rId36"/>
    <p:sldId id="258" r:id="rId37"/>
    <p:sldId id="259" r:id="rId38"/>
    <p:sldId id="260" r:id="rId39"/>
    <p:sldId id="261" r:id="rId40"/>
    <p:sldId id="262" r:id="rId41"/>
    <p:sldId id="263" r:id="rId42"/>
    <p:sldId id="264" r:id="rId43"/>
    <p:sldId id="265" r:id="rId44"/>
    <p:sldId id="266" r:id="rId45"/>
    <p:sldId id="267" r:id="rId46"/>
    <p:sldId id="268" r:id="rId47"/>
    <p:sldId id="269" r:id="rId48"/>
    <p:sldId id="270" r:id="rId49"/>
    <p:sldId id="271" r:id="rId50"/>
    <p:sldId id="272" r:id="rId51"/>
    <p:sldId id="273" r:id="rId52"/>
    <p:sldId id="274" r:id="rId53"/>
    <p:sldId id="276" r:id="rId54"/>
    <p:sldId id="277" r:id="rId55"/>
    <p:sldId id="278" r:id="rId56"/>
    <p:sldId id="279" r:id="rId57"/>
    <p:sldId id="280" r:id="rId58"/>
    <p:sldId id="311" r:id="rId59"/>
  </p:sldIdLst>
  <p:sldSz cx="9144000" cy="6858000" type="screen4x3"/>
  <p:notesSz cx="6953250" cy="92329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3294"/>
    </p:cViewPr>
    <p:sldLst>
      <p:sld r:id="rId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38588" y="0"/>
            <a:ext cx="3013075" cy="46196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40C2BFE-6207-4A07-AE66-17B267271618}" type="datetimeFigureOut">
              <a:rPr lang="en-US"/>
              <a:pPr>
                <a:defRPr/>
              </a:pPr>
              <a:t>10/10/2015</a:t>
            </a:fld>
            <a:endParaRPr lang="en-US"/>
          </a:p>
        </p:txBody>
      </p:sp>
      <p:sp>
        <p:nvSpPr>
          <p:cNvPr id="4" name="Slide Image Placeholder 3"/>
          <p:cNvSpPr>
            <a:spLocks noGrp="1" noRot="1" noChangeAspect="1"/>
          </p:cNvSpPr>
          <p:nvPr>
            <p:ph type="sldImg" idx="2"/>
          </p:nvPr>
        </p:nvSpPr>
        <p:spPr>
          <a:xfrm>
            <a:off x="1168400" y="692150"/>
            <a:ext cx="4616450" cy="34623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95325" y="4386263"/>
            <a:ext cx="5562600" cy="41544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69350"/>
            <a:ext cx="3013075" cy="46196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38588" y="8769350"/>
            <a:ext cx="3013075" cy="46196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FF28711-CFB8-41AA-A504-206EDF2B5232}" type="slidenum">
              <a:rPr lang="en-US"/>
              <a:pPr>
                <a:defRPr/>
              </a:pPr>
              <a:t>‹#›</a:t>
            </a:fld>
            <a:endParaRPr lang="en-US"/>
          </a:p>
        </p:txBody>
      </p:sp>
    </p:spTree>
    <p:extLst>
      <p:ext uri="{BB962C8B-B14F-4D97-AF65-F5344CB8AC3E}">
        <p14:creationId xmlns:p14="http://schemas.microsoft.com/office/powerpoint/2010/main" val="42541428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7"/>
          <p:cNvSpPr/>
          <p:nvPr/>
        </p:nvSpPr>
        <p:spPr>
          <a:xfrm flipH="1">
            <a:off x="2667000" y="0"/>
            <a:ext cx="6477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AA3E117C-25D5-4E59-898F-2569442B71F5}" type="datetime1">
              <a:rPr lang="en-US"/>
              <a:pPr>
                <a:defRPr/>
              </a:pPr>
              <a:t>10/10/2015</a:t>
            </a:fld>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r>
              <a:t>CONTRASTIVE GRAMMAR... AHMED QADOURY ABED 2014</a:t>
            </a:r>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1272088D-032B-4B22-BBE4-8669727B2536}" type="slidenum">
              <a:rPr/>
              <a:pPr>
                <a:defRPr/>
              </a:pPr>
              <a:t>‹#›</a:t>
            </a:fld>
            <a:endParaRPr/>
          </a:p>
        </p:txBody>
      </p:sp>
    </p:spTree>
  </p:cSld>
  <p:clrMapOvr>
    <a:overrideClrMapping bg1="lt1" tx1="dk1" bg2="lt2" tx2="dk2" accent1="accent1" accent2="accent2" accent3="accent3" accent4="accent4" accent5="accent5" accent6="accent6" hlink="hlink" folHlink="folHlink"/>
  </p:clrMapOvr>
  <p:transition spd="med">
    <p:wedge/>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82CB0DB4-8443-4237-B905-F11D40C3F7CB}" type="datetime1">
              <a:rPr lang="en-US"/>
              <a:pPr>
                <a:defRPr/>
              </a:pPr>
              <a:t>10/10/2015</a:t>
            </a:fld>
            <a:endParaRPr lang="en-US"/>
          </a:p>
        </p:txBody>
      </p:sp>
      <p:sp>
        <p:nvSpPr>
          <p:cNvPr id="5" name="Footer Placeholder 3"/>
          <p:cNvSpPr>
            <a:spLocks noGrp="1"/>
          </p:cNvSpPr>
          <p:nvPr>
            <p:ph type="ftr" sz="quarter" idx="11"/>
          </p:nvPr>
        </p:nvSpPr>
        <p:spPr/>
        <p:txBody>
          <a:bodyPr/>
          <a:lstStyle>
            <a:lvl1pPr>
              <a:defRPr/>
            </a:lvl1pPr>
          </a:lstStyle>
          <a:p>
            <a:pPr>
              <a:defRPr/>
            </a:pPr>
            <a:r>
              <a:rPr lang="en-US"/>
              <a:t>CONTRASTIVE GRAMMAR... AHMED QADOURY ABED 2014</a:t>
            </a:r>
          </a:p>
        </p:txBody>
      </p:sp>
      <p:sp>
        <p:nvSpPr>
          <p:cNvPr id="6" name="Slide Number Placeholder 15"/>
          <p:cNvSpPr>
            <a:spLocks noGrp="1"/>
          </p:cNvSpPr>
          <p:nvPr>
            <p:ph type="sldNum" sz="quarter" idx="12"/>
          </p:nvPr>
        </p:nvSpPr>
        <p:spPr/>
        <p:txBody>
          <a:bodyPr/>
          <a:lstStyle>
            <a:lvl1pPr>
              <a:defRPr/>
            </a:lvl1pPr>
          </a:lstStyle>
          <a:p>
            <a:pPr>
              <a:defRPr/>
            </a:pPr>
            <a:fld id="{52F38ABD-EA17-4F6C-A088-754D852366DE}" type="slidenum">
              <a:rPr lang="en-US"/>
              <a:pPr>
                <a:defRPr/>
              </a:pPr>
              <a:t>‹#›</a:t>
            </a:fld>
            <a:endParaRPr lang="en-US"/>
          </a:p>
        </p:txBody>
      </p:sp>
    </p:spTree>
  </p:cSld>
  <p:clrMapOvr>
    <a:masterClrMapping/>
  </p:clrMapOvr>
  <p:transition spd="med">
    <p:wedge/>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A894DC70-6FA4-44C2-9EB8-4C0B7E6BED98}" type="datetime1">
              <a:rPr lang="en-US"/>
              <a:pPr>
                <a:defRPr/>
              </a:pPr>
              <a:t>10/10/2015</a:t>
            </a:fld>
            <a:endParaRPr lang="en-US"/>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r>
              <a:rPr lang="en-US"/>
              <a:t>CONTRASTIVE GRAMMAR... AHMED QADOURY ABED 2014</a:t>
            </a:r>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26835B23-40FB-4970-B3D6-02A2003980E1}" type="slidenum">
              <a:rPr lang="en-US"/>
              <a:pPr>
                <a:defRPr/>
              </a:pPr>
              <a:t>‹#›</a:t>
            </a:fld>
            <a:endParaRPr lang="en-US"/>
          </a:p>
        </p:txBody>
      </p:sp>
    </p:spTree>
  </p:cSld>
  <p:clrMapOvr>
    <a:masterClrMapping/>
  </p:clrMapOvr>
  <p:transition spd="med">
    <p:wedge/>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7C8AF262-57CB-4DA0-AD9A-C35EFB2A63FB}" type="datetime1">
              <a:rPr lang="en-US"/>
              <a:pPr>
                <a:defRPr/>
              </a:pPr>
              <a:t>10/10/2015</a:t>
            </a:fld>
            <a:endParaRPr lang="en-US"/>
          </a:p>
        </p:txBody>
      </p:sp>
      <p:sp>
        <p:nvSpPr>
          <p:cNvPr id="5" name="Footer Placeholder 3"/>
          <p:cNvSpPr>
            <a:spLocks noGrp="1"/>
          </p:cNvSpPr>
          <p:nvPr>
            <p:ph type="ftr" sz="quarter" idx="11"/>
          </p:nvPr>
        </p:nvSpPr>
        <p:spPr/>
        <p:txBody>
          <a:bodyPr/>
          <a:lstStyle>
            <a:lvl1pPr>
              <a:defRPr/>
            </a:lvl1pPr>
          </a:lstStyle>
          <a:p>
            <a:pPr>
              <a:defRPr/>
            </a:pPr>
            <a:r>
              <a:rPr lang="en-US"/>
              <a:t>CONTRASTIVE GRAMMAR... AHMED QADOURY ABED 2014</a:t>
            </a:r>
          </a:p>
        </p:txBody>
      </p:sp>
      <p:sp>
        <p:nvSpPr>
          <p:cNvPr id="6" name="Slide Number Placeholder 15"/>
          <p:cNvSpPr>
            <a:spLocks noGrp="1"/>
          </p:cNvSpPr>
          <p:nvPr>
            <p:ph type="sldNum" sz="quarter" idx="12"/>
          </p:nvPr>
        </p:nvSpPr>
        <p:spPr/>
        <p:txBody>
          <a:bodyPr/>
          <a:lstStyle>
            <a:lvl1pPr>
              <a:defRPr/>
            </a:lvl1pPr>
          </a:lstStyle>
          <a:p>
            <a:pPr>
              <a:defRPr/>
            </a:pPr>
            <a:fld id="{1AFC30CE-E1B4-4004-BA1E-97CB5C6CB3DA}" type="slidenum">
              <a:rPr lang="en-US"/>
              <a:pPr>
                <a:defRPr/>
              </a:pPr>
              <a:t>‹#›</a:t>
            </a:fld>
            <a:endParaRPr lang="en-US"/>
          </a:p>
        </p:txBody>
      </p:sp>
    </p:spTree>
  </p:cSld>
  <p:clrMapOvr>
    <a:masterClrMapping/>
  </p:clrMapOvr>
  <p:transition spd="med">
    <p:wedge/>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80F66E27-537E-4A99-B424-4505CFD4D235}" type="datetime1">
              <a:rPr lang="en-US"/>
              <a:pPr>
                <a:defRPr/>
              </a:pPr>
              <a:t>10/10/2015</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r>
              <a:rPr lang="en-US"/>
              <a:t>CONTRASTIVE GRAMMAR... AHMED QADOURY ABED 2014</a:t>
            </a:r>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E4D27F45-65DE-47AF-8E90-3251BB2CEB3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wedge/>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3877E456-1B7D-44F0-B1A8-0774EC91A9BD}" type="datetime1">
              <a:rPr lang="en-US"/>
              <a:pPr>
                <a:defRPr/>
              </a:pPr>
              <a:t>10/10/2015</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a:t>CONTRASTIVE GRAMMAR... AHMED QADOURY ABED 2014</a:t>
            </a:r>
          </a:p>
        </p:txBody>
      </p:sp>
      <p:sp>
        <p:nvSpPr>
          <p:cNvPr id="7" name="Slide Number Placeholder 15"/>
          <p:cNvSpPr>
            <a:spLocks noGrp="1"/>
          </p:cNvSpPr>
          <p:nvPr>
            <p:ph type="sldNum" sz="quarter" idx="12"/>
          </p:nvPr>
        </p:nvSpPr>
        <p:spPr/>
        <p:txBody>
          <a:bodyPr/>
          <a:lstStyle>
            <a:lvl1pPr>
              <a:defRPr/>
            </a:lvl1pPr>
          </a:lstStyle>
          <a:p>
            <a:pPr>
              <a:defRPr/>
            </a:pPr>
            <a:fld id="{34652591-6B39-498C-B17C-CD207EAF6B27}" type="slidenum">
              <a:rPr lang="en-US"/>
              <a:pPr>
                <a:defRPr/>
              </a:pPr>
              <a:t>‹#›</a:t>
            </a:fld>
            <a:endParaRPr lang="en-US"/>
          </a:p>
        </p:txBody>
      </p:sp>
    </p:spTree>
  </p:cSld>
  <p:clrMapOvr>
    <a:masterClrMapping/>
  </p:clrMapOvr>
  <p:transition spd="med">
    <p:wedge/>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1DE43167-2D8C-4F0E-9D9D-098596376389}" type="datetime1">
              <a:rPr lang="en-US"/>
              <a:pPr>
                <a:defRPr/>
              </a:pPr>
              <a:t>10/10/2015</a:t>
            </a:fld>
            <a:endParaRPr lang="en-US"/>
          </a:p>
        </p:txBody>
      </p:sp>
      <p:sp>
        <p:nvSpPr>
          <p:cNvPr id="8" name="Footer Placeholder 3"/>
          <p:cNvSpPr>
            <a:spLocks noGrp="1"/>
          </p:cNvSpPr>
          <p:nvPr>
            <p:ph type="ftr" sz="quarter" idx="11"/>
          </p:nvPr>
        </p:nvSpPr>
        <p:spPr/>
        <p:txBody>
          <a:bodyPr/>
          <a:lstStyle>
            <a:lvl1pPr>
              <a:defRPr/>
            </a:lvl1pPr>
          </a:lstStyle>
          <a:p>
            <a:pPr>
              <a:defRPr/>
            </a:pPr>
            <a:r>
              <a:rPr lang="en-US"/>
              <a:t>CONTRASTIVE GRAMMAR... AHMED QADOURY ABED 2014</a:t>
            </a:r>
          </a:p>
        </p:txBody>
      </p:sp>
      <p:sp>
        <p:nvSpPr>
          <p:cNvPr id="9" name="Slide Number Placeholder 15"/>
          <p:cNvSpPr>
            <a:spLocks noGrp="1"/>
          </p:cNvSpPr>
          <p:nvPr>
            <p:ph type="sldNum" sz="quarter" idx="12"/>
          </p:nvPr>
        </p:nvSpPr>
        <p:spPr/>
        <p:txBody>
          <a:bodyPr/>
          <a:lstStyle>
            <a:lvl1pPr>
              <a:defRPr/>
            </a:lvl1pPr>
          </a:lstStyle>
          <a:p>
            <a:pPr>
              <a:defRPr/>
            </a:pPr>
            <a:fld id="{DD7D2313-6E26-4872-97A2-CD6E202E2B3A}" type="slidenum">
              <a:rPr lang="en-US"/>
              <a:pPr>
                <a:defRPr/>
              </a:pPr>
              <a:t>‹#›</a:t>
            </a:fld>
            <a:endParaRPr lang="en-US"/>
          </a:p>
        </p:txBody>
      </p:sp>
    </p:spTree>
  </p:cSld>
  <p:clrMapOvr>
    <a:masterClrMapping/>
  </p:clrMapOvr>
  <p:transition spd="med">
    <p:wedge/>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BD1F4B92-8130-4819-B9E9-1BE67566ED92}" type="datetime1">
              <a:rPr lang="en-US"/>
              <a:pPr>
                <a:defRPr/>
              </a:pPr>
              <a:t>10/10/2015</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CONTRASTIVE GRAMMAR... AHMED QADOURY ABED 2014</a:t>
            </a:r>
          </a:p>
        </p:txBody>
      </p:sp>
      <p:sp>
        <p:nvSpPr>
          <p:cNvPr id="5" name="Slide Number Placeholder 15"/>
          <p:cNvSpPr>
            <a:spLocks noGrp="1"/>
          </p:cNvSpPr>
          <p:nvPr>
            <p:ph type="sldNum" sz="quarter" idx="12"/>
          </p:nvPr>
        </p:nvSpPr>
        <p:spPr/>
        <p:txBody>
          <a:bodyPr/>
          <a:lstStyle>
            <a:lvl1pPr>
              <a:defRPr/>
            </a:lvl1pPr>
          </a:lstStyle>
          <a:p>
            <a:pPr>
              <a:defRPr/>
            </a:pPr>
            <a:fld id="{A6F20C14-6E48-4CF4-AB93-3D24F29664B4}" type="slidenum">
              <a:rPr lang="en-US"/>
              <a:pPr>
                <a:defRPr/>
              </a:pPr>
              <a:t>‹#›</a:t>
            </a:fld>
            <a:endParaRPr lang="en-US"/>
          </a:p>
        </p:txBody>
      </p:sp>
    </p:spTree>
  </p:cSld>
  <p:clrMapOvr>
    <a:masterClrMapping/>
  </p:clrMapOvr>
  <p:transition spd="med">
    <p:wedge/>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668BE17F-7224-47A5-B97F-1C088981D282}" type="datetime1">
              <a:rPr lang="en-US"/>
              <a:pPr>
                <a:defRPr/>
              </a:pPr>
              <a:t>10/10/2015</a:t>
            </a:fld>
            <a:endParaRPr lang="en-US"/>
          </a:p>
        </p:txBody>
      </p:sp>
      <p:sp>
        <p:nvSpPr>
          <p:cNvPr id="3" name="Footer Placeholder 3"/>
          <p:cNvSpPr>
            <a:spLocks noGrp="1"/>
          </p:cNvSpPr>
          <p:nvPr>
            <p:ph type="ftr" sz="quarter" idx="11"/>
          </p:nvPr>
        </p:nvSpPr>
        <p:spPr/>
        <p:txBody>
          <a:bodyPr/>
          <a:lstStyle>
            <a:lvl1pPr>
              <a:defRPr/>
            </a:lvl1pPr>
          </a:lstStyle>
          <a:p>
            <a:pPr>
              <a:defRPr/>
            </a:pPr>
            <a:r>
              <a:rPr lang="en-US"/>
              <a:t>CONTRASTIVE GRAMMAR... AHMED QADOURY ABED 2014</a:t>
            </a:r>
          </a:p>
        </p:txBody>
      </p:sp>
      <p:sp>
        <p:nvSpPr>
          <p:cNvPr id="4" name="Slide Number Placeholder 15"/>
          <p:cNvSpPr>
            <a:spLocks noGrp="1"/>
          </p:cNvSpPr>
          <p:nvPr>
            <p:ph type="sldNum" sz="quarter" idx="12"/>
          </p:nvPr>
        </p:nvSpPr>
        <p:spPr/>
        <p:txBody>
          <a:bodyPr/>
          <a:lstStyle>
            <a:lvl1pPr>
              <a:defRPr/>
            </a:lvl1pPr>
          </a:lstStyle>
          <a:p>
            <a:pPr>
              <a:defRPr/>
            </a:pPr>
            <a:fld id="{85088663-9057-4249-ADEF-0AD17A3C7D86}" type="slidenum">
              <a:rPr lang="en-US"/>
              <a:pPr>
                <a:defRPr/>
              </a:pPr>
              <a:t>‹#›</a:t>
            </a:fld>
            <a:endParaRPr lang="en-US"/>
          </a:p>
        </p:txBody>
      </p:sp>
    </p:spTree>
  </p:cSld>
  <p:clrMapOvr>
    <a:masterClrMapping/>
  </p:clrMapOvr>
  <p:transition spd="med">
    <p:wedge/>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D3F5BDCB-76BE-4505-A2AC-FD19FDCC9EEB}" type="datetime1">
              <a:rPr lang="en-US"/>
              <a:pPr>
                <a:defRPr/>
              </a:pPr>
              <a:t>10/10/2015</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a:t>CONTRASTIVE GRAMMAR... AHMED QADOURY ABED 2014</a:t>
            </a:r>
          </a:p>
        </p:txBody>
      </p:sp>
      <p:sp>
        <p:nvSpPr>
          <p:cNvPr id="7" name="Slide Number Placeholder 15"/>
          <p:cNvSpPr>
            <a:spLocks noGrp="1"/>
          </p:cNvSpPr>
          <p:nvPr>
            <p:ph type="sldNum" sz="quarter" idx="12"/>
          </p:nvPr>
        </p:nvSpPr>
        <p:spPr/>
        <p:txBody>
          <a:bodyPr/>
          <a:lstStyle>
            <a:lvl1pPr>
              <a:defRPr/>
            </a:lvl1pPr>
          </a:lstStyle>
          <a:p>
            <a:pPr>
              <a:defRPr/>
            </a:pPr>
            <a:fld id="{FD6EF848-D331-4440-89BB-D82775F90055}" type="slidenum">
              <a:rPr lang="en-US"/>
              <a:pPr>
                <a:defRPr/>
              </a:pPr>
              <a:t>‹#›</a:t>
            </a:fld>
            <a:endParaRPr lang="en-US"/>
          </a:p>
        </p:txBody>
      </p:sp>
    </p:spTree>
  </p:cSld>
  <p:clrMapOvr>
    <a:masterClrMapping/>
  </p:clrMapOvr>
  <p:transition spd="med">
    <p:wedge/>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7"/>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8"/>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0356BC68-4C82-42F1-B707-1861209C1BB3}" type="datetime1">
              <a:rPr lang="en-US"/>
              <a:pPr>
                <a:defRPr/>
              </a:pPr>
              <a:t>10/10/2015</a:t>
            </a:fld>
            <a:endParaRPr lang="en-US"/>
          </a:p>
        </p:txBody>
      </p:sp>
      <p:sp>
        <p:nvSpPr>
          <p:cNvPr id="8" name="Footer Placeholder 5"/>
          <p:cNvSpPr>
            <a:spLocks noGrp="1"/>
          </p:cNvSpPr>
          <p:nvPr>
            <p:ph type="ftr" sz="quarter" idx="11"/>
          </p:nvPr>
        </p:nvSpPr>
        <p:spPr/>
        <p:txBody>
          <a:bodyPr/>
          <a:lstStyle>
            <a:lvl1pPr>
              <a:defRPr/>
            </a:lvl1pPr>
            <a:extLst/>
          </a:lstStyle>
          <a:p>
            <a:pPr>
              <a:defRPr/>
            </a:pPr>
            <a:r>
              <a:rPr lang="en-US"/>
              <a:t>CONTRASTIVE GRAMMAR... AHMED QADOURY ABED 2014</a:t>
            </a:r>
          </a:p>
        </p:txBody>
      </p:sp>
      <p:sp>
        <p:nvSpPr>
          <p:cNvPr id="9" name="Slide Number Placeholder 6"/>
          <p:cNvSpPr>
            <a:spLocks noGrp="1"/>
          </p:cNvSpPr>
          <p:nvPr>
            <p:ph type="sldNum" sz="quarter" idx="12"/>
          </p:nvPr>
        </p:nvSpPr>
        <p:spPr/>
        <p:txBody>
          <a:bodyPr/>
          <a:lstStyle>
            <a:lvl1pPr>
              <a:defRPr/>
            </a:lvl1pPr>
            <a:extLst/>
          </a:lstStyle>
          <a:p>
            <a:pPr>
              <a:defRPr/>
            </a:pPr>
            <a:fld id="{820EF4FF-86B5-49DF-8F5D-497C3A96F94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wedge/>
    <p:sndAc>
      <p:stSnd>
        <p:snd r:embed="rId2"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cs typeface="+mn-cs"/>
              </a:defRPr>
            </a:lvl1pPr>
            <a:extLst/>
          </a:lstStyle>
          <a:p>
            <a:pPr>
              <a:defRPr/>
            </a:pPr>
            <a:fld id="{0A64058E-48BF-4FCD-80BD-E0BDEE2F912A}" type="datetime1">
              <a:rPr lang="en-US"/>
              <a:pPr>
                <a:defRPr/>
              </a:pPr>
              <a:t>10/10/2015</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cs typeface="+mn-cs"/>
              </a:defRPr>
            </a:lvl1pPr>
            <a:extLst/>
          </a:lstStyle>
          <a:p>
            <a:pPr>
              <a:defRPr/>
            </a:pPr>
            <a:r>
              <a:rPr lang="en-US"/>
              <a:t>CONTRASTIVE GRAMMAR... AHMED QADOURY ABED 2014</a:t>
            </a:r>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fld id="{B4D6720E-4894-43EE-8341-1BA77C48977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med">
    <p:wedge/>
    <p:sndAc>
      <p:stSnd>
        <p:snd r:embed="rId13" name="camera.wav"/>
      </p:stSnd>
    </p:sndAc>
  </p:transition>
  <p:hf hdr="0"/>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9.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0" y="476672"/>
            <a:ext cx="4211960" cy="2380824"/>
          </a:xfrm>
        </p:spPr>
        <p:txBody>
          <a:bodyPr/>
          <a:lstStyle/>
          <a:p>
            <a:pPr eaLnBrk="1" fontAlgn="auto" hangingPunct="1">
              <a:spcAft>
                <a:spcPts val="0"/>
              </a:spcAft>
              <a:defRPr/>
            </a:pPr>
            <a:r>
              <a:rPr lang="en-US" sz="2400" dirty="0" smtClean="0">
                <a:effectLst>
                  <a:outerShdw blurRad="38100" dist="38100" dir="2700000" algn="tl">
                    <a:srgbClr val="000000">
                      <a:alpha val="43137"/>
                    </a:srgbClr>
                  </a:outerShdw>
                </a:effectLst>
                <a:latin typeface="Aharoni" pitchFamily="2" charset="-79"/>
                <a:cs typeface="Aharoni" pitchFamily="2" charset="-79"/>
              </a:rPr>
              <a:t>AL-MUSTANSIRIYAH UNIVERSITY</a:t>
            </a:r>
            <a:br>
              <a:rPr lang="en-US" sz="2400" dirty="0" smtClean="0">
                <a:effectLst>
                  <a:outerShdw blurRad="38100" dist="38100" dir="2700000" algn="tl">
                    <a:srgbClr val="000000">
                      <a:alpha val="43137"/>
                    </a:srgbClr>
                  </a:outerShdw>
                </a:effectLst>
                <a:latin typeface="Aharoni" pitchFamily="2" charset="-79"/>
                <a:cs typeface="Aharoni" pitchFamily="2" charset="-79"/>
              </a:rPr>
            </a:br>
            <a:r>
              <a:rPr lang="en-US" sz="2400" dirty="0" smtClean="0">
                <a:effectLst>
                  <a:outerShdw blurRad="38100" dist="38100" dir="2700000" algn="tl">
                    <a:srgbClr val="000000">
                      <a:alpha val="43137"/>
                    </a:srgbClr>
                  </a:outerShdw>
                </a:effectLst>
                <a:latin typeface="Aharoni" pitchFamily="2" charset="-79"/>
                <a:cs typeface="Aharoni" pitchFamily="2" charset="-79"/>
              </a:rPr>
              <a:t>COLLEGE OF ARTS</a:t>
            </a:r>
            <a:br>
              <a:rPr lang="en-US" sz="2400" dirty="0" smtClean="0">
                <a:effectLst>
                  <a:outerShdw blurRad="38100" dist="38100" dir="2700000" algn="tl">
                    <a:srgbClr val="000000">
                      <a:alpha val="43137"/>
                    </a:srgbClr>
                  </a:outerShdw>
                </a:effectLst>
                <a:latin typeface="Aharoni" pitchFamily="2" charset="-79"/>
                <a:cs typeface="Aharoni" pitchFamily="2" charset="-79"/>
              </a:rPr>
            </a:br>
            <a:r>
              <a:rPr lang="en-US" sz="2400" dirty="0" smtClean="0">
                <a:effectLst>
                  <a:outerShdw blurRad="38100" dist="38100" dir="2700000" algn="tl">
                    <a:srgbClr val="000000">
                      <a:alpha val="43137"/>
                    </a:srgbClr>
                  </a:outerShdw>
                </a:effectLst>
                <a:latin typeface="Aharoni" pitchFamily="2" charset="-79"/>
                <a:cs typeface="Aharoni" pitchFamily="2" charset="-79"/>
              </a:rPr>
              <a:t>DEPARTMENT OF TRANSLATION</a:t>
            </a:r>
            <a:endParaRPr lang="en-US" sz="2400" dirty="0">
              <a:effectLst>
                <a:outerShdw blurRad="38100" dist="38100" dir="2700000" algn="tl">
                  <a:srgbClr val="000000">
                    <a:alpha val="43137"/>
                  </a:srgbClr>
                </a:outerShdw>
              </a:effectLst>
              <a:latin typeface="Aharoni" pitchFamily="2" charset="-79"/>
              <a:cs typeface="Aharoni" pitchFamily="2" charset="-79"/>
            </a:endParaRPr>
          </a:p>
        </p:txBody>
      </p:sp>
      <p:sp>
        <p:nvSpPr>
          <p:cNvPr id="3" name="Subtitle 2"/>
          <p:cNvSpPr>
            <a:spLocks noGrp="1"/>
          </p:cNvSpPr>
          <p:nvPr>
            <p:ph type="body" sz="half" idx="2"/>
          </p:nvPr>
        </p:nvSpPr>
        <p:spPr>
          <a:xfrm>
            <a:off x="4355976" y="2885226"/>
            <a:ext cx="4716584" cy="3064054"/>
          </a:xfrm>
        </p:spPr>
        <p:style>
          <a:lnRef idx="0">
            <a:schemeClr val="accent5"/>
          </a:lnRef>
          <a:fillRef idx="3">
            <a:schemeClr val="accent5"/>
          </a:fillRef>
          <a:effectRef idx="3">
            <a:schemeClr val="accent5"/>
          </a:effectRef>
          <a:fontRef idx="minor">
            <a:schemeClr val="lt1"/>
          </a:fontRef>
        </p:style>
        <p:txBody>
          <a:bodyPr>
            <a:normAutofit fontScale="70000" lnSpcReduction="20000"/>
          </a:bodyPr>
          <a:lstStyle/>
          <a:p>
            <a:pPr marL="521208" lvl="1" eaLnBrk="1" fontAlgn="auto" hangingPunct="1">
              <a:spcAft>
                <a:spcPts val="0"/>
              </a:spcAft>
              <a:buClr>
                <a:schemeClr val="accent4"/>
              </a:buClr>
              <a:buFont typeface="Wingdings 2"/>
              <a:buNone/>
              <a:defRPr/>
            </a:pPr>
            <a:r>
              <a:rPr lang="en-US" sz="3400" b="1"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           FOURTH YEAR </a:t>
            </a:r>
            <a:r>
              <a:rPr lang="en-US" sz="5700" b="1" dirty="0" smtClean="0">
                <a:solidFill>
                  <a:schemeClr val="tx2">
                    <a:lumMod val="25000"/>
                  </a:schemeClr>
                </a:solidFill>
                <a:effectLst>
                  <a:outerShdw blurRad="38100" dist="38100" dir="2700000" algn="tl">
                    <a:srgbClr val="000000">
                      <a:alpha val="43137"/>
                    </a:srgbClr>
                  </a:outerShdw>
                </a:effectLst>
                <a:latin typeface="Aharoni" pitchFamily="2" charset="-79"/>
                <a:cs typeface="Aharoni" pitchFamily="2" charset="-79"/>
              </a:rPr>
              <a:t>CONTRASTIVE GRAMMAR</a:t>
            </a:r>
          </a:p>
          <a:p>
            <a:pPr marL="521208" lvl="1" algn="ctr" eaLnBrk="1" fontAlgn="auto" hangingPunct="1">
              <a:spcAft>
                <a:spcPts val="0"/>
              </a:spcAft>
              <a:buClr>
                <a:schemeClr val="accent4"/>
              </a:buClr>
              <a:buFont typeface="Wingdings 2"/>
              <a:buNone/>
              <a:defRPr/>
            </a:pPr>
            <a:r>
              <a:rPr lang="en-US" sz="2200" b="1"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MORNING &amp; EVENING</a:t>
            </a:r>
          </a:p>
          <a:p>
            <a:pPr marL="521208" lvl="1" eaLnBrk="1" fontAlgn="auto" hangingPunct="1">
              <a:spcAft>
                <a:spcPts val="0"/>
              </a:spcAft>
              <a:buClr>
                <a:schemeClr val="accent4"/>
              </a:buClr>
              <a:buFont typeface="Wingdings 2"/>
              <a:buNone/>
              <a:defRPr/>
            </a:pPr>
            <a:r>
              <a:rPr lang="en-US" sz="2900" b="1"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              </a:t>
            </a:r>
          </a:p>
          <a:p>
            <a:pPr marL="521208" lvl="1" eaLnBrk="1" fontAlgn="auto" hangingPunct="1">
              <a:spcAft>
                <a:spcPts val="0"/>
              </a:spcAft>
              <a:buClr>
                <a:schemeClr val="accent4"/>
              </a:buClr>
              <a:buFont typeface="Wingdings 2"/>
              <a:buNone/>
              <a:defRPr/>
            </a:pPr>
            <a:r>
              <a:rPr lang="en-US" sz="2900" b="1"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                  Assistant Professor </a:t>
            </a:r>
          </a:p>
          <a:p>
            <a:pPr marL="521208" lvl="1" eaLnBrk="1" fontAlgn="auto" hangingPunct="1">
              <a:spcAft>
                <a:spcPts val="0"/>
              </a:spcAft>
              <a:buClr>
                <a:schemeClr val="accent4"/>
              </a:buClr>
              <a:buFont typeface="Wingdings 2"/>
              <a:buNone/>
              <a:defRPr/>
            </a:pPr>
            <a:r>
              <a:rPr lang="en-US" sz="3800" b="1" dirty="0" smtClean="0">
                <a:solidFill>
                  <a:schemeClr val="bg1">
                    <a:lumMod val="75000"/>
                    <a:lumOff val="25000"/>
                  </a:schemeClr>
                </a:solidFill>
                <a:effectLst>
                  <a:outerShdw blurRad="38100" dist="38100" dir="2700000" algn="tl">
                    <a:srgbClr val="000000">
                      <a:alpha val="43137"/>
                    </a:srgbClr>
                  </a:outerShdw>
                </a:effectLst>
                <a:latin typeface="Aharoni" pitchFamily="2" charset="-79"/>
                <a:cs typeface="Aharoni" pitchFamily="2" charset="-79"/>
              </a:rPr>
              <a:t>   </a:t>
            </a:r>
            <a:r>
              <a:rPr lang="en-US" sz="3800" b="1" dirty="0" smtClean="0">
                <a:solidFill>
                  <a:schemeClr val="bg1">
                    <a:lumMod val="75000"/>
                    <a:lumOff val="25000"/>
                  </a:schemeClr>
                </a:solidFill>
                <a:effectLst>
                  <a:outerShdw blurRad="38100" dist="38100" dir="2700000" algn="tl">
                    <a:srgbClr val="000000">
                      <a:alpha val="43137"/>
                    </a:srgbClr>
                  </a:outerShdw>
                </a:effectLst>
                <a:latin typeface="Aharoni" pitchFamily="2" charset="-79"/>
                <a:cs typeface="Aharoni" pitchFamily="2" charset="-79"/>
              </a:rPr>
              <a:t>AHMED </a:t>
            </a:r>
            <a:r>
              <a:rPr lang="en-US" sz="3800" b="1" dirty="0" smtClean="0">
                <a:solidFill>
                  <a:schemeClr val="bg1">
                    <a:lumMod val="75000"/>
                    <a:lumOff val="25000"/>
                  </a:schemeClr>
                </a:solidFill>
                <a:effectLst>
                  <a:outerShdw blurRad="38100" dist="38100" dir="2700000" algn="tl">
                    <a:srgbClr val="000000">
                      <a:alpha val="43137"/>
                    </a:srgbClr>
                  </a:outerShdw>
                </a:effectLst>
                <a:latin typeface="Aharoni" pitchFamily="2" charset="-79"/>
                <a:cs typeface="Aharoni" pitchFamily="2" charset="-79"/>
              </a:rPr>
              <a:t>QADOURY ABED </a:t>
            </a:r>
            <a:r>
              <a:rPr lang="en-US" sz="3800" b="1" dirty="0" smtClean="0">
                <a:solidFill>
                  <a:schemeClr val="bg1">
                    <a:lumMod val="75000"/>
                    <a:lumOff val="25000"/>
                  </a:schemeClr>
                </a:solidFill>
                <a:effectLst>
                  <a:outerShdw blurRad="38100" dist="38100" dir="2700000" algn="tl">
                    <a:srgbClr val="000000">
                      <a:alpha val="43137"/>
                    </a:srgbClr>
                  </a:outerShdw>
                </a:effectLst>
                <a:latin typeface="Aharoni" pitchFamily="2" charset="-79"/>
                <a:cs typeface="Aharoni" pitchFamily="2" charset="-79"/>
              </a:rPr>
              <a:t>, </a:t>
            </a:r>
            <a:r>
              <a:rPr lang="en-US" sz="3800" b="1" dirty="0" err="1" smtClean="0">
                <a:solidFill>
                  <a:schemeClr val="bg1">
                    <a:lumMod val="75000"/>
                    <a:lumOff val="25000"/>
                  </a:schemeClr>
                </a:solidFill>
                <a:effectLst>
                  <a:outerShdw blurRad="38100" dist="38100" dir="2700000" algn="tl">
                    <a:srgbClr val="000000">
                      <a:alpha val="43137"/>
                    </a:srgbClr>
                  </a:outerShdw>
                </a:effectLst>
                <a:latin typeface="Aharoni" pitchFamily="2" charset="-79"/>
                <a:cs typeface="Aharoni" pitchFamily="2" charset="-79"/>
              </a:rPr>
              <a:t>Ph.D</a:t>
            </a:r>
            <a:endParaRPr lang="en-US" sz="3800" b="1" dirty="0">
              <a:solidFill>
                <a:schemeClr val="bg1">
                  <a:lumMod val="75000"/>
                  <a:lumOff val="2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14341"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4101BF-B579-4E5A-88BF-89DE43EF2135}" type="slidenum">
              <a:rPr lang="en-US">
                <a:cs typeface="Arial" charset="0"/>
              </a:rPr>
              <a:pPr fontAlgn="base">
                <a:spcBef>
                  <a:spcPct val="0"/>
                </a:spcBef>
                <a:spcAft>
                  <a:spcPct val="0"/>
                </a:spcAft>
                <a:defRPr/>
              </a:pPr>
              <a:t>1</a:t>
            </a:fld>
            <a:endParaRPr lang="en-US">
              <a:cs typeface="Arial" charset="0"/>
            </a:endParaRPr>
          </a:p>
        </p:txBody>
      </p:sp>
      <p:sp>
        <p:nvSpPr>
          <p:cNvPr id="5" name="Picture Placeholder 4"/>
          <p:cNvSpPr>
            <a:spLocks noGrp="1"/>
          </p:cNvSpPr>
          <p:nvPr>
            <p:ph type="pic" idx="1"/>
          </p:nvPr>
        </p:nvSpPr>
        <p:spPr/>
      </p:sp>
      <p:pic>
        <p:nvPicPr>
          <p:cNvPr id="14345" name="Picture 2" descr="C:\Users\Public\Pictures\Sample Pictures\Hydrangeas.jpg"/>
          <p:cNvPicPr>
            <a:picLocks noChangeAspect="1" noChangeArrowheads="1"/>
          </p:cNvPicPr>
          <p:nvPr/>
        </p:nvPicPr>
        <p:blipFill>
          <a:blip r:embed="rId3"/>
          <a:srcRect/>
          <a:stretch>
            <a:fillRect/>
          </a:stretch>
        </p:blipFill>
        <p:spPr bwMode="auto">
          <a:xfrm>
            <a:off x="714375" y="1071563"/>
            <a:ext cx="4143375" cy="4071937"/>
          </a:xfrm>
          <a:prstGeom prst="rect">
            <a:avLst/>
          </a:prstGeom>
          <a:noFill/>
          <a:ln w="9525">
            <a:noFill/>
            <a:miter lim="800000"/>
            <a:headEnd/>
            <a:tailEnd/>
          </a:ln>
        </p:spPr>
      </p:pic>
      <p:sp>
        <p:nvSpPr>
          <p:cNvPr id="14346" name="Date Placeholder 6"/>
          <p:cNvSpPr>
            <a:spLocks noGrp="1"/>
          </p:cNvSpPr>
          <p:nvPr>
            <p:ph type="dt" sz="quarter" idx="10"/>
          </p:nvPr>
        </p:nvSpPr>
        <p:spPr bwMode="auto">
          <a:xfrm>
            <a:off x="4246563" y="6572250"/>
            <a:ext cx="2540000" cy="212725"/>
          </a:xfrm>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EB07A7A6-C97C-4948-88DA-53E0BEAB702C}" type="datetime1">
              <a:rPr lang="en-US" sz="1200" b="1">
                <a:cs typeface="Arial" charset="0"/>
              </a:rPr>
              <a:pPr fontAlgn="base">
                <a:spcBef>
                  <a:spcPct val="0"/>
                </a:spcBef>
                <a:spcAft>
                  <a:spcPct val="0"/>
                </a:spcAft>
                <a:defRPr/>
              </a:pPr>
              <a:t>10/10/2015</a:t>
            </a:fld>
            <a:endParaRPr lang="en-US" sz="1200" b="1">
              <a:cs typeface="Arial" charset="0"/>
            </a:endParaRPr>
          </a:p>
        </p:txBody>
      </p:sp>
      <p:sp>
        <p:nvSpPr>
          <p:cNvPr id="14347" name="Footer Placeholder 7"/>
          <p:cNvSpPr>
            <a:spLocks noGrp="1"/>
          </p:cNvSpPr>
          <p:nvPr>
            <p:ph type="ftr" sz="quarter" idx="11"/>
          </p:nvPr>
        </p:nvSpPr>
        <p:spPr bwMode="auto">
          <a:xfrm>
            <a:off x="457200" y="6429375"/>
            <a:ext cx="3900488" cy="285750"/>
          </a:xfrm>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sz="1100" b="1" dirty="0">
                <a:cs typeface="Arial" charset="0"/>
              </a:rPr>
              <a:t>CONTRASTIVE GRAMMAR... AHMED QADOURY ABED </a:t>
            </a:r>
            <a:r>
              <a:rPr lang="en-US" sz="1100" b="1" dirty="0" smtClean="0">
                <a:cs typeface="Arial" charset="0"/>
              </a:rPr>
              <a:t>2015</a:t>
            </a:r>
            <a:endParaRPr lang="en-US" sz="1100" b="1"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CAUSATIVE PASSIVE</a:t>
            </a:r>
            <a:endParaRPr lang="en-US" dirty="0"/>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Font typeface="Wingdings 2"/>
              <a:buChar char=""/>
              <a:defRPr/>
            </a:pPr>
            <a:r>
              <a:rPr lang="en-US" dirty="0" smtClean="0">
                <a:solidFill>
                  <a:srgbClr val="FF0000"/>
                </a:solidFill>
                <a:effectLst>
                  <a:outerShdw blurRad="38100" dist="38100" dir="2700000" algn="tl">
                    <a:srgbClr val="000000">
                      <a:alpha val="43137"/>
                    </a:srgbClr>
                  </a:outerShdw>
                </a:effectLst>
              </a:rPr>
              <a:t>I had my car washed yesterday.</a:t>
            </a:r>
          </a:p>
          <a:p>
            <a:pPr marL="274320" indent="-274320" eaLnBrk="1" fontAlgn="auto" hangingPunct="1">
              <a:spcAft>
                <a:spcPts val="0"/>
              </a:spcAft>
              <a:buFont typeface="Wingdings 2"/>
              <a:buChar char=""/>
              <a:defRPr/>
            </a:pPr>
            <a:r>
              <a:rPr lang="en-US" dirty="0" smtClean="0">
                <a:solidFill>
                  <a:srgbClr val="FF0000"/>
                </a:solidFill>
                <a:effectLst>
                  <a:outerShdw blurRad="38100" dist="38100" dir="2700000" algn="tl">
                    <a:srgbClr val="000000">
                      <a:alpha val="43137"/>
                    </a:srgbClr>
                  </a:outerShdw>
                </a:effectLst>
              </a:rPr>
              <a:t>I had the oil changed last week.</a:t>
            </a:r>
          </a:p>
          <a:p>
            <a:pPr marL="274320" indent="-274320" eaLnBrk="1" fontAlgn="auto" hangingPunct="1">
              <a:spcAft>
                <a:spcPts val="0"/>
              </a:spcAft>
              <a:buFont typeface="Wingdings 2"/>
              <a:buNone/>
              <a:defRPr/>
            </a:pPr>
            <a:endParaRPr lang="en-US" dirty="0"/>
          </a:p>
          <a:p>
            <a:pPr marL="274320" indent="-274320" eaLnBrk="1" fontAlgn="auto" hangingPunct="1">
              <a:spcAft>
                <a:spcPts val="0"/>
              </a:spcAft>
              <a:buFont typeface="Wingdings 2"/>
              <a:buNone/>
              <a:defRPr/>
            </a:pPr>
            <a:r>
              <a:rPr lang="en-US" dirty="0" smtClean="0"/>
              <a:t>The focus is on what is done and the intention of the subject.</a:t>
            </a:r>
            <a:endParaRPr lang="en-US" dirty="0"/>
          </a:p>
        </p:txBody>
      </p:sp>
      <p:sp>
        <p:nvSpPr>
          <p:cNvPr id="23555"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6532AB-6946-4855-957D-F1F6E7AFCDAA}" type="slidenum">
              <a:rPr lang="en-US">
                <a:cs typeface="Arial" charset="0"/>
              </a:rPr>
              <a:pPr fontAlgn="base">
                <a:spcBef>
                  <a:spcPct val="0"/>
                </a:spcBef>
                <a:spcAft>
                  <a:spcPct val="0"/>
                </a:spcAft>
                <a:defRPr/>
              </a:pPr>
              <a:t>10</a:t>
            </a:fld>
            <a:endParaRPr lang="en-US">
              <a:cs typeface="Arial" charset="0"/>
            </a:endParaRPr>
          </a:p>
        </p:txBody>
      </p:sp>
      <p:sp>
        <p:nvSpPr>
          <p:cNvPr id="23556" name="Date Placeholder 5"/>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F827136F-06D1-4022-8F75-2C84C1B1BBE3}" type="datetime1">
              <a:rPr lang="en-US">
                <a:cs typeface="Arial" charset="0"/>
              </a:rPr>
              <a:pPr fontAlgn="base">
                <a:spcBef>
                  <a:spcPct val="0"/>
                </a:spcBef>
                <a:spcAft>
                  <a:spcPct val="0"/>
                </a:spcAft>
                <a:defRPr/>
              </a:pPr>
              <a:t>10/10/2015</a:t>
            </a:fld>
            <a:endParaRPr lang="en-US">
              <a:cs typeface="Arial" charset="0"/>
            </a:endParaRPr>
          </a:p>
        </p:txBody>
      </p:sp>
      <p:sp>
        <p:nvSpPr>
          <p:cNvPr id="23557" name="Footer Placeholder 6"/>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PSEUDOPASSIVE</a:t>
            </a:r>
            <a:endParaRPr lang="en-US" dirty="0"/>
          </a:p>
        </p:txBody>
      </p:sp>
      <p:sp>
        <p:nvSpPr>
          <p:cNvPr id="3" name="Content Placeholder 2"/>
          <p:cNvSpPr>
            <a:spLocks noGrp="1"/>
          </p:cNvSpPr>
          <p:nvPr>
            <p:ph idx="1"/>
          </p:nvPr>
        </p:nvSpPr>
        <p:spPr/>
        <p:txBody>
          <a:bodyPr>
            <a:normAutofit/>
          </a:bodyPr>
          <a:lstStyle/>
          <a:p>
            <a:pPr eaLnBrk="1" hangingPunct="1">
              <a:defRPr/>
            </a:pPr>
            <a:r>
              <a:rPr lang="en-US" smtClean="0">
                <a:solidFill>
                  <a:srgbClr val="FF0000"/>
                </a:solidFill>
                <a:effectLst>
                  <a:outerShdw blurRad="38100" dist="38100" dir="2700000" algn="tl">
                    <a:srgbClr val="C0C0C0"/>
                  </a:outerShdw>
                </a:effectLst>
              </a:rPr>
              <a:t>History is repeated.</a:t>
            </a:r>
          </a:p>
          <a:p>
            <a:pPr eaLnBrk="1" hangingPunct="1">
              <a:defRPr/>
            </a:pPr>
            <a:r>
              <a:rPr lang="en-US" smtClean="0">
                <a:solidFill>
                  <a:srgbClr val="FF0000"/>
                </a:solidFill>
                <a:effectLst>
                  <a:outerShdw blurRad="38100" dist="38100" dir="2700000" algn="tl">
                    <a:srgbClr val="C0C0C0"/>
                  </a:outerShdw>
                </a:effectLst>
              </a:rPr>
              <a:t>History repeats itself.</a:t>
            </a:r>
          </a:p>
          <a:p>
            <a:pPr eaLnBrk="1" hangingPunct="1">
              <a:defRPr/>
            </a:pPr>
            <a:endParaRPr lang="en-US" smtClean="0"/>
          </a:p>
          <a:p>
            <a:pPr eaLnBrk="1" hangingPunct="1">
              <a:buFont typeface="Wingdings 2" pitchFamily="18" charset="2"/>
              <a:buNone/>
              <a:defRPr/>
            </a:pPr>
            <a:r>
              <a:rPr lang="en-US" smtClean="0"/>
              <a:t>A pseudopassive has an intransitive verb but with no passive BE, and the subject refers to the recipient of the action. An agent is implied.</a:t>
            </a:r>
          </a:p>
        </p:txBody>
      </p:sp>
      <p:sp>
        <p:nvSpPr>
          <p:cNvPr id="24579"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0DD460-120F-474F-B469-E6FE7A110067}" type="slidenum">
              <a:rPr lang="ar-SA">
                <a:cs typeface="Arial" charset="0"/>
              </a:rPr>
              <a:pPr fontAlgn="base">
                <a:spcBef>
                  <a:spcPct val="0"/>
                </a:spcBef>
                <a:spcAft>
                  <a:spcPct val="0"/>
                </a:spcAft>
                <a:defRPr/>
              </a:pPr>
              <a:t>11</a:t>
            </a:fld>
            <a:endParaRPr lang="en-US">
              <a:cs typeface="Arial" charset="0"/>
            </a:endParaRPr>
          </a:p>
        </p:txBody>
      </p:sp>
      <p:sp>
        <p:nvSpPr>
          <p:cNvPr id="24580" name="Date Placeholder 5"/>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53BC97F2-2C5F-4879-894B-A257891F05E6}" type="datetime1">
              <a:rPr lang="en-US">
                <a:cs typeface="Arial" charset="0"/>
              </a:rPr>
              <a:pPr fontAlgn="base">
                <a:spcBef>
                  <a:spcPct val="0"/>
                </a:spcBef>
                <a:spcAft>
                  <a:spcPct val="0"/>
                </a:spcAft>
                <a:defRPr/>
              </a:pPr>
              <a:t>10/10/2015</a:t>
            </a:fld>
            <a:endParaRPr lang="en-US">
              <a:cs typeface="Arial" charset="0"/>
            </a:endParaRPr>
          </a:p>
        </p:txBody>
      </p:sp>
      <p:sp>
        <p:nvSpPr>
          <p:cNvPr id="24581" name="Footer Placeholder 6"/>
          <p:cNvSpPr>
            <a:spLocks noGrp="1"/>
          </p:cNvSpPr>
          <p:nvPr>
            <p:ph type="ftr" sz="quarter" idx="11"/>
          </p:nvPr>
        </p:nvSpPr>
        <p:spPr bwMode="auto">
          <a:xfrm>
            <a:off x="539552" y="6611357"/>
            <a:ext cx="3657600" cy="228600"/>
          </a:xfrm>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ADJECTIVE PASSIVE</a:t>
            </a:r>
            <a:endParaRPr lang="en-US" dirty="0"/>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Font typeface="Wingdings 2"/>
              <a:buChar char=""/>
              <a:defRPr/>
            </a:pPr>
            <a:r>
              <a:rPr lang="en-US" dirty="0" smtClean="0">
                <a:solidFill>
                  <a:srgbClr val="FF0000"/>
                </a:solidFill>
                <a:effectLst>
                  <a:outerShdw blurRad="38100" dist="38100" dir="2700000" algn="tl">
                    <a:srgbClr val="000000">
                      <a:alpha val="43137"/>
                    </a:srgbClr>
                  </a:outerShdw>
                </a:effectLst>
              </a:rPr>
              <a:t>The door was broken .(no agent implied)</a:t>
            </a:r>
          </a:p>
          <a:p>
            <a:pPr marL="274320" indent="-274320" eaLnBrk="1" fontAlgn="auto" hangingPunct="1">
              <a:spcAft>
                <a:spcPts val="0"/>
              </a:spcAft>
              <a:buFont typeface="Wingdings 2"/>
              <a:buNone/>
              <a:defRPr/>
            </a:pPr>
            <a:endParaRPr lang="en-US" dirty="0"/>
          </a:p>
          <a:p>
            <a:pPr marL="274320" indent="-274320" eaLnBrk="1" fontAlgn="auto" hangingPunct="1">
              <a:spcAft>
                <a:spcPts val="0"/>
              </a:spcAft>
              <a:buFont typeface="Wingdings 2"/>
              <a:buNone/>
              <a:defRPr/>
            </a:pPr>
            <a:r>
              <a:rPr lang="en-US" dirty="0" smtClean="0"/>
              <a:t>This sentence is ambiguous. </a:t>
            </a:r>
            <a:endParaRPr lang="en-US" dirty="0"/>
          </a:p>
        </p:txBody>
      </p:sp>
      <p:sp>
        <p:nvSpPr>
          <p:cNvPr id="25603"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8ACB30-C7F6-4D02-836C-3A6E32986433}" type="slidenum">
              <a:rPr lang="en-US">
                <a:cs typeface="Arial" charset="0"/>
              </a:rPr>
              <a:pPr fontAlgn="base">
                <a:spcBef>
                  <a:spcPct val="0"/>
                </a:spcBef>
                <a:spcAft>
                  <a:spcPct val="0"/>
                </a:spcAft>
                <a:defRPr/>
              </a:pPr>
              <a:t>12</a:t>
            </a:fld>
            <a:endParaRPr lang="en-US">
              <a:cs typeface="Arial" charset="0"/>
            </a:endParaRPr>
          </a:p>
        </p:txBody>
      </p:sp>
      <p:sp>
        <p:nvSpPr>
          <p:cNvPr id="25604" name="Date Placeholder 5"/>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E2DD1E15-C526-4328-B306-F76179BD01CF}" type="datetime1">
              <a:rPr lang="en-US">
                <a:cs typeface="Arial" charset="0"/>
              </a:rPr>
              <a:pPr fontAlgn="base">
                <a:spcBef>
                  <a:spcPct val="0"/>
                </a:spcBef>
                <a:spcAft>
                  <a:spcPct val="0"/>
                </a:spcAft>
                <a:defRPr/>
              </a:pPr>
              <a:t>10/10/2015</a:t>
            </a:fld>
            <a:endParaRPr lang="en-US">
              <a:cs typeface="Arial" charset="0"/>
            </a:endParaRPr>
          </a:p>
        </p:txBody>
      </p:sp>
      <p:sp>
        <p:nvSpPr>
          <p:cNvPr id="25605" name="Footer Placeholder 6"/>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PASSIVE IN ARABIC</a:t>
            </a:r>
            <a:endParaRPr lang="en-US" dirty="0"/>
          </a:p>
        </p:txBody>
      </p:sp>
      <p:sp>
        <p:nvSpPr>
          <p:cNvPr id="3" name="Content Placeholder 2"/>
          <p:cNvSpPr>
            <a:spLocks noGrp="1"/>
          </p:cNvSpPr>
          <p:nvPr>
            <p:ph idx="1"/>
          </p:nvPr>
        </p:nvSpPr>
        <p:spPr/>
        <p:txBody>
          <a:bodyPr>
            <a:normAutofit/>
          </a:bodyPr>
          <a:lstStyle/>
          <a:p>
            <a:pPr eaLnBrk="1" hangingPunct="1">
              <a:defRPr/>
            </a:pPr>
            <a:r>
              <a:rPr lang="en-US" sz="2400" smtClean="0"/>
              <a:t>1- </a:t>
            </a:r>
            <a:r>
              <a:rPr lang="en-US" sz="2400" b="1" smtClean="0">
                <a:solidFill>
                  <a:schemeClr val="tx2"/>
                </a:solidFill>
                <a:effectLst>
                  <a:outerShdw blurRad="38100" dist="38100" dir="2700000" algn="tl">
                    <a:srgbClr val="C0C0C0"/>
                  </a:outerShdw>
                </a:effectLst>
              </a:rPr>
              <a:t>regular passive</a:t>
            </a:r>
            <a:r>
              <a:rPr lang="en-US" sz="2400" smtClean="0"/>
              <a:t> </a:t>
            </a:r>
            <a:r>
              <a:rPr lang="ar-SA" sz="2400" smtClean="0"/>
              <a:t>كُتِبَ</a:t>
            </a:r>
            <a:r>
              <a:rPr lang="en-US" sz="2400" smtClean="0"/>
              <a:t> (internal vowel change)</a:t>
            </a:r>
            <a:endParaRPr lang="ar-SA" sz="2400" smtClean="0"/>
          </a:p>
          <a:p>
            <a:pPr eaLnBrk="1" hangingPunct="1">
              <a:defRPr/>
            </a:pPr>
            <a:r>
              <a:rPr lang="en-US" sz="2400" smtClean="0"/>
              <a:t>2- </a:t>
            </a:r>
            <a:r>
              <a:rPr lang="ar-SA" sz="2400" b="1" smtClean="0">
                <a:solidFill>
                  <a:schemeClr val="tx2"/>
                </a:solidFill>
                <a:effectLst>
                  <a:outerShdw blurRad="38100" dist="38100" dir="2700000" algn="tl">
                    <a:srgbClr val="C0C0C0"/>
                  </a:outerShdw>
                </a:effectLst>
              </a:rPr>
              <a:t>أنفعلَ</a:t>
            </a:r>
            <a:r>
              <a:rPr lang="ar-SA" sz="2400" smtClean="0"/>
              <a:t> </a:t>
            </a:r>
            <a:r>
              <a:rPr lang="en-US" sz="2400" smtClean="0"/>
              <a:t>( </a:t>
            </a:r>
            <a:r>
              <a:rPr lang="ar-SA" sz="2400" smtClean="0"/>
              <a:t>أفعال المطاوعة</a:t>
            </a:r>
            <a:r>
              <a:rPr lang="en-US" sz="2400" smtClean="0"/>
              <a:t>)</a:t>
            </a:r>
            <a:r>
              <a:rPr lang="ar-SA" sz="2400" smtClean="0">
                <a:solidFill>
                  <a:srgbClr val="FF0000"/>
                </a:solidFill>
                <a:effectLst>
                  <a:outerShdw blurRad="38100" dist="38100" dir="2700000" algn="tl">
                    <a:srgbClr val="C0C0C0"/>
                  </a:outerShdw>
                </a:effectLst>
              </a:rPr>
              <a:t>البابُ</a:t>
            </a:r>
            <a:r>
              <a:rPr lang="en-US" sz="2400" smtClean="0">
                <a:effectLst>
                  <a:outerShdw blurRad="38100" dist="38100" dir="2700000" algn="tl">
                    <a:srgbClr val="C0C0C0"/>
                  </a:outerShdw>
                </a:effectLst>
              </a:rPr>
              <a:t> </a:t>
            </a:r>
            <a:r>
              <a:rPr lang="ar-SA" sz="2400" smtClean="0">
                <a:effectLst>
                  <a:outerShdw blurRad="38100" dist="38100" dir="2700000" algn="tl">
                    <a:srgbClr val="C0C0C0"/>
                  </a:outerShdw>
                </a:effectLst>
              </a:rPr>
              <a:t> </a:t>
            </a:r>
            <a:r>
              <a:rPr lang="ar-SA" sz="2400" smtClean="0">
                <a:solidFill>
                  <a:srgbClr val="FF0000"/>
                </a:solidFill>
                <a:effectLst>
                  <a:outerShdw blurRad="38100" dist="38100" dir="2700000" algn="tl">
                    <a:srgbClr val="C0C0C0"/>
                  </a:outerShdw>
                </a:effectLst>
              </a:rPr>
              <a:t>انكسرَ</a:t>
            </a:r>
            <a:r>
              <a:rPr lang="en-US" sz="2400" smtClean="0">
                <a:solidFill>
                  <a:srgbClr val="FF0000"/>
                </a:solidFill>
                <a:effectLst>
                  <a:outerShdw blurRad="38100" dist="38100" dir="2700000" algn="tl">
                    <a:srgbClr val="C0C0C0"/>
                  </a:outerShdw>
                </a:effectLst>
              </a:rPr>
              <a:t> </a:t>
            </a:r>
          </a:p>
          <a:p>
            <a:pPr eaLnBrk="1" hangingPunct="1">
              <a:defRPr/>
            </a:pPr>
            <a:r>
              <a:rPr lang="en-US" sz="2400" smtClean="0"/>
              <a:t>3-</a:t>
            </a:r>
            <a:r>
              <a:rPr lang="en-US" sz="2400" b="1" smtClean="0">
                <a:solidFill>
                  <a:schemeClr val="tx2"/>
                </a:solidFill>
                <a:effectLst>
                  <a:outerShdw blurRad="38100" dist="38100" dir="2700000" algn="tl">
                    <a:srgbClr val="C0C0C0"/>
                  </a:outerShdw>
                </a:effectLst>
              </a:rPr>
              <a:t>impersonal passive</a:t>
            </a:r>
          </a:p>
          <a:p>
            <a:pPr eaLnBrk="1" hangingPunct="1">
              <a:defRPr/>
            </a:pPr>
            <a:r>
              <a:rPr lang="en-US" sz="2400" smtClean="0"/>
              <a:t>i-verbal noun</a:t>
            </a:r>
            <a:r>
              <a:rPr lang="ar-SA" sz="2400" smtClean="0"/>
              <a:t> المصدر </a:t>
            </a:r>
            <a:r>
              <a:rPr lang="en-US" sz="2400" smtClean="0"/>
              <a:t> :</a:t>
            </a:r>
            <a:r>
              <a:rPr lang="ar-SA" sz="2400" smtClean="0">
                <a:solidFill>
                  <a:srgbClr val="FF0000"/>
                </a:solidFill>
                <a:effectLst>
                  <a:outerShdw blurRad="38100" dist="38100" dir="2700000" algn="tl">
                    <a:srgbClr val="C0C0C0"/>
                  </a:outerShdw>
                </a:effectLst>
              </a:rPr>
              <a:t>أحُتفِلَ احتفالٌ عظيمٌ</a:t>
            </a:r>
            <a:endParaRPr lang="en-US" sz="2400" smtClean="0">
              <a:solidFill>
                <a:srgbClr val="FF0000"/>
              </a:solidFill>
              <a:effectLst>
                <a:outerShdw blurRad="38100" dist="38100" dir="2700000" algn="tl">
                  <a:srgbClr val="C0C0C0"/>
                </a:outerShdw>
              </a:effectLst>
            </a:endParaRPr>
          </a:p>
          <a:p>
            <a:pPr eaLnBrk="1" hangingPunct="1">
              <a:defRPr/>
            </a:pPr>
            <a:r>
              <a:rPr lang="en-US" sz="2400" smtClean="0"/>
              <a:t>ii-time adverbial </a:t>
            </a:r>
            <a:r>
              <a:rPr lang="ar-SA" sz="2400" smtClean="0"/>
              <a:t>ظرف زمان</a:t>
            </a:r>
            <a:r>
              <a:rPr lang="en-US" sz="2400" smtClean="0"/>
              <a:t>:</a:t>
            </a:r>
            <a:r>
              <a:rPr lang="en-US" sz="2400" smtClean="0">
                <a:solidFill>
                  <a:srgbClr val="FF0000"/>
                </a:solidFill>
                <a:effectLst>
                  <a:outerShdw blurRad="38100" dist="38100" dir="2700000" algn="tl">
                    <a:srgbClr val="C0C0C0"/>
                  </a:outerShdw>
                </a:effectLst>
              </a:rPr>
              <a:t> </a:t>
            </a:r>
            <a:r>
              <a:rPr lang="ar-SA" sz="2400" smtClean="0">
                <a:solidFill>
                  <a:srgbClr val="FF0000"/>
                </a:solidFill>
                <a:effectLst>
                  <a:outerShdw blurRad="38100" dist="38100" dir="2700000" algn="tl">
                    <a:srgbClr val="C0C0C0"/>
                  </a:outerShdw>
                </a:effectLst>
              </a:rPr>
              <a:t>صيمَ يوم الخميسِ</a:t>
            </a:r>
            <a:endParaRPr lang="en-US" sz="2400" smtClean="0">
              <a:solidFill>
                <a:srgbClr val="FF0000"/>
              </a:solidFill>
              <a:effectLst>
                <a:outerShdw blurRad="38100" dist="38100" dir="2700000" algn="tl">
                  <a:srgbClr val="C0C0C0"/>
                </a:outerShdw>
              </a:effectLst>
            </a:endParaRPr>
          </a:p>
          <a:p>
            <a:pPr eaLnBrk="1" hangingPunct="1">
              <a:defRPr/>
            </a:pPr>
            <a:r>
              <a:rPr lang="en-US" sz="2400" smtClean="0"/>
              <a:t>iii-place adverbial</a:t>
            </a:r>
            <a:r>
              <a:rPr lang="ar-SA" sz="2400" smtClean="0"/>
              <a:t> ظرف مكان</a:t>
            </a:r>
            <a:r>
              <a:rPr lang="en-US" sz="2400" smtClean="0"/>
              <a:t>: </a:t>
            </a:r>
            <a:r>
              <a:rPr lang="ar-SA" sz="2400" smtClean="0">
                <a:solidFill>
                  <a:srgbClr val="FF0000"/>
                </a:solidFill>
                <a:effectLst>
                  <a:outerShdw blurRad="38100" dist="38100" dir="2700000" algn="tl">
                    <a:srgbClr val="C0C0C0"/>
                  </a:outerShdw>
                </a:effectLst>
              </a:rPr>
              <a:t>وُقِفَ أمامَ المسجدِ</a:t>
            </a:r>
            <a:endParaRPr lang="en-US" sz="2400" smtClean="0">
              <a:solidFill>
                <a:srgbClr val="FF0000"/>
              </a:solidFill>
              <a:effectLst>
                <a:outerShdw blurRad="38100" dist="38100" dir="2700000" algn="tl">
                  <a:srgbClr val="C0C0C0"/>
                </a:outerShdw>
              </a:effectLst>
            </a:endParaRPr>
          </a:p>
          <a:p>
            <a:pPr eaLnBrk="1" hangingPunct="1">
              <a:defRPr/>
            </a:pPr>
            <a:r>
              <a:rPr lang="en-US" sz="2400" smtClean="0"/>
              <a:t>Iv-prepositional phrase </a:t>
            </a:r>
            <a:r>
              <a:rPr lang="ar-SA" sz="2400" smtClean="0"/>
              <a:t> جار و مجرور</a:t>
            </a:r>
            <a:r>
              <a:rPr lang="en-US" sz="2400" smtClean="0"/>
              <a:t>:</a:t>
            </a:r>
            <a:r>
              <a:rPr lang="ar-SA" sz="2400" smtClean="0">
                <a:solidFill>
                  <a:srgbClr val="FF0000"/>
                </a:solidFill>
                <a:effectLst>
                  <a:outerShdw blurRad="38100" dist="38100" dir="2700000" algn="tl">
                    <a:srgbClr val="C0C0C0"/>
                  </a:outerShdw>
                </a:effectLst>
              </a:rPr>
              <a:t>نُظِرَ أليها</a:t>
            </a:r>
            <a:endParaRPr lang="en-US" sz="2400" smtClean="0">
              <a:solidFill>
                <a:srgbClr val="FF0000"/>
              </a:solidFill>
              <a:effectLst>
                <a:outerShdw blurRad="38100" dist="38100" dir="2700000" algn="tl">
                  <a:srgbClr val="C0C0C0"/>
                </a:outerShdw>
              </a:effectLst>
            </a:endParaRPr>
          </a:p>
          <a:p>
            <a:pPr eaLnBrk="1" hangingPunct="1">
              <a:defRPr/>
            </a:pPr>
            <a:r>
              <a:rPr lang="en-US" sz="2400" smtClean="0"/>
              <a:t>v- in MSA </a:t>
            </a:r>
            <a:r>
              <a:rPr lang="ar-SA" sz="2400" smtClean="0"/>
              <a:t>تم </a:t>
            </a:r>
            <a:r>
              <a:rPr lang="en-US" sz="2400" smtClean="0"/>
              <a:t>:</a:t>
            </a:r>
            <a:r>
              <a:rPr lang="en-US" sz="2400" smtClean="0">
                <a:solidFill>
                  <a:srgbClr val="FF0000"/>
                </a:solidFill>
                <a:effectLst>
                  <a:outerShdw blurRad="38100" dist="38100" dir="2700000" algn="tl">
                    <a:srgbClr val="C0C0C0"/>
                  </a:outerShdw>
                </a:effectLst>
              </a:rPr>
              <a:t> </a:t>
            </a:r>
            <a:r>
              <a:rPr lang="ar-SA" sz="2400" smtClean="0">
                <a:solidFill>
                  <a:srgbClr val="FF0000"/>
                </a:solidFill>
                <a:effectLst>
                  <a:outerShdw blurRad="38100" dist="38100" dir="2700000" algn="tl">
                    <a:srgbClr val="C0C0C0"/>
                  </a:outerShdw>
                </a:effectLst>
              </a:rPr>
              <a:t>وتم احالة المشروع في المجلس</a:t>
            </a:r>
          </a:p>
          <a:p>
            <a:pPr eaLnBrk="1" hangingPunct="1">
              <a:buFont typeface="Wingdings 2" pitchFamily="18" charset="2"/>
              <a:buNone/>
              <a:defRPr/>
            </a:pPr>
            <a:endParaRPr lang="en-US" sz="2400" smtClean="0"/>
          </a:p>
          <a:p>
            <a:pPr eaLnBrk="1" hangingPunct="1">
              <a:buFont typeface="Wingdings 2" pitchFamily="18" charset="2"/>
              <a:buNone/>
              <a:defRPr/>
            </a:pPr>
            <a:r>
              <a:rPr lang="en-US" sz="2400" smtClean="0">
                <a:solidFill>
                  <a:srgbClr val="FF0000"/>
                </a:solidFill>
                <a:effectLst>
                  <a:outerShdw blurRad="38100" dist="38100" dir="2700000" algn="tl">
                    <a:srgbClr val="C0C0C0"/>
                  </a:outerShdw>
                </a:effectLst>
              </a:rPr>
              <a:t>This indicates that the formations and structures of passive are different in English and Arabic.</a:t>
            </a:r>
          </a:p>
        </p:txBody>
      </p:sp>
      <p:sp>
        <p:nvSpPr>
          <p:cNvPr id="26627"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363EAA-2701-4204-9CD5-9D613FC37466}" type="slidenum">
              <a:rPr lang="ar-SA">
                <a:cs typeface="Arial" charset="0"/>
              </a:rPr>
              <a:pPr fontAlgn="base">
                <a:spcBef>
                  <a:spcPct val="0"/>
                </a:spcBef>
                <a:spcAft>
                  <a:spcPct val="0"/>
                </a:spcAft>
                <a:defRPr/>
              </a:pPr>
              <a:t>13</a:t>
            </a:fld>
            <a:endParaRPr lang="en-US">
              <a:cs typeface="Arial" charset="0"/>
            </a:endParaRPr>
          </a:p>
        </p:txBody>
      </p:sp>
      <p:sp>
        <p:nvSpPr>
          <p:cNvPr id="26628" name="Date Placeholder 5"/>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A6FBBC35-9EB1-44E1-B371-24D1F3A27B0B}" type="datetime1">
              <a:rPr lang="en-US">
                <a:cs typeface="Arial" charset="0"/>
              </a:rPr>
              <a:pPr fontAlgn="base">
                <a:spcBef>
                  <a:spcPct val="0"/>
                </a:spcBef>
                <a:spcAft>
                  <a:spcPct val="0"/>
                </a:spcAft>
                <a:defRPr/>
              </a:pPr>
              <a:t>10/10/2015</a:t>
            </a:fld>
            <a:endParaRPr lang="en-US">
              <a:cs typeface="Arial" charset="0"/>
            </a:endParaRPr>
          </a:p>
        </p:txBody>
      </p:sp>
      <p:sp>
        <p:nvSpPr>
          <p:cNvPr id="26629" name="Footer Placeholder 6"/>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ar-SA" dirty="0" smtClean="0"/>
              <a:t>   </a:t>
            </a:r>
            <a:r>
              <a:rPr lang="en-US" dirty="0" smtClean="0"/>
              <a:t>FUNCTIONS OF PASSIVE</a:t>
            </a:r>
            <a:endParaRPr lang="en-US" dirty="0"/>
          </a:p>
        </p:txBody>
      </p:sp>
      <p:sp>
        <p:nvSpPr>
          <p:cNvPr id="27650" name="Content Placeholder 2"/>
          <p:cNvSpPr>
            <a:spLocks noGrp="1"/>
          </p:cNvSpPr>
          <p:nvPr>
            <p:ph idx="1"/>
          </p:nvPr>
        </p:nvSpPr>
        <p:spPr/>
        <p:txBody>
          <a:bodyPr/>
          <a:lstStyle/>
          <a:p>
            <a:pPr eaLnBrk="1" hangingPunct="1">
              <a:lnSpc>
                <a:spcPct val="90000"/>
              </a:lnSpc>
            </a:pPr>
            <a:r>
              <a:rPr lang="en-US" sz="2200" smtClean="0"/>
              <a:t>1- the passive is used to </a:t>
            </a:r>
            <a:r>
              <a:rPr lang="en-US" sz="2200" b="1" smtClean="0">
                <a:solidFill>
                  <a:schemeClr val="tx2"/>
                </a:solidFill>
              </a:rPr>
              <a:t>foreground</a:t>
            </a:r>
            <a:r>
              <a:rPr lang="en-US" sz="2200" smtClean="0"/>
              <a:t> the object and </a:t>
            </a:r>
            <a:r>
              <a:rPr lang="en-US" sz="2200" b="1" smtClean="0">
                <a:solidFill>
                  <a:schemeClr val="tx2"/>
                </a:solidFill>
              </a:rPr>
              <a:t>background</a:t>
            </a:r>
            <a:r>
              <a:rPr lang="en-US" sz="2200" smtClean="0"/>
              <a:t> the subject.</a:t>
            </a:r>
          </a:p>
          <a:p>
            <a:pPr eaLnBrk="1" hangingPunct="1">
              <a:lnSpc>
                <a:spcPct val="90000"/>
              </a:lnSpc>
            </a:pPr>
            <a:r>
              <a:rPr lang="en-US" sz="2200" smtClean="0"/>
              <a:t>2-the passive enables the writer to </a:t>
            </a:r>
            <a:r>
              <a:rPr lang="en-US" sz="2200" b="1" smtClean="0">
                <a:solidFill>
                  <a:schemeClr val="tx2"/>
                </a:solidFill>
              </a:rPr>
              <a:t>generates agentless sentences.</a:t>
            </a:r>
          </a:p>
          <a:p>
            <a:pPr eaLnBrk="1" hangingPunct="1">
              <a:lnSpc>
                <a:spcPct val="90000"/>
              </a:lnSpc>
            </a:pPr>
            <a:r>
              <a:rPr lang="en-US" sz="2200" smtClean="0"/>
              <a:t>3-the passive gives </a:t>
            </a:r>
            <a:r>
              <a:rPr lang="en-US" sz="2200" b="1" smtClean="0">
                <a:solidFill>
                  <a:schemeClr val="tx2"/>
                </a:solidFill>
              </a:rPr>
              <a:t>prominence</a:t>
            </a:r>
            <a:r>
              <a:rPr lang="en-US" sz="2200" smtClean="0"/>
              <a:t> to the agent of the active sentence.</a:t>
            </a:r>
          </a:p>
          <a:p>
            <a:pPr eaLnBrk="1" hangingPunct="1">
              <a:lnSpc>
                <a:spcPct val="90000"/>
              </a:lnSpc>
            </a:pPr>
            <a:r>
              <a:rPr lang="en-US" sz="2200" smtClean="0"/>
              <a:t>4- for discoursal function by </a:t>
            </a:r>
            <a:r>
              <a:rPr lang="en-US" sz="2200" b="1" smtClean="0">
                <a:solidFill>
                  <a:schemeClr val="tx2"/>
                </a:solidFill>
              </a:rPr>
              <a:t>packaging information</a:t>
            </a:r>
          </a:p>
          <a:p>
            <a:pPr eaLnBrk="1" hangingPunct="1">
              <a:lnSpc>
                <a:spcPct val="90000"/>
              </a:lnSpc>
            </a:pPr>
            <a:r>
              <a:rPr lang="en-US" sz="2200" smtClean="0"/>
              <a:t>5-the passive enables the writer to </a:t>
            </a:r>
            <a:r>
              <a:rPr lang="en-US" sz="2200" b="1" smtClean="0">
                <a:solidFill>
                  <a:schemeClr val="tx2"/>
                </a:solidFill>
              </a:rPr>
              <a:t>elaborate about the agent.</a:t>
            </a:r>
          </a:p>
          <a:p>
            <a:pPr eaLnBrk="1" hangingPunct="1">
              <a:lnSpc>
                <a:spcPct val="90000"/>
              </a:lnSpc>
            </a:pPr>
            <a:r>
              <a:rPr lang="en-US" sz="2200" smtClean="0"/>
              <a:t>6-the passive is used to </a:t>
            </a:r>
            <a:r>
              <a:rPr lang="en-US" sz="2200" b="1" smtClean="0">
                <a:solidFill>
                  <a:schemeClr val="tx2"/>
                </a:solidFill>
              </a:rPr>
              <a:t>create suspense in speech</a:t>
            </a:r>
            <a:r>
              <a:rPr lang="en-US" sz="2200" smtClean="0"/>
              <a:t>.</a:t>
            </a:r>
          </a:p>
          <a:p>
            <a:pPr eaLnBrk="1" hangingPunct="1">
              <a:lnSpc>
                <a:spcPct val="90000"/>
              </a:lnSpc>
            </a:pPr>
            <a:r>
              <a:rPr lang="en-US" sz="2200" smtClean="0"/>
              <a:t>7- the passive is used as </a:t>
            </a:r>
            <a:r>
              <a:rPr lang="en-US" sz="2200" b="1" smtClean="0">
                <a:solidFill>
                  <a:schemeClr val="tx2"/>
                </a:solidFill>
              </a:rPr>
              <a:t>a stylistic hook</a:t>
            </a:r>
            <a:r>
              <a:rPr lang="en-US" sz="2200" smtClean="0"/>
              <a:t> in the sentence.</a:t>
            </a:r>
          </a:p>
          <a:p>
            <a:pPr eaLnBrk="1" hangingPunct="1">
              <a:lnSpc>
                <a:spcPct val="90000"/>
              </a:lnSpc>
            </a:pPr>
            <a:r>
              <a:rPr lang="en-US" sz="2200" smtClean="0"/>
              <a:t>8- the passive is mainly used in </a:t>
            </a:r>
            <a:r>
              <a:rPr lang="en-US" sz="2200" b="1" smtClean="0">
                <a:solidFill>
                  <a:schemeClr val="tx2"/>
                </a:solidFill>
              </a:rPr>
              <a:t>scientific discourse.</a:t>
            </a:r>
          </a:p>
        </p:txBody>
      </p:sp>
      <p:sp>
        <p:nvSpPr>
          <p:cNvPr id="27651"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BEE479-7582-441D-9F7E-D319712D99F8}" type="slidenum">
              <a:rPr lang="ar-SA">
                <a:cs typeface="Arial" charset="0"/>
              </a:rPr>
              <a:pPr fontAlgn="base">
                <a:spcBef>
                  <a:spcPct val="0"/>
                </a:spcBef>
                <a:spcAft>
                  <a:spcPct val="0"/>
                </a:spcAft>
                <a:defRPr/>
              </a:pPr>
              <a:t>14</a:t>
            </a:fld>
            <a:endParaRPr lang="en-US">
              <a:cs typeface="Arial" charset="0"/>
            </a:endParaRPr>
          </a:p>
        </p:txBody>
      </p:sp>
      <p:sp>
        <p:nvSpPr>
          <p:cNvPr id="27652" name="Date Placeholder 5"/>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9F5F578B-0B61-4955-B46E-2995E5087AF9}" type="datetime1">
              <a:rPr lang="en-US">
                <a:cs typeface="Arial" charset="0"/>
              </a:rPr>
              <a:pPr fontAlgn="base">
                <a:spcBef>
                  <a:spcPct val="0"/>
                </a:spcBef>
                <a:spcAft>
                  <a:spcPct val="0"/>
                </a:spcAft>
                <a:defRPr/>
              </a:pPr>
              <a:t>10/10/2015</a:t>
            </a:fld>
            <a:endParaRPr lang="en-US">
              <a:cs typeface="Arial" charset="0"/>
            </a:endParaRPr>
          </a:p>
        </p:txBody>
      </p:sp>
      <p:sp>
        <p:nvSpPr>
          <p:cNvPr id="27653" name="Footer Placeholder 6"/>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 functions in </a:t>
            </a:r>
            <a:r>
              <a:rPr lang="en-US" dirty="0" err="1" smtClean="0"/>
              <a:t>arabic</a:t>
            </a:r>
            <a:endParaRPr lang="en-US" dirty="0"/>
          </a:p>
        </p:txBody>
      </p:sp>
      <p:sp>
        <p:nvSpPr>
          <p:cNvPr id="3" name="Content Placeholder 2"/>
          <p:cNvSpPr>
            <a:spLocks noGrp="1"/>
          </p:cNvSpPr>
          <p:nvPr>
            <p:ph idx="1"/>
          </p:nvPr>
        </p:nvSpPr>
        <p:spPr/>
        <p:txBody>
          <a:bodyPr>
            <a:normAutofit/>
          </a:bodyPr>
          <a:lstStyle/>
          <a:p>
            <a:pPr eaLnBrk="1" hangingPunct="1">
              <a:lnSpc>
                <a:spcPct val="90000"/>
              </a:lnSpc>
              <a:defRPr/>
            </a:pPr>
            <a:r>
              <a:rPr lang="en-US" smtClean="0"/>
              <a:t>The passive is used when the agent of the action is </a:t>
            </a:r>
            <a:r>
              <a:rPr lang="en-US" b="1" smtClean="0">
                <a:solidFill>
                  <a:schemeClr val="tx2"/>
                </a:solidFill>
              </a:rPr>
              <a:t>unknown</a:t>
            </a:r>
            <a:r>
              <a:rPr lang="en-US" smtClean="0"/>
              <a:t> or when the writer chooses to </a:t>
            </a:r>
            <a:r>
              <a:rPr lang="en-US" b="1" smtClean="0">
                <a:solidFill>
                  <a:schemeClr val="tx2"/>
                </a:solidFill>
              </a:rPr>
              <a:t>hide the identity of the agent</a:t>
            </a:r>
            <a:r>
              <a:rPr lang="en-US" smtClean="0"/>
              <a:t>. Different appellations are used to describe passive:</a:t>
            </a:r>
          </a:p>
          <a:p>
            <a:pPr algn="r" rtl="1" eaLnBrk="1" hangingPunct="1">
              <a:lnSpc>
                <a:spcPct val="90000"/>
              </a:lnSpc>
              <a:defRPr/>
            </a:pPr>
            <a:r>
              <a:rPr lang="ar-SA" smtClean="0"/>
              <a:t>1- الفعل المبني للمجهول</a:t>
            </a:r>
          </a:p>
          <a:p>
            <a:pPr algn="r" rtl="1" eaLnBrk="1" hangingPunct="1">
              <a:lnSpc>
                <a:spcPct val="90000"/>
              </a:lnSpc>
              <a:defRPr/>
            </a:pPr>
            <a:r>
              <a:rPr lang="ar-SA" smtClean="0"/>
              <a:t>2- الفعل الذي لم يسمَّ فاعله</a:t>
            </a:r>
          </a:p>
          <a:p>
            <a:pPr algn="r" rtl="1" eaLnBrk="1" hangingPunct="1">
              <a:lnSpc>
                <a:spcPct val="90000"/>
              </a:lnSpc>
              <a:defRPr/>
            </a:pPr>
            <a:r>
              <a:rPr lang="ar-SA" smtClean="0"/>
              <a:t>3- فعل ما لم يسمّ فاعله</a:t>
            </a:r>
          </a:p>
          <a:p>
            <a:pPr algn="r" rtl="1" eaLnBrk="1" hangingPunct="1">
              <a:lnSpc>
                <a:spcPct val="90000"/>
              </a:lnSpc>
              <a:defRPr/>
            </a:pPr>
            <a:r>
              <a:rPr lang="ar-SA" smtClean="0"/>
              <a:t>4- ما لم يسمّ فاعله</a:t>
            </a:r>
          </a:p>
          <a:p>
            <a:pPr algn="r" rtl="1" eaLnBrk="1" hangingPunct="1">
              <a:lnSpc>
                <a:spcPct val="90000"/>
              </a:lnSpc>
              <a:defRPr/>
            </a:pPr>
            <a:r>
              <a:rPr lang="ar-SA" smtClean="0"/>
              <a:t>5- فعل المفعول الذي لم يسمّ فاعله</a:t>
            </a:r>
          </a:p>
          <a:p>
            <a:pPr eaLnBrk="1" hangingPunct="1">
              <a:lnSpc>
                <a:spcPct val="90000"/>
              </a:lnSpc>
              <a:buFont typeface="Wingdings 2" pitchFamily="18" charset="2"/>
              <a:buNone/>
              <a:defRPr/>
            </a:pPr>
            <a:r>
              <a:rPr lang="en-US" smtClean="0">
                <a:solidFill>
                  <a:srgbClr val="FF0000"/>
                </a:solidFill>
                <a:effectLst>
                  <a:outerShdw blurRad="38100" dist="38100" dir="2700000" algn="tl">
                    <a:srgbClr val="C0C0C0"/>
                  </a:outerShdw>
                </a:effectLst>
              </a:rPr>
              <a:t>These eight functions of passive are found in both English and Arabic. </a:t>
            </a:r>
          </a:p>
        </p:txBody>
      </p:sp>
      <p:sp>
        <p:nvSpPr>
          <p:cNvPr id="28675"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C08362-3AD6-4C72-AE72-16A05C7A44D3}" type="slidenum">
              <a:rPr lang="ar-SA">
                <a:cs typeface="Arial" charset="0"/>
              </a:rPr>
              <a:pPr fontAlgn="base">
                <a:spcBef>
                  <a:spcPct val="0"/>
                </a:spcBef>
                <a:spcAft>
                  <a:spcPct val="0"/>
                </a:spcAft>
                <a:defRPr/>
              </a:pPr>
              <a:t>15</a:t>
            </a:fld>
            <a:endParaRPr lang="en-US">
              <a:cs typeface="Arial" charset="0"/>
            </a:endParaRPr>
          </a:p>
        </p:txBody>
      </p:sp>
      <p:sp>
        <p:nvSpPr>
          <p:cNvPr id="28676" name="Date Placeholder 5"/>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AAF031EB-1D53-4674-849B-95B50AB557B6}" type="datetime1">
              <a:rPr lang="en-US">
                <a:cs typeface="Arial" charset="0"/>
              </a:rPr>
              <a:pPr fontAlgn="base">
                <a:spcBef>
                  <a:spcPct val="0"/>
                </a:spcBef>
                <a:spcAft>
                  <a:spcPct val="0"/>
                </a:spcAft>
                <a:defRPr/>
              </a:pPr>
              <a:t>10/10/2015</a:t>
            </a:fld>
            <a:endParaRPr lang="en-US">
              <a:cs typeface="Arial" charset="0"/>
            </a:endParaRPr>
          </a:p>
        </p:txBody>
      </p:sp>
      <p:sp>
        <p:nvSpPr>
          <p:cNvPr id="28677" name="Footer Placeholder 6"/>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44"/>
          </a:xfrm>
        </p:spPr>
        <p:txBody>
          <a:bodyPr>
            <a:normAutofit fontScale="90000"/>
          </a:bodyPr>
          <a:lstStyle/>
          <a:p>
            <a:pPr eaLnBrk="1" fontAlgn="auto" hangingPunct="1">
              <a:spcAft>
                <a:spcPts val="0"/>
              </a:spcAft>
              <a:defRPr/>
            </a:pPr>
            <a:r>
              <a:rPr lang="en-US" dirty="0" smtClean="0"/>
              <a:t> CONSTRAINTS ON THE USE OF PASSIVE IN ENGLISH</a:t>
            </a:r>
            <a:endParaRPr lang="en-US" dirty="0"/>
          </a:p>
        </p:txBody>
      </p:sp>
      <p:sp>
        <p:nvSpPr>
          <p:cNvPr id="3" name="Content Placeholder 2"/>
          <p:cNvSpPr>
            <a:spLocks noGrp="1"/>
          </p:cNvSpPr>
          <p:nvPr>
            <p:ph idx="1"/>
          </p:nvPr>
        </p:nvSpPr>
        <p:spPr>
          <a:xfrm>
            <a:off x="457200" y="1285875"/>
            <a:ext cx="7239000" cy="5429250"/>
          </a:xfrm>
        </p:spPr>
        <p:txBody>
          <a:bodyPr>
            <a:normAutofit fontScale="85000" lnSpcReduction="20000"/>
          </a:bodyPr>
          <a:lstStyle/>
          <a:p>
            <a:pPr marL="274320" indent="-274320" eaLnBrk="1" fontAlgn="auto" hangingPunct="1">
              <a:spcAft>
                <a:spcPts val="0"/>
              </a:spcAft>
              <a:buFont typeface="Wingdings 2"/>
              <a:buNone/>
              <a:defRPr/>
            </a:pPr>
            <a:r>
              <a:rPr lang="en-US" dirty="0" smtClean="0"/>
              <a:t>1- Sentences with reflexive verbs have no passive: </a:t>
            </a:r>
            <a:r>
              <a:rPr lang="en-US" dirty="0" smtClean="0">
                <a:solidFill>
                  <a:srgbClr val="FF0000"/>
                </a:solidFill>
                <a:effectLst>
                  <a:outerShdw blurRad="38100" dist="38100" dir="2700000" algn="tl">
                    <a:srgbClr val="000000">
                      <a:alpha val="43137"/>
                    </a:srgbClr>
                  </a:outerShdw>
                </a:effectLst>
              </a:rPr>
              <a:t>Mary hurt herself/ *Herself was hurt by Mary.</a:t>
            </a:r>
          </a:p>
          <a:p>
            <a:pPr marL="274320" indent="-274320" eaLnBrk="1" fontAlgn="auto" hangingPunct="1">
              <a:spcAft>
                <a:spcPts val="0"/>
              </a:spcAft>
              <a:buFont typeface="Wingdings 2"/>
              <a:buNone/>
              <a:defRPr/>
            </a:pPr>
            <a:r>
              <a:rPr lang="en-US" dirty="0" smtClean="0"/>
              <a:t>2-The following transitive stative verbs do not passivize: </a:t>
            </a:r>
            <a:r>
              <a:rPr lang="en-US" dirty="0" smtClean="0">
                <a:solidFill>
                  <a:srgbClr val="FF0000"/>
                </a:solidFill>
                <a:effectLst>
                  <a:outerShdw blurRad="38100" dist="38100" dir="2700000" algn="tl">
                    <a:srgbClr val="000000">
                      <a:alpha val="43137"/>
                    </a:srgbClr>
                  </a:outerShdw>
                </a:effectLst>
              </a:rPr>
              <a:t>resemble, contain, possess, lack, have, cost, weigh, marry , fit.</a:t>
            </a:r>
          </a:p>
          <a:p>
            <a:pPr marL="274320" indent="-274320" eaLnBrk="1" fontAlgn="auto" hangingPunct="1">
              <a:spcAft>
                <a:spcPts val="0"/>
              </a:spcAft>
              <a:buFont typeface="Wingdings 2"/>
              <a:buNone/>
              <a:defRPr/>
            </a:pPr>
            <a:r>
              <a:rPr lang="en-US" dirty="0" smtClean="0"/>
              <a:t>3-the following </a:t>
            </a:r>
            <a:r>
              <a:rPr lang="en-US" dirty="0" err="1" smtClean="0"/>
              <a:t>ditransitive</a:t>
            </a:r>
            <a:r>
              <a:rPr lang="en-US" dirty="0" smtClean="0"/>
              <a:t> verbs do not allow the indirect object to become subject in a passive sentence: mix , pour, fetch, make:</a:t>
            </a:r>
          </a:p>
          <a:p>
            <a:pPr marL="274320" indent="-274320" eaLnBrk="1" fontAlgn="auto" hangingPunct="1">
              <a:spcAft>
                <a:spcPts val="0"/>
              </a:spcAft>
              <a:buFontTx/>
              <a:buChar char="-"/>
              <a:defRPr/>
            </a:pPr>
            <a:r>
              <a:rPr lang="en-US" dirty="0" smtClean="0">
                <a:solidFill>
                  <a:srgbClr val="FF0000"/>
                </a:solidFill>
                <a:effectLst>
                  <a:outerShdw blurRad="38100" dist="38100" dir="2700000" algn="tl">
                    <a:srgbClr val="000000">
                      <a:alpha val="43137"/>
                    </a:srgbClr>
                  </a:outerShdw>
                </a:effectLst>
              </a:rPr>
              <a:t>He fetched me the report.</a:t>
            </a:r>
          </a:p>
          <a:p>
            <a:pPr marL="274320" indent="-274320" eaLnBrk="1" fontAlgn="auto" hangingPunct="1">
              <a:spcAft>
                <a:spcPts val="0"/>
              </a:spcAft>
              <a:buFontTx/>
              <a:buChar char="-"/>
              <a:defRPr/>
            </a:pPr>
            <a:r>
              <a:rPr lang="en-US" dirty="0" smtClean="0">
                <a:solidFill>
                  <a:srgbClr val="FF0000"/>
                </a:solidFill>
                <a:effectLst>
                  <a:outerShdw blurRad="38100" dist="38100" dir="2700000" algn="tl">
                    <a:srgbClr val="000000">
                      <a:alpha val="43137"/>
                    </a:srgbClr>
                  </a:outerShdw>
                </a:effectLst>
              </a:rPr>
              <a:t>-* I was fetched the report.</a:t>
            </a:r>
          </a:p>
          <a:p>
            <a:pPr marL="274320" indent="-274320" eaLnBrk="1" fontAlgn="auto" hangingPunct="1">
              <a:spcAft>
                <a:spcPts val="0"/>
              </a:spcAft>
              <a:buFont typeface="Wingdings 2"/>
              <a:buNone/>
              <a:defRPr/>
            </a:pPr>
            <a:r>
              <a:rPr lang="en-US" dirty="0" smtClean="0"/>
              <a:t>4-some verbs occur only on passive:</a:t>
            </a:r>
          </a:p>
          <a:p>
            <a:pPr marL="274320" indent="-274320" eaLnBrk="1" fontAlgn="auto" hangingPunct="1">
              <a:spcAft>
                <a:spcPts val="0"/>
              </a:spcAft>
              <a:buFont typeface="Wingdings 2"/>
              <a:buNone/>
              <a:defRPr/>
            </a:pPr>
            <a:r>
              <a:rPr lang="en-US" dirty="0" smtClean="0">
                <a:solidFill>
                  <a:srgbClr val="FF0000"/>
                </a:solidFill>
                <a:effectLst>
                  <a:outerShdw blurRad="38100" dist="38100" dir="2700000" algn="tl">
                    <a:srgbClr val="000000">
                      <a:alpha val="43137"/>
                    </a:srgbClr>
                  </a:outerShdw>
                </a:effectLst>
              </a:rPr>
              <a:t>-He was born in London.</a:t>
            </a:r>
          </a:p>
          <a:p>
            <a:pPr marL="274320" indent="-274320" eaLnBrk="1" fontAlgn="auto" hangingPunct="1">
              <a:spcAft>
                <a:spcPts val="0"/>
              </a:spcAft>
              <a:buFont typeface="Wingdings 2"/>
              <a:buNone/>
              <a:defRPr/>
            </a:pPr>
            <a:r>
              <a:rPr lang="en-US" dirty="0" smtClean="0">
                <a:solidFill>
                  <a:srgbClr val="FF0000"/>
                </a:solidFill>
                <a:effectLst>
                  <a:outerShdw blurRad="38100" dist="38100" dir="2700000" algn="tl">
                    <a:srgbClr val="000000">
                      <a:alpha val="43137"/>
                    </a:srgbClr>
                  </a:outerShdw>
                </a:effectLst>
              </a:rPr>
              <a:t>-It is rumored that the President will resign.</a:t>
            </a:r>
          </a:p>
          <a:p>
            <a:pPr marL="274320" indent="-274320" eaLnBrk="1" fontAlgn="auto" hangingPunct="1">
              <a:spcAft>
                <a:spcPts val="0"/>
              </a:spcAft>
              <a:buFont typeface="Wingdings 2"/>
              <a:buNone/>
              <a:defRPr/>
            </a:pPr>
            <a:r>
              <a:rPr lang="en-US" dirty="0" smtClean="0"/>
              <a:t>5- Modals will express different meanings in active and passive:</a:t>
            </a:r>
          </a:p>
          <a:p>
            <a:pPr marL="274320" indent="-274320" eaLnBrk="1" fontAlgn="auto" hangingPunct="1">
              <a:spcAft>
                <a:spcPts val="0"/>
              </a:spcAft>
              <a:buFont typeface="Wingdings 2"/>
              <a:buNone/>
              <a:defRPr/>
            </a:pPr>
            <a:r>
              <a:rPr lang="en-US" dirty="0" smtClean="0">
                <a:solidFill>
                  <a:srgbClr val="FF0000"/>
                </a:solidFill>
                <a:effectLst>
                  <a:outerShdw blurRad="38100" dist="38100" dir="2700000" algn="tl">
                    <a:srgbClr val="000000">
                      <a:alpha val="43137"/>
                    </a:srgbClr>
                  </a:outerShdw>
                </a:effectLst>
              </a:rPr>
              <a:t>-He cannot do it.(ability)</a:t>
            </a:r>
          </a:p>
          <a:p>
            <a:pPr marL="274320" indent="-274320" eaLnBrk="1" fontAlgn="auto" hangingPunct="1">
              <a:spcAft>
                <a:spcPts val="0"/>
              </a:spcAft>
              <a:buFont typeface="Wingdings 2"/>
              <a:buNone/>
              <a:defRPr/>
            </a:pPr>
            <a:r>
              <a:rPr lang="en-US" dirty="0" smtClean="0">
                <a:solidFill>
                  <a:srgbClr val="FF0000"/>
                </a:solidFill>
                <a:effectLst>
                  <a:outerShdw blurRad="38100" dist="38100" dir="2700000" algn="tl">
                    <a:srgbClr val="000000">
                      <a:alpha val="43137"/>
                    </a:srgbClr>
                  </a:outerShdw>
                </a:effectLst>
              </a:rPr>
              <a:t>-It cannot be done .(possibility)</a:t>
            </a:r>
          </a:p>
        </p:txBody>
      </p:sp>
      <p:sp>
        <p:nvSpPr>
          <p:cNvPr id="29699"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B31999-8DB6-40AF-AA71-115753244C64}" type="slidenum">
              <a:rPr lang="en-US">
                <a:cs typeface="Arial" charset="0"/>
              </a:rPr>
              <a:pPr fontAlgn="base">
                <a:spcBef>
                  <a:spcPct val="0"/>
                </a:spcBef>
                <a:spcAft>
                  <a:spcPct val="0"/>
                </a:spcAft>
                <a:defRPr/>
              </a:pPr>
              <a:t>16</a:t>
            </a:fld>
            <a:endParaRPr lang="en-US">
              <a:cs typeface="Arial" charset="0"/>
            </a:endParaRPr>
          </a:p>
        </p:txBody>
      </p:sp>
      <p:sp>
        <p:nvSpPr>
          <p:cNvPr id="29700" name="Date Placeholder 5"/>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59C92E57-68AC-4148-9266-58CB01A7BF52}" type="datetime1">
              <a:rPr lang="en-US">
                <a:cs typeface="Arial" charset="0"/>
              </a:rPr>
              <a:pPr fontAlgn="base">
                <a:spcBef>
                  <a:spcPct val="0"/>
                </a:spcBef>
                <a:spcAft>
                  <a:spcPct val="0"/>
                </a:spcAft>
                <a:defRPr/>
              </a:pPr>
              <a:t>10/10/2015</a:t>
            </a:fld>
            <a:endParaRPr lang="en-US">
              <a:cs typeface="Arial" charset="0"/>
            </a:endParaRPr>
          </a:p>
        </p:txBody>
      </p:sp>
      <p:sp>
        <p:nvSpPr>
          <p:cNvPr id="29701" name="Footer Placeholder 6"/>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eaLnBrk="1" fontAlgn="auto" hangingPunct="1">
              <a:spcAft>
                <a:spcPts val="0"/>
              </a:spcAft>
              <a:defRPr/>
            </a:pPr>
            <a:r>
              <a:rPr lang="en-US" dirty="0" smtClean="0"/>
              <a:t>CONSTRAINTS ON THE USE OF PASSIVE IN </a:t>
            </a:r>
            <a:r>
              <a:rPr lang="en-US" dirty="0" err="1" smtClean="0"/>
              <a:t>arabic</a:t>
            </a:r>
            <a:endParaRPr lang="en-US" dirty="0"/>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Font typeface="Wingdings 2"/>
              <a:buChar char=""/>
              <a:defRPr/>
            </a:pPr>
            <a:r>
              <a:rPr lang="en-US" dirty="0" smtClean="0"/>
              <a:t>Some verbs only occur in passive: </a:t>
            </a:r>
            <a:r>
              <a:rPr lang="ar-SA" dirty="0" smtClean="0">
                <a:solidFill>
                  <a:srgbClr val="FF0000"/>
                </a:solidFill>
                <a:effectLst>
                  <a:outerShdw blurRad="38100" dist="38100" dir="2700000" algn="tl">
                    <a:srgbClr val="000000">
                      <a:alpha val="43137"/>
                    </a:srgbClr>
                  </a:outerShdw>
                </a:effectLst>
              </a:rPr>
              <a:t>دُهِشِ </a:t>
            </a:r>
            <a:endParaRPr lang="en-US" dirty="0" smtClean="0">
              <a:solidFill>
                <a:srgbClr val="FF0000"/>
              </a:solidFill>
              <a:effectLst>
                <a:outerShdw blurRad="38100" dist="38100" dir="2700000" algn="tl">
                  <a:srgbClr val="000000">
                    <a:alpha val="43137"/>
                  </a:srgbClr>
                </a:outerShdw>
              </a:effectLst>
            </a:endParaRPr>
          </a:p>
          <a:p>
            <a:pPr marL="274320" indent="-274320" eaLnBrk="1" fontAlgn="auto" hangingPunct="1">
              <a:spcAft>
                <a:spcPts val="0"/>
              </a:spcAft>
              <a:buFont typeface="Wingdings 2"/>
              <a:buNone/>
              <a:defRPr/>
            </a:pPr>
            <a:r>
              <a:rPr lang="en-US" dirty="0" smtClean="0"/>
              <a:t>(turn purple) </a:t>
            </a:r>
            <a:r>
              <a:rPr lang="ar-SA" dirty="0" smtClean="0"/>
              <a:t>،</a:t>
            </a:r>
            <a:r>
              <a:rPr lang="ar-SA" dirty="0" smtClean="0">
                <a:solidFill>
                  <a:srgbClr val="FF0000"/>
                </a:solidFill>
                <a:effectLst>
                  <a:outerShdw blurRad="38100" dist="38100" dir="2700000" algn="tl">
                    <a:srgbClr val="000000">
                      <a:alpha val="43137"/>
                    </a:srgbClr>
                  </a:outerShdw>
                </a:effectLst>
              </a:rPr>
              <a:t>هُرِعَ،أُغميَ</a:t>
            </a:r>
            <a:r>
              <a:rPr lang="ar-SA" dirty="0" smtClean="0"/>
              <a:t>، </a:t>
            </a:r>
            <a:r>
              <a:rPr lang="ar-SA" dirty="0" smtClean="0">
                <a:solidFill>
                  <a:srgbClr val="FF0000"/>
                </a:solidFill>
                <a:effectLst>
                  <a:outerShdw blurRad="38100" dist="38100" dir="2700000" algn="tl">
                    <a:srgbClr val="000000">
                      <a:alpha val="43137"/>
                    </a:srgbClr>
                  </a:outerShdw>
                </a:effectLst>
              </a:rPr>
              <a:t>بُهِتَ</a:t>
            </a:r>
            <a:r>
              <a:rPr lang="ar-SA" dirty="0" smtClean="0">
                <a:solidFill>
                  <a:srgbClr val="FF0000"/>
                </a:solidFill>
              </a:rPr>
              <a:t> ، </a:t>
            </a:r>
            <a:r>
              <a:rPr lang="ar-SA" dirty="0" smtClean="0">
                <a:solidFill>
                  <a:srgbClr val="FF0000"/>
                </a:solidFill>
                <a:effectLst>
                  <a:outerShdw blurRad="38100" dist="38100" dir="2700000" algn="tl">
                    <a:srgbClr val="000000">
                      <a:alpha val="43137"/>
                    </a:srgbClr>
                  </a:outerShdw>
                </a:effectLst>
              </a:rPr>
              <a:t>امتُقِعَ</a:t>
            </a:r>
            <a:r>
              <a:rPr lang="en-US" dirty="0" smtClean="0">
                <a:solidFill>
                  <a:srgbClr val="FF0000"/>
                </a:solidFill>
                <a:effectLst>
                  <a:outerShdw blurRad="38100" dist="38100" dir="2700000" algn="tl">
                    <a:srgbClr val="000000">
                      <a:alpha val="43137"/>
                    </a:srgbClr>
                  </a:outerShdw>
                </a:effectLst>
              </a:rPr>
              <a:t> </a:t>
            </a:r>
            <a:r>
              <a:rPr lang="ar-SA" dirty="0" smtClean="0">
                <a:solidFill>
                  <a:srgbClr val="FF0000"/>
                </a:solidFill>
                <a:effectLst>
                  <a:outerShdw blurRad="38100" dist="38100" dir="2700000" algn="tl">
                    <a:srgbClr val="000000">
                      <a:alpha val="43137"/>
                    </a:srgbClr>
                  </a:outerShdw>
                </a:effectLst>
              </a:rPr>
              <a:t>جنَّ</a:t>
            </a:r>
            <a:r>
              <a:rPr lang="ar-SA" dirty="0" smtClean="0">
                <a:solidFill>
                  <a:srgbClr val="FF0000"/>
                </a:solidFill>
              </a:rPr>
              <a:t>، </a:t>
            </a:r>
            <a:r>
              <a:rPr lang="ar-SA" dirty="0" smtClean="0">
                <a:solidFill>
                  <a:srgbClr val="FF0000"/>
                </a:solidFill>
                <a:effectLst>
                  <a:outerShdw blurRad="38100" dist="38100" dir="2700000" algn="tl">
                    <a:srgbClr val="000000">
                      <a:alpha val="43137"/>
                    </a:srgbClr>
                  </a:outerShdw>
                </a:effectLst>
              </a:rPr>
              <a:t>زُكِمَ،،حُمْ،أولعَ،فُلِجَ،نُفِست، </a:t>
            </a:r>
            <a:endParaRPr lang="en-US" dirty="0" smtClean="0">
              <a:solidFill>
                <a:srgbClr val="FF0000"/>
              </a:solidFill>
              <a:effectLst>
                <a:outerShdw blurRad="38100" dist="38100" dir="2700000" algn="tl">
                  <a:srgbClr val="000000">
                    <a:alpha val="43137"/>
                  </a:srgbClr>
                </a:outerShdw>
              </a:effectLst>
            </a:endParaRPr>
          </a:p>
          <a:p>
            <a:pPr marL="274320" indent="-274320" algn="r" rtl="1" eaLnBrk="1" fontAlgn="auto" hangingPunct="1">
              <a:spcAft>
                <a:spcPts val="0"/>
              </a:spcAft>
              <a:buFontTx/>
              <a:buChar char="-"/>
              <a:defRPr/>
            </a:pPr>
            <a:r>
              <a:rPr lang="ar-SA" dirty="0" smtClean="0">
                <a:solidFill>
                  <a:srgbClr val="FF0000"/>
                </a:solidFill>
                <a:effectLst>
                  <a:outerShdw blurRad="38100" dist="38100" dir="2700000" algn="tl">
                    <a:srgbClr val="000000">
                      <a:alpha val="43137"/>
                    </a:srgbClr>
                  </a:outerShdw>
                </a:effectLst>
              </a:rPr>
              <a:t>أُغميَ عليه</a:t>
            </a:r>
          </a:p>
          <a:p>
            <a:pPr marL="274320" indent="-274320" algn="r" rtl="1" eaLnBrk="1" fontAlgn="auto" hangingPunct="1">
              <a:spcAft>
                <a:spcPts val="0"/>
              </a:spcAft>
              <a:buFontTx/>
              <a:buChar char="-"/>
              <a:defRPr/>
            </a:pPr>
            <a:r>
              <a:rPr lang="ar-SA" dirty="0" smtClean="0">
                <a:solidFill>
                  <a:srgbClr val="FF0000"/>
                </a:solidFill>
                <a:effectLst>
                  <a:outerShdw blurRad="38100" dist="38100" dir="2700000" algn="tl">
                    <a:srgbClr val="000000">
                      <a:alpha val="43137"/>
                    </a:srgbClr>
                  </a:outerShdw>
                </a:effectLst>
              </a:rPr>
              <a:t>امتقع لونه</a:t>
            </a:r>
          </a:p>
          <a:p>
            <a:pPr marL="274320" indent="-274320" algn="r" rtl="1" eaLnBrk="1" fontAlgn="auto" hangingPunct="1">
              <a:spcAft>
                <a:spcPts val="0"/>
              </a:spcAft>
              <a:buFontTx/>
              <a:buChar char="-"/>
              <a:defRPr/>
            </a:pPr>
            <a:r>
              <a:rPr lang="ar-SA" dirty="0" smtClean="0">
                <a:solidFill>
                  <a:srgbClr val="FF0000"/>
                </a:solidFill>
                <a:effectLst>
                  <a:outerShdw blurRad="38100" dist="38100" dir="2700000" algn="tl">
                    <a:srgbClr val="000000">
                      <a:alpha val="43137"/>
                    </a:srgbClr>
                  </a:outerShdw>
                </a:effectLst>
              </a:rPr>
              <a:t>جُنَ جنونه</a:t>
            </a:r>
          </a:p>
          <a:p>
            <a:pPr marL="274320" indent="-274320" algn="r" rtl="1" eaLnBrk="1" fontAlgn="auto" hangingPunct="1">
              <a:spcAft>
                <a:spcPts val="0"/>
              </a:spcAft>
              <a:buFontTx/>
              <a:buChar char="-"/>
              <a:defRPr/>
            </a:pPr>
            <a:r>
              <a:rPr lang="ar-SA" dirty="0" smtClean="0">
                <a:solidFill>
                  <a:srgbClr val="FF0000"/>
                </a:solidFill>
                <a:effectLst>
                  <a:outerShdw blurRad="38100" dist="38100" dir="2700000" algn="tl">
                    <a:srgbClr val="000000">
                      <a:alpha val="43137"/>
                    </a:srgbClr>
                  </a:outerShdw>
                </a:effectLst>
              </a:rPr>
              <a:t>نُفِست المرأةُ</a:t>
            </a:r>
          </a:p>
          <a:p>
            <a:pPr marL="274320" indent="-274320" eaLnBrk="1" fontAlgn="auto" hangingPunct="1">
              <a:spcAft>
                <a:spcPts val="0"/>
              </a:spcAft>
              <a:buFont typeface="Wingdings 2"/>
              <a:buNone/>
              <a:defRPr/>
            </a:pPr>
            <a:r>
              <a:rPr lang="en-US" dirty="0" smtClean="0">
                <a:solidFill>
                  <a:srgbClr val="FF0000"/>
                </a:solidFill>
                <a:effectLst>
                  <a:outerShdw blurRad="38100" dist="38100" dir="2700000" algn="tl">
                    <a:srgbClr val="000000">
                      <a:alpha val="43137"/>
                    </a:srgbClr>
                  </a:outerShdw>
                </a:effectLst>
              </a:rPr>
              <a:t> This indicates that both English and Arabic have certain constraints on the use of passive. While Arabic constraints are lexical , English has both lexical and syntactic.</a:t>
            </a:r>
            <a:endParaRPr lang="en-US" dirty="0">
              <a:solidFill>
                <a:srgbClr val="FF0000"/>
              </a:solidFill>
              <a:effectLst>
                <a:outerShdw blurRad="38100" dist="38100" dir="2700000" algn="tl">
                  <a:srgbClr val="000000">
                    <a:alpha val="43137"/>
                  </a:srgbClr>
                </a:outerShdw>
              </a:effectLst>
            </a:endParaRPr>
          </a:p>
        </p:txBody>
      </p:sp>
      <p:sp>
        <p:nvSpPr>
          <p:cNvPr id="30723"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752828-FF33-4A7E-9DED-489A7CBD1554}" type="slidenum">
              <a:rPr lang="en-US">
                <a:cs typeface="Arial" charset="0"/>
              </a:rPr>
              <a:pPr fontAlgn="base">
                <a:spcBef>
                  <a:spcPct val="0"/>
                </a:spcBef>
                <a:spcAft>
                  <a:spcPct val="0"/>
                </a:spcAft>
                <a:defRPr/>
              </a:pPr>
              <a:t>17</a:t>
            </a:fld>
            <a:endParaRPr lang="en-US">
              <a:cs typeface="Arial" charset="0"/>
            </a:endParaRPr>
          </a:p>
        </p:txBody>
      </p:sp>
      <p:sp>
        <p:nvSpPr>
          <p:cNvPr id="30724" name="Date Placeholder 5"/>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50EE51F0-FBFD-40D4-9329-8DA8BB3DE850}" type="datetime1">
              <a:rPr lang="en-US">
                <a:cs typeface="Arial" charset="0"/>
              </a:rPr>
              <a:pPr fontAlgn="base">
                <a:spcBef>
                  <a:spcPct val="0"/>
                </a:spcBef>
                <a:spcAft>
                  <a:spcPct val="0"/>
                </a:spcAft>
                <a:defRPr/>
              </a:pPr>
              <a:t>10/10/2015</a:t>
            </a:fld>
            <a:endParaRPr lang="en-US">
              <a:cs typeface="Arial" charset="0"/>
            </a:endParaRPr>
          </a:p>
        </p:txBody>
      </p:sp>
      <p:sp>
        <p:nvSpPr>
          <p:cNvPr id="30725" name="Footer Placeholder 6"/>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8630"/>
          </a:xfrm>
        </p:spPr>
        <p:txBody>
          <a:bodyPr/>
          <a:lstStyle/>
          <a:p>
            <a:pPr eaLnBrk="1" fontAlgn="auto" hangingPunct="1">
              <a:spcAft>
                <a:spcPts val="0"/>
              </a:spcAft>
              <a:defRPr/>
            </a:pPr>
            <a:r>
              <a:rPr lang="en-US" dirty="0" smtClean="0"/>
              <a:t> concluding remarks</a:t>
            </a:r>
            <a:endParaRPr lang="en-US" dirty="0"/>
          </a:p>
        </p:txBody>
      </p:sp>
      <p:sp>
        <p:nvSpPr>
          <p:cNvPr id="3" name="Content Placeholder 2"/>
          <p:cNvSpPr>
            <a:spLocks noGrp="1"/>
          </p:cNvSpPr>
          <p:nvPr>
            <p:ph idx="1"/>
          </p:nvPr>
        </p:nvSpPr>
        <p:spPr>
          <a:xfrm>
            <a:off x="457200" y="1000125"/>
            <a:ext cx="7239000" cy="5643563"/>
          </a:xfrm>
        </p:spPr>
        <p:txBody>
          <a:bodyPr>
            <a:normAutofit/>
          </a:bodyPr>
          <a:lstStyle/>
          <a:p>
            <a:pPr eaLnBrk="1" hangingPunct="1">
              <a:lnSpc>
                <a:spcPct val="80000"/>
              </a:lnSpc>
              <a:defRPr/>
            </a:pPr>
            <a:r>
              <a:rPr lang="en-US" sz="2000" dirty="0" smtClean="0"/>
              <a:t>1- English  has two passives :agentive and agentless, Arabic has only agentless.</a:t>
            </a:r>
          </a:p>
          <a:p>
            <a:pPr eaLnBrk="1" hangingPunct="1">
              <a:lnSpc>
                <a:spcPct val="80000"/>
              </a:lnSpc>
              <a:defRPr/>
            </a:pPr>
            <a:r>
              <a:rPr lang="en-US" sz="2000" dirty="0" smtClean="0"/>
              <a:t>2- Different types, formations and functions for English and Arabic passive.</a:t>
            </a:r>
          </a:p>
          <a:p>
            <a:pPr eaLnBrk="1" hangingPunct="1">
              <a:lnSpc>
                <a:spcPct val="80000"/>
              </a:lnSpc>
              <a:defRPr/>
            </a:pPr>
            <a:r>
              <a:rPr lang="en-US" sz="2000" dirty="0" smtClean="0"/>
              <a:t>3-English passive is </a:t>
            </a:r>
            <a:r>
              <a:rPr lang="en-US" sz="2000" b="1" dirty="0" smtClean="0">
                <a:solidFill>
                  <a:schemeClr val="tx2"/>
                </a:solidFill>
              </a:rPr>
              <a:t>marked</a:t>
            </a:r>
            <a:r>
              <a:rPr lang="en-US" sz="2000" dirty="0" smtClean="0"/>
              <a:t> more than the Arabic one. Thus , literature has proved more difficulties encountered by Arab (Iraqi) EFL learners.</a:t>
            </a:r>
          </a:p>
          <a:p>
            <a:pPr eaLnBrk="1" hangingPunct="1">
              <a:lnSpc>
                <a:spcPct val="80000"/>
              </a:lnSpc>
              <a:defRPr/>
            </a:pPr>
            <a:r>
              <a:rPr lang="en-US" sz="2000" dirty="0" smtClean="0"/>
              <a:t>4- English agentive passive can be rendered into:</a:t>
            </a:r>
          </a:p>
          <a:p>
            <a:pPr eaLnBrk="1" hangingPunct="1">
              <a:lnSpc>
                <a:spcPct val="80000"/>
              </a:lnSpc>
              <a:defRPr/>
            </a:pPr>
            <a:r>
              <a:rPr lang="en-US" sz="2000" dirty="0" smtClean="0"/>
              <a:t>- an Arabic active sentence</a:t>
            </a:r>
          </a:p>
          <a:p>
            <a:pPr eaLnBrk="1" hangingPunct="1">
              <a:lnSpc>
                <a:spcPct val="80000"/>
              </a:lnSpc>
              <a:defRPr/>
            </a:pPr>
            <a:r>
              <a:rPr lang="en-US" sz="2000" dirty="0" smtClean="0"/>
              <a:t>-an Arabic passive sentence</a:t>
            </a:r>
          </a:p>
          <a:p>
            <a:pPr eaLnBrk="1" hangingPunct="1">
              <a:lnSpc>
                <a:spcPct val="80000"/>
              </a:lnSpc>
              <a:defRPr/>
            </a:pPr>
            <a:r>
              <a:rPr lang="en-US" sz="2000" dirty="0" smtClean="0"/>
              <a:t>This poem was written by Shakespeare.</a:t>
            </a:r>
          </a:p>
          <a:p>
            <a:pPr algn="r" rtl="1" eaLnBrk="1" hangingPunct="1">
              <a:lnSpc>
                <a:spcPct val="80000"/>
              </a:lnSpc>
              <a:defRPr/>
            </a:pPr>
            <a:r>
              <a:rPr lang="ar-SA" sz="2000" dirty="0" smtClean="0">
                <a:solidFill>
                  <a:srgbClr val="FF0000"/>
                </a:solidFill>
                <a:effectLst>
                  <a:outerShdw blurRad="38100" dist="38100" dir="2700000" algn="tl">
                    <a:srgbClr val="C0C0C0"/>
                  </a:outerShdw>
                </a:effectLst>
              </a:rPr>
              <a:t>شكسبير كتبَ هذه القصيدة</a:t>
            </a:r>
          </a:p>
          <a:p>
            <a:pPr algn="r" rtl="1" eaLnBrk="1" hangingPunct="1">
              <a:lnSpc>
                <a:spcPct val="80000"/>
              </a:lnSpc>
              <a:defRPr/>
            </a:pPr>
            <a:r>
              <a:rPr lang="ar-SA" sz="2000" dirty="0" smtClean="0">
                <a:solidFill>
                  <a:srgbClr val="FF0000"/>
                </a:solidFill>
                <a:effectLst>
                  <a:outerShdw blurRad="38100" dist="38100" dir="2700000" algn="tl">
                    <a:srgbClr val="C0C0C0"/>
                  </a:outerShdw>
                </a:effectLst>
              </a:rPr>
              <a:t>هذه القصيدة كتبها شكسبير</a:t>
            </a:r>
          </a:p>
          <a:p>
            <a:pPr algn="r" rtl="1" eaLnBrk="1" hangingPunct="1">
              <a:lnSpc>
                <a:spcPct val="80000"/>
              </a:lnSpc>
              <a:defRPr/>
            </a:pPr>
            <a:r>
              <a:rPr lang="ar-SA" sz="2000" dirty="0" smtClean="0">
                <a:solidFill>
                  <a:srgbClr val="FF0000"/>
                </a:solidFill>
                <a:effectLst>
                  <a:outerShdw blurRad="38100" dist="38100" dir="2700000" algn="tl">
                    <a:srgbClr val="C0C0C0"/>
                  </a:outerShdw>
                </a:effectLst>
              </a:rPr>
              <a:t>كتب هذه القصيدة شكسبير</a:t>
            </a:r>
          </a:p>
          <a:p>
            <a:pPr algn="r" rtl="1" eaLnBrk="1" hangingPunct="1">
              <a:lnSpc>
                <a:spcPct val="80000"/>
              </a:lnSpc>
              <a:defRPr/>
            </a:pPr>
            <a:r>
              <a:rPr lang="ar-SA" sz="2000" dirty="0" smtClean="0">
                <a:solidFill>
                  <a:srgbClr val="FF0000"/>
                </a:solidFill>
                <a:effectLst>
                  <a:outerShdw blurRad="38100" dist="38100" dir="2700000" algn="tl">
                    <a:srgbClr val="C0C0C0"/>
                  </a:outerShdw>
                </a:effectLst>
              </a:rPr>
              <a:t>كتب هذه القصيدة شكسبير</a:t>
            </a:r>
          </a:p>
          <a:p>
            <a:pPr algn="r" rtl="1" eaLnBrk="1" hangingPunct="1">
              <a:lnSpc>
                <a:spcPct val="80000"/>
              </a:lnSpc>
              <a:defRPr/>
            </a:pPr>
            <a:r>
              <a:rPr lang="ar-SA" sz="2000" dirty="0" smtClean="0">
                <a:solidFill>
                  <a:srgbClr val="FF0000"/>
                </a:solidFill>
                <a:effectLst>
                  <a:outerShdw blurRad="38100" dist="38100" dir="2700000" algn="tl">
                    <a:srgbClr val="C0C0C0"/>
                  </a:outerShdw>
                </a:effectLst>
              </a:rPr>
              <a:t>كتبت هذه القصيدة من قبل شكسبير</a:t>
            </a:r>
          </a:p>
          <a:p>
            <a:pPr algn="r" rtl="1" eaLnBrk="1" hangingPunct="1">
              <a:lnSpc>
                <a:spcPct val="80000"/>
              </a:lnSpc>
              <a:defRPr/>
            </a:pPr>
            <a:endParaRPr lang="ar-SA" sz="2000" dirty="0" smtClean="0">
              <a:solidFill>
                <a:srgbClr val="FF0000"/>
              </a:solidFill>
              <a:effectLst>
                <a:outerShdw blurRad="38100" dist="38100" dir="2700000" algn="tl">
                  <a:srgbClr val="C0C0C0"/>
                </a:outerShdw>
              </a:effectLst>
            </a:endParaRPr>
          </a:p>
          <a:p>
            <a:pPr algn="r" rtl="1" eaLnBrk="1" hangingPunct="1">
              <a:lnSpc>
                <a:spcPct val="80000"/>
              </a:lnSpc>
              <a:defRPr/>
            </a:pPr>
            <a:r>
              <a:rPr lang="ar-SA" sz="2000" dirty="0" smtClean="0">
                <a:solidFill>
                  <a:srgbClr val="FF0000"/>
                </a:solidFill>
                <a:effectLst>
                  <a:outerShdw blurRad="38100" dist="38100" dir="2700000" algn="tl">
                    <a:srgbClr val="C0C0C0"/>
                  </a:outerShdw>
                </a:effectLst>
              </a:rPr>
              <a:t> من جانب ، على يد ، بوساطة، بسبب</a:t>
            </a:r>
            <a:endParaRPr lang="en-US" sz="2000" dirty="0" smtClean="0">
              <a:solidFill>
                <a:srgbClr val="FF0000"/>
              </a:solidFill>
              <a:effectLst>
                <a:outerShdw blurRad="38100" dist="38100" dir="2700000" algn="tl">
                  <a:srgbClr val="C0C0C0"/>
                </a:outerShdw>
              </a:effectLst>
            </a:endParaRPr>
          </a:p>
          <a:p>
            <a:pPr eaLnBrk="1" hangingPunct="1">
              <a:lnSpc>
                <a:spcPct val="80000"/>
              </a:lnSpc>
              <a:buFont typeface="Wingdings 2" pitchFamily="18" charset="2"/>
              <a:buNone/>
              <a:defRPr/>
            </a:pPr>
            <a:endParaRPr lang="en-US" sz="2000" dirty="0" smtClean="0"/>
          </a:p>
        </p:txBody>
      </p:sp>
      <p:sp>
        <p:nvSpPr>
          <p:cNvPr id="31747"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61FF88-C1B1-4FB6-B632-964B11DC2B37}" type="slidenum">
              <a:rPr lang="ar-SA">
                <a:cs typeface="Arial" charset="0"/>
              </a:rPr>
              <a:pPr fontAlgn="base">
                <a:spcBef>
                  <a:spcPct val="0"/>
                </a:spcBef>
                <a:spcAft>
                  <a:spcPct val="0"/>
                </a:spcAft>
                <a:defRPr/>
              </a:pPr>
              <a:t>18</a:t>
            </a:fld>
            <a:endParaRPr lang="en-US">
              <a:cs typeface="Arial" charset="0"/>
            </a:endParaRPr>
          </a:p>
        </p:txBody>
      </p:sp>
      <p:sp>
        <p:nvSpPr>
          <p:cNvPr id="31748" name="Date Placeholder 5"/>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7CFEA2B6-CC3C-4453-A05B-4287669B792F}" type="datetime1">
              <a:rPr lang="en-US">
                <a:cs typeface="Arial" charset="0"/>
              </a:rPr>
              <a:pPr fontAlgn="base">
                <a:spcBef>
                  <a:spcPct val="0"/>
                </a:spcBef>
                <a:spcAft>
                  <a:spcPct val="0"/>
                </a:spcAft>
                <a:defRPr/>
              </a:pPr>
              <a:t>10/10/2015</a:t>
            </a:fld>
            <a:endParaRPr lang="en-US">
              <a:cs typeface="Arial" charset="0"/>
            </a:endParaRPr>
          </a:p>
        </p:txBody>
      </p:sp>
      <p:sp>
        <p:nvSpPr>
          <p:cNvPr id="31749" name="Footer Placeholder 6"/>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20040"/>
            <a:ext cx="7239000" cy="822960"/>
          </a:xfrm>
        </p:spPr>
        <p:style>
          <a:lnRef idx="1">
            <a:schemeClr val="dk1"/>
          </a:lnRef>
          <a:fillRef idx="2">
            <a:schemeClr val="dk1"/>
          </a:fillRef>
          <a:effectRef idx="1">
            <a:schemeClr val="dk1"/>
          </a:effectRef>
          <a:fontRef idx="minor">
            <a:schemeClr val="dk1"/>
          </a:fontRef>
        </p:style>
        <p:txBody>
          <a:bodyPr/>
          <a:lstStyle/>
          <a:p>
            <a:pPr eaLnBrk="1" fontAlgn="auto" hangingPunct="1">
              <a:spcAft>
                <a:spcPts val="0"/>
              </a:spcAft>
              <a:defRPr/>
            </a:pPr>
            <a: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RELATIVE CLAUSES</a:t>
            </a:r>
            <a:endParaRPr lang="en-US"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Content Placeholder 4"/>
          <p:cNvSpPr>
            <a:spLocks noGrp="1"/>
          </p:cNvSpPr>
          <p:nvPr>
            <p:ph idx="1"/>
          </p:nvPr>
        </p:nvSpPr>
        <p:spPr>
          <a:xfrm>
            <a:off x="457200" y="1295400"/>
            <a:ext cx="7239000" cy="5334000"/>
          </a:xfrm>
        </p:spPr>
        <p:txBody>
          <a:bodyPr>
            <a:normAutofit/>
          </a:bodyPr>
          <a:lstStyle/>
          <a:p>
            <a:pPr eaLnBrk="1" hangingPunct="1">
              <a:lnSpc>
                <a:spcPct val="90000"/>
              </a:lnSpc>
              <a:defRPr/>
            </a:pPr>
            <a:r>
              <a:rPr lang="en-US" sz="2400" smtClean="0"/>
              <a:t>Relative clauses (RC) are adjectival clauses postmodifying the referent of the head noun.</a:t>
            </a:r>
          </a:p>
          <a:p>
            <a:pPr eaLnBrk="1" hangingPunct="1">
              <a:lnSpc>
                <a:spcPct val="90000"/>
              </a:lnSpc>
              <a:defRPr/>
            </a:pPr>
            <a:r>
              <a:rPr lang="en-US" sz="2400" smtClean="0"/>
              <a:t> </a:t>
            </a:r>
            <a:r>
              <a:rPr lang="en-US" sz="1700" b="1" smtClean="0">
                <a:solidFill>
                  <a:srgbClr val="FF0000"/>
                </a:solidFill>
                <a:effectLst>
                  <a:outerShdw blurRad="38100" dist="38100" dir="2700000" algn="tl">
                    <a:srgbClr val="C0C0C0"/>
                  </a:outerShdw>
                </a:effectLst>
              </a:rPr>
              <a:t>The man </a:t>
            </a:r>
            <a:r>
              <a:rPr lang="en-US" sz="1700" b="1" smtClean="0">
                <a:solidFill>
                  <a:srgbClr val="002060"/>
                </a:solidFill>
                <a:effectLst>
                  <a:outerShdw blurRad="38100" dist="38100" dir="2700000" algn="tl">
                    <a:srgbClr val="C0C0C0"/>
                  </a:outerShdw>
                </a:effectLst>
              </a:rPr>
              <a:t>who is standing in the corner</a:t>
            </a:r>
            <a:r>
              <a:rPr lang="en-US" sz="1700" b="1" smtClean="0">
                <a:solidFill>
                  <a:srgbClr val="FF0000"/>
                </a:solidFill>
                <a:effectLst>
                  <a:outerShdw blurRad="38100" dist="38100" dir="2700000" algn="tl">
                    <a:srgbClr val="C0C0C0"/>
                  </a:outerShdw>
                </a:effectLst>
              </a:rPr>
              <a:t> is your history teacher.</a:t>
            </a:r>
          </a:p>
          <a:p>
            <a:pPr eaLnBrk="1" hangingPunct="1">
              <a:lnSpc>
                <a:spcPct val="90000"/>
              </a:lnSpc>
              <a:defRPr/>
            </a:pPr>
            <a:r>
              <a:rPr lang="en-US" sz="2400" b="1" smtClean="0"/>
              <a:t>Positions of RC</a:t>
            </a:r>
          </a:p>
          <a:p>
            <a:pPr eaLnBrk="1" hangingPunct="1">
              <a:lnSpc>
                <a:spcPct val="90000"/>
              </a:lnSpc>
              <a:buFont typeface="Wingdings 2" pitchFamily="18" charset="2"/>
              <a:buNone/>
              <a:defRPr/>
            </a:pPr>
            <a:r>
              <a:rPr lang="en-US" sz="2400" smtClean="0"/>
              <a:t>1- </a:t>
            </a:r>
            <a:r>
              <a:rPr lang="en-US" sz="2400" b="1" smtClean="0">
                <a:solidFill>
                  <a:schemeClr val="accent1"/>
                </a:solidFill>
              </a:rPr>
              <a:t>Subject</a:t>
            </a:r>
            <a:r>
              <a:rPr lang="en-US" sz="2400" smtClean="0"/>
              <a:t> (as in the above sentence)</a:t>
            </a:r>
          </a:p>
          <a:p>
            <a:pPr eaLnBrk="1" hangingPunct="1">
              <a:lnSpc>
                <a:spcPct val="90000"/>
              </a:lnSpc>
              <a:buFont typeface="Wingdings 2" pitchFamily="18" charset="2"/>
              <a:buNone/>
              <a:defRPr/>
            </a:pPr>
            <a:r>
              <a:rPr lang="en-US" sz="2400" smtClean="0"/>
              <a:t>2- </a:t>
            </a:r>
            <a:r>
              <a:rPr lang="en-US" sz="2400" b="1" smtClean="0">
                <a:solidFill>
                  <a:schemeClr val="accent1"/>
                </a:solidFill>
              </a:rPr>
              <a:t>Object</a:t>
            </a:r>
            <a:r>
              <a:rPr lang="en-US" sz="2400" smtClean="0"/>
              <a:t> (</a:t>
            </a:r>
            <a:r>
              <a:rPr lang="en-US" sz="2400" smtClean="0">
                <a:solidFill>
                  <a:srgbClr val="FF0000"/>
                </a:solidFill>
              </a:rPr>
              <a:t>The boy </a:t>
            </a:r>
            <a:r>
              <a:rPr lang="en-US" sz="2400" smtClean="0">
                <a:solidFill>
                  <a:srgbClr val="002060"/>
                </a:solidFill>
              </a:rPr>
              <a:t>(whom) you met</a:t>
            </a:r>
            <a:r>
              <a:rPr lang="en-US" sz="2400" smtClean="0">
                <a:solidFill>
                  <a:srgbClr val="FF0000"/>
                </a:solidFill>
              </a:rPr>
              <a:t> is my brother</a:t>
            </a:r>
            <a:r>
              <a:rPr lang="en-US" sz="2400" smtClean="0"/>
              <a:t>)</a:t>
            </a:r>
          </a:p>
          <a:p>
            <a:pPr eaLnBrk="1" hangingPunct="1">
              <a:lnSpc>
                <a:spcPct val="90000"/>
              </a:lnSpc>
              <a:buFont typeface="Wingdings 2" pitchFamily="18" charset="2"/>
              <a:buNone/>
              <a:defRPr/>
            </a:pPr>
            <a:r>
              <a:rPr lang="en-US" sz="2400" smtClean="0"/>
              <a:t>3- </a:t>
            </a:r>
            <a:r>
              <a:rPr lang="en-US" sz="2400" b="1" smtClean="0">
                <a:solidFill>
                  <a:schemeClr val="accent1"/>
                </a:solidFill>
              </a:rPr>
              <a:t>Indirect</a:t>
            </a:r>
            <a:r>
              <a:rPr lang="en-US" sz="2400" smtClean="0"/>
              <a:t> </a:t>
            </a:r>
            <a:r>
              <a:rPr lang="en-US" sz="2400" b="1" smtClean="0">
                <a:solidFill>
                  <a:schemeClr val="accent1"/>
                </a:solidFill>
              </a:rPr>
              <a:t>object</a:t>
            </a:r>
            <a:r>
              <a:rPr lang="en-US" sz="2400" smtClean="0"/>
              <a:t> (</a:t>
            </a:r>
            <a:r>
              <a:rPr lang="en-US" sz="2400" smtClean="0">
                <a:solidFill>
                  <a:srgbClr val="FF0000"/>
                </a:solidFill>
              </a:rPr>
              <a:t>The boy </a:t>
            </a:r>
            <a:r>
              <a:rPr lang="en-US" sz="2400" smtClean="0">
                <a:solidFill>
                  <a:srgbClr val="002060"/>
                </a:solidFill>
              </a:rPr>
              <a:t>(whom) you sent the letter to</a:t>
            </a:r>
            <a:r>
              <a:rPr lang="en-US" sz="2400" smtClean="0">
                <a:solidFill>
                  <a:srgbClr val="FF0000"/>
                </a:solidFill>
              </a:rPr>
              <a:t> is John</a:t>
            </a:r>
            <a:r>
              <a:rPr lang="en-US" sz="2400" smtClean="0"/>
              <a:t>)</a:t>
            </a:r>
          </a:p>
          <a:p>
            <a:pPr eaLnBrk="1" hangingPunct="1">
              <a:lnSpc>
                <a:spcPct val="90000"/>
              </a:lnSpc>
              <a:buFont typeface="Wingdings 2" pitchFamily="18" charset="2"/>
              <a:buNone/>
              <a:defRPr/>
            </a:pPr>
            <a:r>
              <a:rPr lang="en-US" sz="2400" smtClean="0"/>
              <a:t>4- </a:t>
            </a:r>
            <a:r>
              <a:rPr lang="en-US" sz="2400" b="1" smtClean="0">
                <a:solidFill>
                  <a:schemeClr val="accent1"/>
                </a:solidFill>
              </a:rPr>
              <a:t>Object of preposition</a:t>
            </a:r>
            <a:r>
              <a:rPr lang="en-US" sz="2400" smtClean="0"/>
              <a:t> (</a:t>
            </a:r>
            <a:r>
              <a:rPr lang="en-US" sz="2400" smtClean="0">
                <a:solidFill>
                  <a:srgbClr val="FF0000"/>
                </a:solidFill>
              </a:rPr>
              <a:t>The boy </a:t>
            </a:r>
            <a:r>
              <a:rPr lang="en-US" sz="2400" smtClean="0">
                <a:solidFill>
                  <a:srgbClr val="002060"/>
                </a:solidFill>
              </a:rPr>
              <a:t>from whom you received the letter</a:t>
            </a:r>
            <a:r>
              <a:rPr lang="en-US" sz="2400" smtClean="0">
                <a:solidFill>
                  <a:srgbClr val="FF0000"/>
                </a:solidFill>
              </a:rPr>
              <a:t> is John</a:t>
            </a:r>
            <a:r>
              <a:rPr lang="en-US" sz="2400" smtClean="0"/>
              <a:t>)</a:t>
            </a:r>
          </a:p>
          <a:p>
            <a:pPr eaLnBrk="1" hangingPunct="1">
              <a:lnSpc>
                <a:spcPct val="90000"/>
              </a:lnSpc>
              <a:buFont typeface="Wingdings 2" pitchFamily="18" charset="2"/>
              <a:buNone/>
              <a:defRPr/>
            </a:pPr>
            <a:r>
              <a:rPr lang="en-US" sz="2400" smtClean="0"/>
              <a:t>5- </a:t>
            </a:r>
            <a:r>
              <a:rPr lang="en-US" sz="2400" b="1" smtClean="0">
                <a:solidFill>
                  <a:schemeClr val="accent1"/>
                </a:solidFill>
              </a:rPr>
              <a:t>Genitive</a:t>
            </a:r>
            <a:r>
              <a:rPr lang="en-US" sz="2400" smtClean="0"/>
              <a:t> (</a:t>
            </a:r>
            <a:r>
              <a:rPr lang="en-US" sz="2400" smtClean="0">
                <a:solidFill>
                  <a:srgbClr val="FF0000"/>
                </a:solidFill>
              </a:rPr>
              <a:t>The boy </a:t>
            </a:r>
            <a:r>
              <a:rPr lang="en-US" sz="2400" smtClean="0">
                <a:solidFill>
                  <a:srgbClr val="002060"/>
                </a:solidFill>
              </a:rPr>
              <a:t>whose car is BMW</a:t>
            </a:r>
            <a:r>
              <a:rPr lang="en-US" sz="2400" smtClean="0">
                <a:solidFill>
                  <a:srgbClr val="FF0000"/>
                </a:solidFill>
              </a:rPr>
              <a:t> is John</a:t>
            </a:r>
            <a:r>
              <a:rPr lang="en-US" sz="2400" smtClean="0"/>
              <a:t>)</a:t>
            </a:r>
          </a:p>
          <a:p>
            <a:pPr eaLnBrk="1" hangingPunct="1">
              <a:lnSpc>
                <a:spcPct val="90000"/>
              </a:lnSpc>
              <a:buFont typeface="Wingdings 2" pitchFamily="18" charset="2"/>
              <a:buNone/>
              <a:defRPr/>
            </a:pPr>
            <a:r>
              <a:rPr lang="en-US" sz="2400" smtClean="0"/>
              <a:t>6- </a:t>
            </a:r>
            <a:r>
              <a:rPr lang="en-US" sz="2400" b="1" smtClean="0">
                <a:solidFill>
                  <a:schemeClr val="accent1"/>
                </a:solidFill>
              </a:rPr>
              <a:t>Object of comparison</a:t>
            </a:r>
            <a:r>
              <a:rPr lang="en-US" sz="2400" smtClean="0"/>
              <a:t> (</a:t>
            </a:r>
            <a:r>
              <a:rPr lang="en-US" sz="2400" smtClean="0">
                <a:solidFill>
                  <a:srgbClr val="FF0000"/>
                </a:solidFill>
              </a:rPr>
              <a:t>The boy </a:t>
            </a:r>
            <a:r>
              <a:rPr lang="en-US" sz="2400" smtClean="0">
                <a:solidFill>
                  <a:srgbClr val="002060"/>
                </a:solidFill>
              </a:rPr>
              <a:t>who(m) Ali is taller than</a:t>
            </a:r>
            <a:r>
              <a:rPr lang="en-US" sz="2400" smtClean="0">
                <a:solidFill>
                  <a:srgbClr val="FF0000"/>
                </a:solidFill>
              </a:rPr>
              <a:t> is John</a:t>
            </a:r>
            <a:r>
              <a:rPr lang="en-US" sz="2400" smtClean="0"/>
              <a:t>)</a:t>
            </a:r>
          </a:p>
        </p:txBody>
      </p:sp>
      <p:sp>
        <p:nvSpPr>
          <p:cNvPr id="32771"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8F6212-484B-4B1F-9062-7E171551A5F1}" type="slidenum">
              <a:rPr lang="ar-SA" smtClean="0">
                <a:cs typeface="Arial" charset="0"/>
              </a:rPr>
              <a:pPr fontAlgn="base">
                <a:spcBef>
                  <a:spcPct val="0"/>
                </a:spcBef>
                <a:spcAft>
                  <a:spcPct val="0"/>
                </a:spcAft>
                <a:defRPr/>
              </a:pPr>
              <a:t>19</a:t>
            </a:fld>
            <a:endParaRPr lang="en-US" smtClean="0">
              <a:cs typeface="Arial" charset="0"/>
            </a:endParaRPr>
          </a:p>
        </p:txBody>
      </p:sp>
      <p:sp>
        <p:nvSpPr>
          <p:cNvPr id="32772" name="Date Placeholder 6"/>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E7FC6B08-C623-4EA7-9AC7-8CE72253B711}" type="datetime1">
              <a:rPr lang="en-US">
                <a:cs typeface="Arial" charset="0"/>
              </a:rPr>
              <a:pPr fontAlgn="base">
                <a:spcBef>
                  <a:spcPct val="0"/>
                </a:spcBef>
                <a:spcAft>
                  <a:spcPct val="0"/>
                </a:spcAft>
                <a:defRPr/>
              </a:pPr>
              <a:t>10/10/2015</a:t>
            </a:fld>
            <a:endParaRPr lang="en-US">
              <a:cs typeface="Arial" charset="0"/>
            </a:endParaRPr>
          </a:p>
        </p:txBody>
      </p:sp>
      <p:sp>
        <p:nvSpPr>
          <p:cNvPr id="32773" name="Footer Placeholder 7"/>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C:\Users\Public\Pictures\Sample Pictures\Tulips.jpg"/>
          <p:cNvPicPr>
            <a:picLocks noGrp="1" noChangeAspect="1" noChangeArrowheads="1"/>
          </p:cNvPicPr>
          <p:nvPr>
            <p:ph idx="1"/>
          </p:nvPr>
        </p:nvPicPr>
        <p:blipFill>
          <a:blip r:embed="rId3"/>
          <a:srcRect/>
          <a:stretch>
            <a:fillRect/>
          </a:stretch>
        </p:blipFill>
        <p:spPr>
          <a:xfrm>
            <a:off x="846138" y="1609725"/>
            <a:ext cx="6461125" cy="4846638"/>
          </a:xfrm>
        </p:spPr>
      </p:pic>
      <p:sp>
        <p:nvSpPr>
          <p:cNvPr id="2" name="Title 1"/>
          <p:cNvSpPr>
            <a:spLocks noGrp="1"/>
          </p:cNvSpPr>
          <p:nvPr>
            <p:ph type="title"/>
          </p:nvPr>
        </p:nvSpPr>
        <p:spPr>
          <a:xfrm>
            <a:off x="457200" y="320040"/>
            <a:ext cx="7239000" cy="1143000"/>
          </a:xfrm>
        </p:spPr>
        <p:style>
          <a:lnRef idx="1">
            <a:schemeClr val="accent4"/>
          </a:lnRef>
          <a:fillRef idx="2">
            <a:schemeClr val="accent4"/>
          </a:fillRef>
          <a:effectRef idx="1">
            <a:schemeClr val="accent4"/>
          </a:effectRef>
          <a:fontRef idx="minor">
            <a:schemeClr val="dk1"/>
          </a:fontRef>
        </p:style>
        <p:txBody>
          <a:bodyPr/>
          <a:lstStyle/>
          <a:p>
            <a:pPr eaLnBrk="1" fontAlgn="auto" hangingPunct="1">
              <a:spcAft>
                <a:spcPts val="0"/>
              </a:spcAft>
              <a:defRPr/>
            </a:pPr>
            <a:r>
              <a:rPr lang="en-US" dirty="0" smtClean="0">
                <a:solidFill>
                  <a:srgbClr val="00B050"/>
                </a:solidFill>
              </a:rPr>
              <a:t>                 WELCOME</a:t>
            </a:r>
            <a:endParaRPr lang="en-US" dirty="0">
              <a:solidFill>
                <a:srgbClr val="00B050"/>
              </a:solidFill>
            </a:endParaRPr>
          </a:p>
        </p:txBody>
      </p:sp>
      <p:sp>
        <p:nvSpPr>
          <p:cNvPr id="15363"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FB1BB1-EE2B-4B58-A147-3999C79F46E5}" type="slidenum">
              <a:rPr lang="en-US">
                <a:cs typeface="Arial" charset="0"/>
              </a:rPr>
              <a:pPr fontAlgn="base">
                <a:spcBef>
                  <a:spcPct val="0"/>
                </a:spcBef>
                <a:spcAft>
                  <a:spcPct val="0"/>
                </a:spcAft>
                <a:defRPr/>
              </a:pPr>
              <a:t>2</a:t>
            </a:fld>
            <a:endParaRPr lang="en-US">
              <a:cs typeface="Arial" charset="0"/>
            </a:endParaRPr>
          </a:p>
        </p:txBody>
      </p:sp>
      <p:sp>
        <p:nvSpPr>
          <p:cNvPr id="15364"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89275664-1D17-41C7-8F5E-DFACFE44DBA1}" type="datetime1">
              <a:rPr lang="en-US">
                <a:cs typeface="Arial" charset="0"/>
              </a:rPr>
              <a:pPr fontAlgn="base">
                <a:spcBef>
                  <a:spcPct val="0"/>
                </a:spcBef>
                <a:spcAft>
                  <a:spcPct val="0"/>
                </a:spcAft>
                <a:defRPr/>
              </a:pPr>
              <a:t>10/10/2015</a:t>
            </a:fld>
            <a:endParaRPr lang="en-US">
              <a:cs typeface="Arial" charset="0"/>
            </a:endParaRPr>
          </a:p>
        </p:txBody>
      </p:sp>
      <p:sp>
        <p:nvSpPr>
          <p:cNvPr id="15365"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eaLnBrk="1" fontAlgn="auto" hangingPunct="1">
              <a:spcAft>
                <a:spcPts val="0"/>
              </a:spcAft>
              <a:defRPr/>
            </a:pPr>
            <a:r>
              <a:rPr lang="en-US" dirty="0" smtClean="0"/>
              <a:t>Types of RC</a:t>
            </a:r>
            <a:br>
              <a:rPr lang="en-US" dirty="0" smtClean="0"/>
            </a:br>
            <a:endParaRPr lang="en-US" dirty="0"/>
          </a:p>
        </p:txBody>
      </p:sp>
      <p:sp>
        <p:nvSpPr>
          <p:cNvPr id="3" name="Content Placeholder 2"/>
          <p:cNvSpPr>
            <a:spLocks noGrp="1"/>
          </p:cNvSpPr>
          <p:nvPr>
            <p:ph idx="1"/>
          </p:nvPr>
        </p:nvSpPr>
        <p:spPr>
          <a:xfrm>
            <a:off x="457200" y="1066800"/>
            <a:ext cx="7239000" cy="5389563"/>
          </a:xfrm>
        </p:spPr>
        <p:txBody>
          <a:bodyPr>
            <a:normAutofit fontScale="77500" lnSpcReduction="20000"/>
          </a:bodyPr>
          <a:lstStyle/>
          <a:p>
            <a:pPr marL="274320" indent="-274320" eaLnBrk="1" fontAlgn="auto" hangingPunct="1">
              <a:spcAft>
                <a:spcPts val="0"/>
              </a:spcAft>
              <a:buFont typeface="Wingdings 2"/>
              <a:buChar char=""/>
              <a:defRPr/>
            </a:pPr>
            <a:r>
              <a:rPr lang="en-US" dirty="0" smtClean="0"/>
              <a:t>Three types are found:</a:t>
            </a:r>
          </a:p>
          <a:p>
            <a:pPr marL="274320" indent="-274320" eaLnBrk="1" fontAlgn="auto" hangingPunct="1">
              <a:spcAft>
                <a:spcPts val="0"/>
              </a:spcAft>
              <a:buFont typeface="Wingdings 2"/>
              <a:buNone/>
              <a:defRPr/>
            </a:pPr>
            <a:r>
              <a:rPr lang="en-US" b="1" dirty="0" smtClean="0">
                <a:effectLst>
                  <a:outerShdw blurRad="38100" dist="38100" dir="2700000" algn="tl">
                    <a:srgbClr val="000000">
                      <a:alpha val="43137"/>
                    </a:srgbClr>
                  </a:outerShdw>
                </a:effectLst>
              </a:rPr>
              <a:t>1- Restrictive RC</a:t>
            </a:r>
            <a:r>
              <a:rPr lang="en-US" dirty="0" smtClean="0"/>
              <a:t> to provide information necessary for the identification of the antecedent noun mentioned in the noun clause:</a:t>
            </a:r>
          </a:p>
          <a:p>
            <a:pPr marL="274320" indent="-274320" eaLnBrk="1" fontAlgn="auto" hangingPunct="1">
              <a:spcAft>
                <a:spcPts val="0"/>
              </a:spcAft>
              <a:buFont typeface="Wingdings 2"/>
              <a:buChar char=""/>
              <a:defRPr/>
            </a:pPr>
            <a:r>
              <a:rPr lang="en-US" dirty="0" smtClean="0">
                <a:solidFill>
                  <a:srgbClr val="FF0000"/>
                </a:solidFill>
              </a:rPr>
              <a:t>The boy </a:t>
            </a:r>
            <a:r>
              <a:rPr lang="en-US" dirty="0" smtClean="0">
                <a:solidFill>
                  <a:srgbClr val="002060"/>
                </a:solidFill>
              </a:rPr>
              <a:t>standing in the corner</a:t>
            </a:r>
            <a:r>
              <a:rPr lang="en-US" dirty="0" smtClean="0">
                <a:solidFill>
                  <a:srgbClr val="FF0000"/>
                </a:solidFill>
              </a:rPr>
              <a:t> is Chinese.</a:t>
            </a:r>
          </a:p>
          <a:p>
            <a:pPr marL="274320" indent="-274320" eaLnBrk="1" fontAlgn="auto" hangingPunct="1">
              <a:spcAft>
                <a:spcPts val="0"/>
              </a:spcAft>
              <a:buFont typeface="Wingdings 2"/>
              <a:buChar char=""/>
              <a:defRPr/>
            </a:pPr>
            <a:r>
              <a:rPr lang="en-US" dirty="0" smtClean="0">
                <a:solidFill>
                  <a:srgbClr val="FF0000"/>
                </a:solidFill>
              </a:rPr>
              <a:t>I enjoyed the meal </a:t>
            </a:r>
            <a:r>
              <a:rPr lang="en-US" dirty="0" smtClean="0">
                <a:solidFill>
                  <a:srgbClr val="002060"/>
                </a:solidFill>
              </a:rPr>
              <a:t>which/that/</a:t>
            </a:r>
            <a:r>
              <a:rPr lang="en-US" dirty="0" smtClean="0">
                <a:solidFill>
                  <a:srgbClr val="002060"/>
                </a:solidFill>
                <a:latin typeface="Times New Roman"/>
                <a:cs typeface="Times New Roman"/>
              </a:rPr>
              <a:t>Ø </a:t>
            </a:r>
            <a:r>
              <a:rPr lang="en-US" dirty="0" smtClean="0">
                <a:solidFill>
                  <a:srgbClr val="002060"/>
                </a:solidFill>
                <a:latin typeface="+mj-lt"/>
                <a:cs typeface="Times New Roman"/>
              </a:rPr>
              <a:t>you made us</a:t>
            </a:r>
            <a:r>
              <a:rPr lang="en-US" dirty="0" smtClean="0">
                <a:solidFill>
                  <a:srgbClr val="FF0000"/>
                </a:solidFill>
                <a:latin typeface="+mj-lt"/>
                <a:cs typeface="Times New Roman"/>
              </a:rPr>
              <a:t>.</a:t>
            </a:r>
          </a:p>
          <a:p>
            <a:pPr marL="274320" indent="-274320" eaLnBrk="1" fontAlgn="auto" hangingPunct="1">
              <a:spcAft>
                <a:spcPts val="0"/>
              </a:spcAft>
              <a:buFont typeface="Wingdings 2"/>
              <a:buNone/>
              <a:defRPr/>
            </a:pPr>
            <a:r>
              <a:rPr lang="en-US" b="1" dirty="0" smtClean="0">
                <a:effectLst>
                  <a:outerShdw blurRad="38100" dist="38100" dir="2700000" algn="tl">
                    <a:srgbClr val="000000">
                      <a:alpha val="43137"/>
                    </a:srgbClr>
                  </a:outerShdw>
                </a:effectLst>
                <a:latin typeface="+mj-lt"/>
                <a:cs typeface="Times New Roman"/>
              </a:rPr>
              <a:t>2- Non-Restrictive RC</a:t>
            </a:r>
            <a:r>
              <a:rPr lang="en-US" dirty="0" smtClean="0">
                <a:latin typeface="+mj-lt"/>
                <a:cs typeface="Times New Roman"/>
              </a:rPr>
              <a:t> doesn’t or define the meaning/reference of the antecedent proper noun mentioned in the main clause:</a:t>
            </a:r>
          </a:p>
          <a:p>
            <a:pPr marL="274320" indent="-274320" eaLnBrk="1" fontAlgn="auto" hangingPunct="1">
              <a:spcAft>
                <a:spcPts val="0"/>
              </a:spcAft>
              <a:buFont typeface="Wingdings 2"/>
              <a:buChar char=""/>
              <a:defRPr/>
            </a:pPr>
            <a:r>
              <a:rPr lang="en-US" dirty="0" smtClean="0">
                <a:solidFill>
                  <a:srgbClr val="FF0000"/>
                </a:solidFill>
                <a:latin typeface="+mj-lt"/>
                <a:cs typeface="Times New Roman"/>
              </a:rPr>
              <a:t>John,</a:t>
            </a:r>
            <a:r>
              <a:rPr lang="en-US" dirty="0" smtClean="0">
                <a:solidFill>
                  <a:srgbClr val="002060"/>
                </a:solidFill>
                <a:latin typeface="+mj-lt"/>
                <a:cs typeface="Times New Roman"/>
              </a:rPr>
              <a:t> who always makes jokes</a:t>
            </a:r>
            <a:r>
              <a:rPr lang="en-US" dirty="0" smtClean="0">
                <a:solidFill>
                  <a:srgbClr val="FF0000"/>
                </a:solidFill>
                <a:latin typeface="+mj-lt"/>
                <a:cs typeface="Times New Roman"/>
              </a:rPr>
              <a:t>, never comes to class on time.</a:t>
            </a:r>
          </a:p>
          <a:p>
            <a:pPr marL="274320" indent="-274320" eaLnBrk="1" fontAlgn="auto" hangingPunct="1">
              <a:spcAft>
                <a:spcPts val="0"/>
              </a:spcAft>
              <a:buFont typeface="Wingdings 2"/>
              <a:buChar char=""/>
              <a:defRPr/>
            </a:pPr>
            <a:r>
              <a:rPr lang="en-US" dirty="0" smtClean="0">
                <a:solidFill>
                  <a:srgbClr val="FF0000"/>
                </a:solidFill>
                <a:latin typeface="+mj-lt"/>
                <a:cs typeface="Times New Roman"/>
              </a:rPr>
              <a:t>This is Mr. Johnson, </a:t>
            </a:r>
            <a:r>
              <a:rPr lang="en-US" dirty="0" smtClean="0">
                <a:solidFill>
                  <a:srgbClr val="002060"/>
                </a:solidFill>
                <a:latin typeface="+mj-lt"/>
                <a:cs typeface="Times New Roman"/>
              </a:rPr>
              <a:t>who sent the telegram last week.</a:t>
            </a:r>
          </a:p>
          <a:p>
            <a:pPr marL="274320" indent="-274320" eaLnBrk="1" fontAlgn="auto" hangingPunct="1">
              <a:spcAft>
                <a:spcPts val="0"/>
              </a:spcAft>
              <a:buFont typeface="Wingdings 2"/>
              <a:buChar char=""/>
              <a:defRPr/>
            </a:pPr>
            <a:r>
              <a:rPr lang="en-US" dirty="0" smtClean="0">
                <a:solidFill>
                  <a:srgbClr val="FF0000"/>
                </a:solidFill>
                <a:latin typeface="+mj-lt"/>
                <a:cs typeface="Times New Roman"/>
              </a:rPr>
              <a:t>They took Ali to the park , </a:t>
            </a:r>
            <a:r>
              <a:rPr lang="en-US" dirty="0" smtClean="0">
                <a:solidFill>
                  <a:srgbClr val="002060"/>
                </a:solidFill>
                <a:latin typeface="+mj-lt"/>
                <a:cs typeface="Times New Roman"/>
              </a:rPr>
              <a:t>which was very helpful.</a:t>
            </a:r>
          </a:p>
          <a:p>
            <a:pPr marL="274320" indent="-274320" eaLnBrk="1" fontAlgn="auto" hangingPunct="1">
              <a:spcAft>
                <a:spcPts val="0"/>
              </a:spcAft>
              <a:buFont typeface="Wingdings 2"/>
              <a:buNone/>
              <a:defRPr/>
            </a:pPr>
            <a:r>
              <a:rPr lang="en-US" b="1" dirty="0" smtClean="0">
                <a:effectLst>
                  <a:outerShdw blurRad="38100" dist="38100" dir="2700000" algn="tl">
                    <a:srgbClr val="000000">
                      <a:alpha val="43137"/>
                    </a:srgbClr>
                  </a:outerShdw>
                </a:effectLst>
                <a:latin typeface="+mj-lt"/>
                <a:cs typeface="Times New Roman"/>
              </a:rPr>
              <a:t>3-Free RC</a:t>
            </a:r>
            <a:r>
              <a:rPr lang="en-US" dirty="0" smtClean="0">
                <a:latin typeface="+mj-lt"/>
                <a:cs typeface="Times New Roman"/>
              </a:rPr>
              <a:t> are headless ,i.e., they do not refer back to any head noun phrase in the main clause:</a:t>
            </a:r>
          </a:p>
          <a:p>
            <a:pPr marL="274320" indent="-274320" eaLnBrk="1" fontAlgn="auto" hangingPunct="1">
              <a:spcAft>
                <a:spcPts val="0"/>
              </a:spcAft>
              <a:buFont typeface="Wingdings 2"/>
              <a:buChar char=""/>
              <a:defRPr/>
            </a:pPr>
            <a:r>
              <a:rPr lang="en-US" dirty="0" smtClean="0">
                <a:solidFill>
                  <a:srgbClr val="FF0000"/>
                </a:solidFill>
                <a:latin typeface="+mj-lt"/>
                <a:cs typeface="Times New Roman"/>
              </a:rPr>
              <a:t>I will stay </a:t>
            </a:r>
            <a:r>
              <a:rPr lang="en-US" dirty="0" smtClean="0">
                <a:solidFill>
                  <a:srgbClr val="002060"/>
                </a:solidFill>
                <a:latin typeface="+mj-lt"/>
                <a:cs typeface="Times New Roman"/>
              </a:rPr>
              <a:t>where you stay.</a:t>
            </a:r>
          </a:p>
          <a:p>
            <a:pPr marL="274320" indent="-274320" eaLnBrk="1" fontAlgn="auto" hangingPunct="1">
              <a:spcAft>
                <a:spcPts val="0"/>
              </a:spcAft>
              <a:buFont typeface="Wingdings 2"/>
              <a:buChar char=""/>
              <a:defRPr/>
            </a:pPr>
            <a:r>
              <a:rPr lang="en-US" dirty="0" smtClean="0">
                <a:solidFill>
                  <a:srgbClr val="002060"/>
                </a:solidFill>
                <a:latin typeface="+mj-lt"/>
                <a:cs typeface="Times New Roman"/>
              </a:rPr>
              <a:t>Whoever designed this project</a:t>
            </a:r>
            <a:r>
              <a:rPr lang="en-US" dirty="0" smtClean="0">
                <a:solidFill>
                  <a:srgbClr val="FF0000"/>
                </a:solidFill>
                <a:latin typeface="+mj-lt"/>
                <a:cs typeface="Times New Roman"/>
              </a:rPr>
              <a:t> is a genius.</a:t>
            </a:r>
          </a:p>
          <a:p>
            <a:pPr marL="274320" indent="-274320" eaLnBrk="1" fontAlgn="auto" hangingPunct="1">
              <a:spcAft>
                <a:spcPts val="0"/>
              </a:spcAft>
              <a:buFont typeface="Wingdings 2"/>
              <a:buChar char=""/>
              <a:defRPr/>
            </a:pPr>
            <a:r>
              <a:rPr lang="en-US" dirty="0" smtClean="0">
                <a:solidFill>
                  <a:srgbClr val="FF0000"/>
                </a:solidFill>
                <a:latin typeface="+mj-lt"/>
                <a:cs typeface="Times New Roman"/>
              </a:rPr>
              <a:t>Take </a:t>
            </a:r>
            <a:r>
              <a:rPr lang="en-US" dirty="0" smtClean="0">
                <a:solidFill>
                  <a:srgbClr val="002060"/>
                </a:solidFill>
                <a:latin typeface="+mj-lt"/>
                <a:cs typeface="Times New Roman"/>
              </a:rPr>
              <a:t>whichever you like.</a:t>
            </a:r>
          </a:p>
          <a:p>
            <a:pPr marL="274320" indent="-274320" eaLnBrk="1" fontAlgn="auto" hangingPunct="1">
              <a:spcAft>
                <a:spcPts val="0"/>
              </a:spcAft>
              <a:buFont typeface="Wingdings 2"/>
              <a:buChar char=""/>
              <a:defRPr/>
            </a:pPr>
            <a:endParaRPr lang="en-US" dirty="0" smtClean="0">
              <a:latin typeface="+mj-lt"/>
              <a:cs typeface="Times New Roman"/>
            </a:endParaRPr>
          </a:p>
          <a:p>
            <a:pPr marL="274320" indent="-274320" eaLnBrk="1" fontAlgn="auto" hangingPunct="1">
              <a:spcAft>
                <a:spcPts val="0"/>
              </a:spcAft>
              <a:buFont typeface="Wingdings 2"/>
              <a:buChar char=""/>
              <a:defRPr/>
            </a:pPr>
            <a:endParaRPr lang="en-US" dirty="0" smtClean="0">
              <a:latin typeface="+mj-lt"/>
              <a:cs typeface="Times New Roman"/>
            </a:endParaRPr>
          </a:p>
          <a:p>
            <a:pPr marL="274320" indent="-274320" eaLnBrk="1" fontAlgn="auto" hangingPunct="1">
              <a:spcAft>
                <a:spcPts val="0"/>
              </a:spcAft>
              <a:buFont typeface="Wingdings 2"/>
              <a:buChar char=""/>
              <a:defRPr/>
            </a:pPr>
            <a:endParaRPr lang="en-US" dirty="0" smtClean="0">
              <a:latin typeface="Times New Roman"/>
              <a:cs typeface="Times New Roman"/>
            </a:endParaRPr>
          </a:p>
        </p:txBody>
      </p:sp>
      <p:sp>
        <p:nvSpPr>
          <p:cNvPr id="33795"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689118-3799-4B5C-AD8A-E9C618EC42E0}" type="slidenum">
              <a:rPr lang="en-US">
                <a:cs typeface="Arial" charset="0"/>
              </a:rPr>
              <a:pPr fontAlgn="base">
                <a:spcBef>
                  <a:spcPct val="0"/>
                </a:spcBef>
                <a:spcAft>
                  <a:spcPct val="0"/>
                </a:spcAft>
                <a:defRPr/>
              </a:pPr>
              <a:t>20</a:t>
            </a:fld>
            <a:endParaRPr lang="en-US">
              <a:cs typeface="Arial" charset="0"/>
            </a:endParaRPr>
          </a:p>
        </p:txBody>
      </p:sp>
      <p:sp>
        <p:nvSpPr>
          <p:cNvPr id="33796"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FE5192F2-2777-4A2E-A1ED-99F0FA7D3B27}" type="datetime1">
              <a:rPr lang="en-US">
                <a:cs typeface="Arial" charset="0"/>
              </a:rPr>
              <a:pPr fontAlgn="base">
                <a:spcBef>
                  <a:spcPct val="0"/>
                </a:spcBef>
                <a:spcAft>
                  <a:spcPct val="0"/>
                </a:spcAft>
                <a:defRPr/>
              </a:pPr>
              <a:t>10/10/2015</a:t>
            </a:fld>
            <a:endParaRPr lang="en-US">
              <a:cs typeface="Arial" charset="0"/>
            </a:endParaRPr>
          </a:p>
        </p:txBody>
      </p:sp>
      <p:sp>
        <p:nvSpPr>
          <p:cNvPr id="33797"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Different implication</a:t>
            </a:r>
            <a:endParaRPr lang="en-US" dirty="0"/>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Font typeface="Wingdings 2"/>
              <a:buChar char=""/>
              <a:defRPr/>
            </a:pPr>
            <a:r>
              <a:rPr lang="en-US" dirty="0" smtClean="0"/>
              <a:t>Let’s examine this pair:</a:t>
            </a:r>
          </a:p>
          <a:p>
            <a:pPr marL="274320" indent="-274320" eaLnBrk="1" fontAlgn="auto" hangingPunct="1">
              <a:spcAft>
                <a:spcPts val="0"/>
              </a:spcAft>
              <a:buFont typeface="Wingdings 2"/>
              <a:buNone/>
              <a:defRPr/>
            </a:pPr>
            <a:r>
              <a:rPr lang="en-US" sz="1800" b="1" dirty="0" smtClean="0">
                <a:solidFill>
                  <a:srgbClr val="FF0000"/>
                </a:solidFill>
                <a:effectLst>
                  <a:outerShdw blurRad="38100" dist="38100" dir="2700000" algn="tl">
                    <a:srgbClr val="000000">
                      <a:alpha val="43137"/>
                    </a:srgbClr>
                  </a:outerShdw>
                </a:effectLst>
              </a:rPr>
              <a:t>1- My sister </a:t>
            </a:r>
            <a:r>
              <a:rPr lang="en-US" sz="1800" b="1" dirty="0" smtClean="0">
                <a:solidFill>
                  <a:srgbClr val="002060"/>
                </a:solidFill>
                <a:effectLst>
                  <a:outerShdw blurRad="38100" dist="38100" dir="2700000" algn="tl">
                    <a:srgbClr val="000000">
                      <a:alpha val="43137"/>
                    </a:srgbClr>
                  </a:outerShdw>
                </a:effectLst>
              </a:rPr>
              <a:t>who lives in London</a:t>
            </a:r>
            <a:r>
              <a:rPr lang="en-US" sz="1800" b="1" dirty="0" smtClean="0">
                <a:solidFill>
                  <a:srgbClr val="FF0000"/>
                </a:solidFill>
                <a:effectLst>
                  <a:outerShdw blurRad="38100" dist="38100" dir="2700000" algn="tl">
                    <a:srgbClr val="000000">
                      <a:alpha val="43137"/>
                    </a:srgbClr>
                  </a:outerShdw>
                </a:effectLst>
              </a:rPr>
              <a:t> is leaving for Baghdad tomorrow.</a:t>
            </a:r>
          </a:p>
          <a:p>
            <a:pPr marL="274320" indent="-274320" eaLnBrk="1" fontAlgn="auto" hangingPunct="1">
              <a:spcAft>
                <a:spcPts val="0"/>
              </a:spcAft>
              <a:buFont typeface="Wingdings 2"/>
              <a:buNone/>
              <a:defRPr/>
            </a:pPr>
            <a:r>
              <a:rPr lang="en-US" sz="1800" b="1" dirty="0" smtClean="0">
                <a:solidFill>
                  <a:srgbClr val="FF0000"/>
                </a:solidFill>
                <a:effectLst>
                  <a:outerShdw blurRad="38100" dist="38100" dir="2700000" algn="tl">
                    <a:srgbClr val="000000">
                      <a:alpha val="43137"/>
                    </a:srgbClr>
                  </a:outerShdw>
                </a:effectLst>
              </a:rPr>
              <a:t>2- My </a:t>
            </a:r>
            <a:r>
              <a:rPr lang="en-US" sz="1800" b="1" dirty="0" err="1" smtClean="0">
                <a:solidFill>
                  <a:srgbClr val="FF0000"/>
                </a:solidFill>
                <a:effectLst>
                  <a:outerShdw blurRad="38100" dist="38100" dir="2700000" algn="tl">
                    <a:srgbClr val="000000">
                      <a:alpha val="43137"/>
                    </a:srgbClr>
                  </a:outerShdw>
                </a:effectLst>
              </a:rPr>
              <a:t>sister</a:t>
            </a:r>
            <a:r>
              <a:rPr lang="en-US" sz="1800" b="1" dirty="0" err="1" smtClean="0">
                <a:solidFill>
                  <a:srgbClr val="002060"/>
                </a:solidFill>
                <a:effectLst>
                  <a:outerShdw blurRad="38100" dist="38100" dir="2700000" algn="tl">
                    <a:srgbClr val="000000">
                      <a:alpha val="43137"/>
                    </a:srgbClr>
                  </a:outerShdw>
                </a:effectLst>
              </a:rPr>
              <a:t>,who</a:t>
            </a:r>
            <a:r>
              <a:rPr lang="en-US" sz="1800" b="1" dirty="0" smtClean="0">
                <a:solidFill>
                  <a:srgbClr val="002060"/>
                </a:solidFill>
                <a:effectLst>
                  <a:outerShdw blurRad="38100" dist="38100" dir="2700000" algn="tl">
                    <a:srgbClr val="000000">
                      <a:alpha val="43137"/>
                    </a:srgbClr>
                  </a:outerShdw>
                </a:effectLst>
              </a:rPr>
              <a:t> lives in </a:t>
            </a:r>
            <a:r>
              <a:rPr lang="en-US" sz="1800" b="1" dirty="0" err="1" smtClean="0">
                <a:solidFill>
                  <a:srgbClr val="002060"/>
                </a:solidFill>
                <a:effectLst>
                  <a:outerShdw blurRad="38100" dist="38100" dir="2700000" algn="tl">
                    <a:srgbClr val="000000">
                      <a:alpha val="43137"/>
                    </a:srgbClr>
                  </a:outerShdw>
                </a:effectLst>
              </a:rPr>
              <a:t>London,</a:t>
            </a:r>
            <a:r>
              <a:rPr lang="en-US" sz="1800" b="1" dirty="0" err="1" smtClean="0">
                <a:solidFill>
                  <a:srgbClr val="FF0000"/>
                </a:solidFill>
                <a:effectLst>
                  <a:outerShdw blurRad="38100" dist="38100" dir="2700000" algn="tl">
                    <a:srgbClr val="000000">
                      <a:alpha val="43137"/>
                    </a:srgbClr>
                  </a:outerShdw>
                </a:effectLst>
              </a:rPr>
              <a:t>is</a:t>
            </a:r>
            <a:r>
              <a:rPr lang="en-US" sz="1800" b="1" dirty="0" smtClean="0">
                <a:solidFill>
                  <a:srgbClr val="FF0000"/>
                </a:solidFill>
                <a:effectLst>
                  <a:outerShdw blurRad="38100" dist="38100" dir="2700000" algn="tl">
                    <a:srgbClr val="000000">
                      <a:alpha val="43137"/>
                    </a:srgbClr>
                  </a:outerShdw>
                </a:effectLst>
              </a:rPr>
              <a:t> leaving for Baghdad tomorrow.</a:t>
            </a:r>
          </a:p>
          <a:p>
            <a:pPr marL="274320" indent="-274320" eaLnBrk="1" fontAlgn="auto" hangingPunct="1">
              <a:spcAft>
                <a:spcPts val="0"/>
              </a:spcAft>
              <a:buFont typeface="Wingdings 2"/>
              <a:buChar char=""/>
              <a:defRPr/>
            </a:pPr>
            <a:r>
              <a:rPr lang="en-US" dirty="0" smtClean="0"/>
              <a:t>In sentence (1) the restrictive RC identifies which of my sisters is referred to . It implies that I have other sisters who live somewhere else. In contrast, the non-restrictive RC in (2) implies that I have only one sister.</a:t>
            </a:r>
            <a:endParaRPr lang="en-US" dirty="0"/>
          </a:p>
        </p:txBody>
      </p:sp>
      <p:sp>
        <p:nvSpPr>
          <p:cNvPr id="34819"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C6925E-B5B0-41E3-8526-DB9DD02C659B}" type="slidenum">
              <a:rPr lang="en-US">
                <a:cs typeface="Arial" charset="0"/>
              </a:rPr>
              <a:pPr fontAlgn="base">
                <a:spcBef>
                  <a:spcPct val="0"/>
                </a:spcBef>
                <a:spcAft>
                  <a:spcPct val="0"/>
                </a:spcAft>
                <a:defRPr/>
              </a:pPr>
              <a:t>21</a:t>
            </a:fld>
            <a:endParaRPr lang="en-US">
              <a:cs typeface="Arial" charset="0"/>
            </a:endParaRPr>
          </a:p>
        </p:txBody>
      </p:sp>
      <p:sp>
        <p:nvSpPr>
          <p:cNvPr id="34820"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BC71E196-E1C9-49ED-A06A-F2AA771A7DDD}" type="datetime1">
              <a:rPr lang="en-US">
                <a:cs typeface="Arial" charset="0"/>
              </a:rPr>
              <a:pPr fontAlgn="base">
                <a:spcBef>
                  <a:spcPct val="0"/>
                </a:spcBef>
                <a:spcAft>
                  <a:spcPct val="0"/>
                </a:spcAft>
                <a:defRPr/>
              </a:pPr>
              <a:t>10/10/2015</a:t>
            </a:fld>
            <a:endParaRPr lang="en-US">
              <a:cs typeface="Arial" charset="0"/>
            </a:endParaRPr>
          </a:p>
        </p:txBody>
      </p:sp>
      <p:sp>
        <p:nvSpPr>
          <p:cNvPr id="34821"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Another problem</a:t>
            </a:r>
            <a:endParaRPr lang="en-US" dirty="0"/>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Font typeface="Wingdings 2"/>
              <a:buChar char=""/>
              <a:defRPr/>
            </a:pPr>
            <a:r>
              <a:rPr lang="en-US" dirty="0" smtClean="0"/>
              <a:t>Let’s see the following:</a:t>
            </a:r>
          </a:p>
          <a:p>
            <a:pPr marL="274320" indent="-274320" eaLnBrk="1" fontAlgn="auto" hangingPunct="1">
              <a:spcAft>
                <a:spcPts val="0"/>
              </a:spcAft>
              <a:buFont typeface="Wingdings 2"/>
              <a:buChar char=""/>
              <a:defRPr/>
            </a:pPr>
            <a:r>
              <a:rPr lang="en-US" dirty="0" smtClean="0">
                <a:solidFill>
                  <a:srgbClr val="FF0000"/>
                </a:solidFill>
                <a:effectLst>
                  <a:outerShdw blurRad="38100" dist="38100" dir="2700000" algn="tl">
                    <a:srgbClr val="000000">
                      <a:alpha val="43137"/>
                    </a:srgbClr>
                  </a:outerShdw>
                </a:effectLst>
              </a:rPr>
              <a:t>1- He knows (the place) </a:t>
            </a:r>
            <a:r>
              <a:rPr lang="en-US" dirty="0" smtClean="0">
                <a:solidFill>
                  <a:srgbClr val="002060"/>
                </a:solidFill>
                <a:effectLst>
                  <a:outerShdw blurRad="38100" dist="38100" dir="2700000" algn="tl">
                    <a:srgbClr val="000000">
                      <a:alpha val="43137"/>
                    </a:srgbClr>
                  </a:outerShdw>
                </a:effectLst>
              </a:rPr>
              <a:t>where we are going.</a:t>
            </a:r>
          </a:p>
          <a:p>
            <a:pPr marL="274320" indent="-274320" eaLnBrk="1" fontAlgn="auto" hangingPunct="1">
              <a:spcAft>
                <a:spcPts val="0"/>
              </a:spcAft>
              <a:buFont typeface="Wingdings 2"/>
              <a:buChar char=""/>
              <a:defRPr/>
            </a:pPr>
            <a:r>
              <a:rPr lang="en-US" dirty="0" smtClean="0">
                <a:solidFill>
                  <a:srgbClr val="FF0000"/>
                </a:solidFill>
                <a:effectLst>
                  <a:outerShdw blurRad="38100" dist="38100" dir="2700000" algn="tl">
                    <a:srgbClr val="000000">
                      <a:alpha val="43137"/>
                    </a:srgbClr>
                  </a:outerShdw>
                </a:effectLst>
              </a:rPr>
              <a:t>2- I know (the time) </a:t>
            </a:r>
            <a:r>
              <a:rPr lang="en-US" dirty="0" smtClean="0">
                <a:solidFill>
                  <a:srgbClr val="002060"/>
                </a:solidFill>
                <a:effectLst>
                  <a:outerShdw blurRad="38100" dist="38100" dir="2700000" algn="tl">
                    <a:srgbClr val="000000">
                      <a:alpha val="43137"/>
                    </a:srgbClr>
                  </a:outerShdw>
                </a:effectLst>
              </a:rPr>
              <a:t>when we are going.</a:t>
            </a:r>
          </a:p>
          <a:p>
            <a:pPr marL="274320" indent="-274320" eaLnBrk="1" fontAlgn="auto" hangingPunct="1">
              <a:spcAft>
                <a:spcPts val="0"/>
              </a:spcAft>
              <a:buFont typeface="Wingdings 2"/>
              <a:buChar char=""/>
              <a:defRPr/>
            </a:pPr>
            <a:r>
              <a:rPr lang="en-US" dirty="0" smtClean="0">
                <a:solidFill>
                  <a:srgbClr val="FF0000"/>
                </a:solidFill>
                <a:effectLst>
                  <a:outerShdw blurRad="38100" dist="38100" dir="2700000" algn="tl">
                    <a:srgbClr val="000000">
                      <a:alpha val="43137"/>
                    </a:srgbClr>
                  </a:outerShdw>
                </a:effectLst>
              </a:rPr>
              <a:t>3- I know (the reason) </a:t>
            </a:r>
            <a:r>
              <a:rPr lang="en-US" dirty="0" smtClean="0">
                <a:solidFill>
                  <a:srgbClr val="002060"/>
                </a:solidFill>
                <a:effectLst>
                  <a:outerShdw blurRad="38100" dist="38100" dir="2700000" algn="tl">
                    <a:srgbClr val="000000">
                      <a:alpha val="43137"/>
                    </a:srgbClr>
                  </a:outerShdw>
                </a:effectLst>
              </a:rPr>
              <a:t>why we are going.</a:t>
            </a:r>
          </a:p>
          <a:p>
            <a:pPr marL="274320" indent="-274320" algn="just" eaLnBrk="1" fontAlgn="auto" hangingPunct="1">
              <a:spcAft>
                <a:spcPts val="0"/>
              </a:spcAft>
              <a:buFont typeface="Wingdings 2"/>
              <a:buNone/>
              <a:defRPr/>
            </a:pPr>
            <a:r>
              <a:rPr lang="en-US" dirty="0" smtClean="0"/>
              <a:t>These three sentences contain optional elements usually appear in translation. This element is a relative adverb, the head NPs can be optionally deleted. However, if the relative adverb </a:t>
            </a:r>
            <a:r>
              <a:rPr lang="en-US" b="1" dirty="0" smtClean="0">
                <a:solidFill>
                  <a:schemeClr val="accent5">
                    <a:lumMod val="75000"/>
                  </a:schemeClr>
                </a:solidFill>
                <a:effectLst>
                  <a:outerShdw blurRad="38100" dist="38100" dir="2700000" algn="tl">
                    <a:srgbClr val="000000">
                      <a:alpha val="43137"/>
                    </a:srgbClr>
                  </a:outerShdw>
                </a:effectLst>
              </a:rPr>
              <a:t>how</a:t>
            </a:r>
            <a:r>
              <a:rPr lang="en-US" dirty="0" smtClean="0">
                <a:effectLst>
                  <a:outerShdw blurRad="38100" dist="38100" dir="2700000" algn="tl">
                    <a:srgbClr val="000000">
                      <a:alpha val="43137"/>
                    </a:srgbClr>
                  </a:outerShdw>
                </a:effectLst>
              </a:rPr>
              <a:t> </a:t>
            </a:r>
            <a:r>
              <a:rPr lang="en-US" dirty="0" smtClean="0"/>
              <a:t>is used , the head NP must be deleted:</a:t>
            </a:r>
          </a:p>
          <a:p>
            <a:pPr marL="274320" indent="-274320" algn="just" eaLnBrk="1" fontAlgn="auto" hangingPunct="1">
              <a:spcAft>
                <a:spcPts val="0"/>
              </a:spcAft>
              <a:buFont typeface="Wingdings 2"/>
              <a:buNone/>
              <a:defRPr/>
            </a:pPr>
            <a:r>
              <a:rPr lang="en-US" dirty="0" smtClean="0"/>
              <a:t>	-</a:t>
            </a:r>
            <a:r>
              <a:rPr lang="en-US" dirty="0" smtClean="0">
                <a:solidFill>
                  <a:srgbClr val="FF0000"/>
                </a:solidFill>
              </a:rPr>
              <a:t>This is how he dresses/danced/played</a:t>
            </a:r>
            <a:r>
              <a:rPr lang="en-US" dirty="0" smtClean="0"/>
              <a:t>.(head NP deletion)</a:t>
            </a:r>
          </a:p>
          <a:p>
            <a:pPr marL="274320" indent="-274320" algn="just" eaLnBrk="1" fontAlgn="auto" hangingPunct="1">
              <a:spcAft>
                <a:spcPts val="0"/>
              </a:spcAft>
              <a:buFont typeface="Wingdings 2"/>
              <a:buNone/>
              <a:defRPr/>
            </a:pPr>
            <a:r>
              <a:rPr lang="en-US" dirty="0" smtClean="0"/>
              <a:t>	-</a:t>
            </a:r>
            <a:r>
              <a:rPr lang="en-US" dirty="0" smtClean="0">
                <a:solidFill>
                  <a:srgbClr val="FF0000"/>
                </a:solidFill>
              </a:rPr>
              <a:t>This is the way he dresses/dances/plays</a:t>
            </a:r>
            <a:r>
              <a:rPr lang="en-US" dirty="0" smtClean="0"/>
              <a:t>. (relative  adverb deletion) </a:t>
            </a:r>
            <a:endParaRPr lang="en-US" dirty="0"/>
          </a:p>
        </p:txBody>
      </p:sp>
      <p:sp>
        <p:nvSpPr>
          <p:cNvPr id="35843"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7AC08E-761C-4853-B677-6B0C27B2E71B}" type="slidenum">
              <a:rPr lang="en-US">
                <a:cs typeface="Arial" charset="0"/>
              </a:rPr>
              <a:pPr fontAlgn="base">
                <a:spcBef>
                  <a:spcPct val="0"/>
                </a:spcBef>
                <a:spcAft>
                  <a:spcPct val="0"/>
                </a:spcAft>
                <a:defRPr/>
              </a:pPr>
              <a:t>22</a:t>
            </a:fld>
            <a:endParaRPr lang="en-US">
              <a:cs typeface="Arial" charset="0"/>
            </a:endParaRPr>
          </a:p>
        </p:txBody>
      </p:sp>
      <p:sp>
        <p:nvSpPr>
          <p:cNvPr id="35844"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C5AF0A87-39B0-4D97-ABEB-381DEF9DC7F8}" type="datetime1">
              <a:rPr lang="en-US">
                <a:cs typeface="Arial" charset="0"/>
              </a:rPr>
              <a:pPr fontAlgn="base">
                <a:spcBef>
                  <a:spcPct val="0"/>
                </a:spcBef>
                <a:spcAft>
                  <a:spcPct val="0"/>
                </a:spcAft>
                <a:defRPr/>
              </a:pPr>
              <a:t>10/10/2015</a:t>
            </a:fld>
            <a:endParaRPr lang="en-US">
              <a:cs typeface="Arial" charset="0"/>
            </a:endParaRPr>
          </a:p>
        </p:txBody>
      </p:sp>
      <p:sp>
        <p:nvSpPr>
          <p:cNvPr id="35845"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Choice of relative pronoun</a:t>
            </a:r>
            <a:endParaRPr lang="en-US" dirty="0"/>
          </a:p>
        </p:txBody>
      </p:sp>
      <p:sp>
        <p:nvSpPr>
          <p:cNvPr id="3" name="Content Placeholder 2"/>
          <p:cNvSpPr>
            <a:spLocks noGrp="1"/>
          </p:cNvSpPr>
          <p:nvPr>
            <p:ph idx="1"/>
          </p:nvPr>
        </p:nvSpPr>
        <p:spPr/>
        <p:txBody>
          <a:bodyPr>
            <a:normAutofit/>
          </a:bodyPr>
          <a:lstStyle/>
          <a:p>
            <a:pPr eaLnBrk="1" hangingPunct="1">
              <a:lnSpc>
                <a:spcPct val="90000"/>
              </a:lnSpc>
              <a:defRPr/>
            </a:pPr>
            <a:r>
              <a:rPr lang="en-US" sz="2200" smtClean="0"/>
              <a:t>1- in the following RC, </a:t>
            </a:r>
            <a:r>
              <a:rPr lang="en-US" sz="2200" b="1" smtClean="0">
                <a:solidFill>
                  <a:schemeClr val="accent1"/>
                </a:solidFill>
              </a:rPr>
              <a:t>that</a:t>
            </a:r>
            <a:r>
              <a:rPr lang="en-US" sz="2200" smtClean="0"/>
              <a:t> can’t replace </a:t>
            </a:r>
            <a:r>
              <a:rPr lang="en-US" sz="2200" b="1" smtClean="0">
                <a:solidFill>
                  <a:schemeClr val="accent1"/>
                </a:solidFill>
              </a:rPr>
              <a:t>which</a:t>
            </a:r>
            <a:r>
              <a:rPr lang="en-US" sz="2200" smtClean="0"/>
              <a:t> since it is preceded by a preposition:</a:t>
            </a:r>
          </a:p>
          <a:p>
            <a:pPr eaLnBrk="1" hangingPunct="1">
              <a:lnSpc>
                <a:spcPct val="90000"/>
              </a:lnSpc>
              <a:defRPr/>
            </a:pPr>
            <a:r>
              <a:rPr lang="en-US" sz="2000" smtClean="0">
                <a:solidFill>
                  <a:srgbClr val="FF0000"/>
                </a:solidFill>
                <a:effectLst>
                  <a:outerShdw blurRad="38100" dist="38100" dir="2700000" algn="tl">
                    <a:srgbClr val="C0C0C0"/>
                  </a:outerShdw>
                </a:effectLst>
              </a:rPr>
              <a:t>The novel </a:t>
            </a:r>
            <a:r>
              <a:rPr lang="en-US" sz="2000" smtClean="0">
                <a:solidFill>
                  <a:srgbClr val="002060"/>
                </a:solidFill>
                <a:effectLst>
                  <a:outerShdw blurRad="38100" dist="38100" dir="2700000" algn="tl">
                    <a:srgbClr val="C0C0C0"/>
                  </a:outerShdw>
                </a:effectLst>
              </a:rPr>
              <a:t>for which he won the prize</a:t>
            </a:r>
            <a:r>
              <a:rPr lang="en-US" sz="2000" smtClean="0">
                <a:solidFill>
                  <a:srgbClr val="FF0000"/>
                </a:solidFill>
                <a:effectLst>
                  <a:outerShdw blurRad="38100" dist="38100" dir="2700000" algn="tl">
                    <a:srgbClr val="C0C0C0"/>
                  </a:outerShdw>
                </a:effectLst>
              </a:rPr>
              <a:t> is selling like hot cakes.</a:t>
            </a:r>
          </a:p>
          <a:p>
            <a:pPr eaLnBrk="1" hangingPunct="1">
              <a:lnSpc>
                <a:spcPct val="90000"/>
              </a:lnSpc>
              <a:defRPr/>
            </a:pPr>
            <a:r>
              <a:rPr lang="en-US" sz="2200" smtClean="0"/>
              <a:t>2- The relative pronoun </a:t>
            </a:r>
            <a:r>
              <a:rPr lang="en-US" sz="2200" b="1" smtClean="0">
                <a:solidFill>
                  <a:schemeClr val="accent1"/>
                </a:solidFill>
              </a:rPr>
              <a:t>can’t be omitted </a:t>
            </a:r>
            <a:r>
              <a:rPr lang="en-US" sz="2200" smtClean="0"/>
              <a:t>when it functions as </a:t>
            </a:r>
            <a:r>
              <a:rPr lang="en-US" sz="2200" b="1" smtClean="0">
                <a:solidFill>
                  <a:schemeClr val="accent1"/>
                </a:solidFill>
              </a:rPr>
              <a:t>subject</a:t>
            </a:r>
            <a:r>
              <a:rPr lang="en-US" sz="2200" smtClean="0"/>
              <a:t>, in contrast it </a:t>
            </a:r>
            <a:r>
              <a:rPr lang="en-US" sz="2200" b="1" smtClean="0">
                <a:solidFill>
                  <a:schemeClr val="accent1"/>
                </a:solidFill>
              </a:rPr>
              <a:t>can be omitted</a:t>
            </a:r>
            <a:r>
              <a:rPr lang="en-US" sz="2200" smtClean="0"/>
              <a:t> when used as </a:t>
            </a:r>
            <a:r>
              <a:rPr lang="en-US" sz="2200" b="1" smtClean="0">
                <a:solidFill>
                  <a:schemeClr val="accent1"/>
                </a:solidFill>
              </a:rPr>
              <a:t>object</a:t>
            </a:r>
            <a:r>
              <a:rPr lang="en-US" sz="2200" smtClean="0"/>
              <a:t>:</a:t>
            </a:r>
          </a:p>
          <a:p>
            <a:pPr eaLnBrk="1" hangingPunct="1">
              <a:lnSpc>
                <a:spcPct val="90000"/>
              </a:lnSpc>
              <a:defRPr/>
            </a:pPr>
            <a:r>
              <a:rPr lang="en-US" sz="2200" smtClean="0">
                <a:solidFill>
                  <a:srgbClr val="FF0000"/>
                </a:solidFill>
                <a:effectLst>
                  <a:outerShdw blurRad="38100" dist="38100" dir="2700000" algn="tl">
                    <a:srgbClr val="C0C0C0"/>
                  </a:outerShdw>
                </a:effectLst>
              </a:rPr>
              <a:t>The boy </a:t>
            </a:r>
            <a:r>
              <a:rPr lang="en-US" sz="2200" smtClean="0">
                <a:solidFill>
                  <a:srgbClr val="002060"/>
                </a:solidFill>
                <a:effectLst>
                  <a:outerShdw blurRad="38100" dist="38100" dir="2700000" algn="tl">
                    <a:srgbClr val="C0C0C0"/>
                  </a:outerShdw>
                </a:effectLst>
              </a:rPr>
              <a:t>who was leaving for London </a:t>
            </a:r>
            <a:r>
              <a:rPr lang="en-US" sz="2200" smtClean="0">
                <a:solidFill>
                  <a:srgbClr val="FF0000"/>
                </a:solidFill>
                <a:effectLst>
                  <a:outerShdw blurRad="38100" dist="38100" dir="2700000" algn="tl">
                    <a:srgbClr val="C0C0C0"/>
                  </a:outerShdw>
                </a:effectLst>
              </a:rPr>
              <a:t>was seen again.</a:t>
            </a:r>
          </a:p>
          <a:p>
            <a:pPr eaLnBrk="1" hangingPunct="1">
              <a:lnSpc>
                <a:spcPct val="90000"/>
              </a:lnSpc>
              <a:defRPr/>
            </a:pPr>
            <a:r>
              <a:rPr lang="en-US" sz="2200" smtClean="0">
                <a:solidFill>
                  <a:srgbClr val="FF0000"/>
                </a:solidFill>
                <a:effectLst>
                  <a:outerShdw blurRad="38100" dist="38100" dir="2700000" algn="tl">
                    <a:srgbClr val="C0C0C0"/>
                  </a:outerShdw>
                </a:effectLst>
              </a:rPr>
              <a:t>The boy </a:t>
            </a:r>
            <a:r>
              <a:rPr lang="en-US" sz="2200" smtClean="0">
                <a:solidFill>
                  <a:srgbClr val="002060"/>
                </a:solidFill>
                <a:effectLst>
                  <a:outerShdw blurRad="38100" dist="38100" dir="2700000" algn="tl">
                    <a:srgbClr val="C0C0C0"/>
                  </a:outerShdw>
                </a:effectLst>
              </a:rPr>
              <a:t>(whom) I saw yesterday</a:t>
            </a:r>
            <a:r>
              <a:rPr lang="en-US" sz="2200" smtClean="0">
                <a:solidFill>
                  <a:srgbClr val="FF0000"/>
                </a:solidFill>
                <a:effectLst>
                  <a:outerShdw blurRad="38100" dist="38100" dir="2700000" algn="tl">
                    <a:srgbClr val="C0C0C0"/>
                  </a:outerShdw>
                </a:effectLst>
              </a:rPr>
              <a:t> left for London.</a:t>
            </a:r>
          </a:p>
          <a:p>
            <a:pPr eaLnBrk="1" hangingPunct="1">
              <a:lnSpc>
                <a:spcPct val="90000"/>
              </a:lnSpc>
              <a:defRPr/>
            </a:pPr>
            <a:r>
              <a:rPr lang="en-US" sz="2200" smtClean="0"/>
              <a:t>3- </a:t>
            </a:r>
            <a:r>
              <a:rPr lang="en-US" sz="2200" b="1" smtClean="0">
                <a:solidFill>
                  <a:schemeClr val="accent1"/>
                </a:solidFill>
                <a:effectLst>
                  <a:outerShdw blurRad="38100" dist="38100" dir="2700000" algn="tl">
                    <a:srgbClr val="C0C0C0"/>
                  </a:outerShdw>
                </a:effectLst>
              </a:rPr>
              <a:t>whom</a:t>
            </a:r>
            <a:r>
              <a:rPr lang="en-US" sz="2200" smtClean="0">
                <a:effectLst>
                  <a:outerShdw blurRad="38100" dist="38100" dir="2700000" algn="tl">
                    <a:srgbClr val="C0C0C0"/>
                  </a:outerShdw>
                </a:effectLst>
              </a:rPr>
              <a:t> </a:t>
            </a:r>
            <a:r>
              <a:rPr lang="en-US" sz="2200" smtClean="0"/>
              <a:t>is used in formal style. It can be replaced by both </a:t>
            </a:r>
            <a:r>
              <a:rPr lang="en-US" sz="2200" b="1" smtClean="0">
                <a:solidFill>
                  <a:srgbClr val="B23B7E"/>
                </a:solidFill>
                <a:effectLst>
                  <a:outerShdw blurRad="38100" dist="38100" dir="2700000" algn="tl">
                    <a:srgbClr val="C0C0C0"/>
                  </a:outerShdw>
                </a:effectLst>
              </a:rPr>
              <a:t>who</a:t>
            </a:r>
            <a:r>
              <a:rPr lang="en-US" sz="2200" smtClean="0">
                <a:effectLst>
                  <a:outerShdw blurRad="38100" dist="38100" dir="2700000" algn="tl">
                    <a:srgbClr val="C0C0C0"/>
                  </a:outerShdw>
                </a:effectLst>
              </a:rPr>
              <a:t> </a:t>
            </a:r>
            <a:r>
              <a:rPr lang="en-US" sz="2200" smtClean="0"/>
              <a:t>or </a:t>
            </a:r>
            <a:r>
              <a:rPr lang="en-US" sz="2200" b="1" smtClean="0">
                <a:solidFill>
                  <a:srgbClr val="B23B7E"/>
                </a:solidFill>
                <a:effectLst>
                  <a:outerShdw blurRad="38100" dist="38100" dir="2700000" algn="tl">
                    <a:srgbClr val="C0C0C0"/>
                  </a:outerShdw>
                </a:effectLst>
              </a:rPr>
              <a:t>that</a:t>
            </a:r>
            <a:r>
              <a:rPr lang="en-US" sz="2200" smtClean="0">
                <a:effectLst>
                  <a:outerShdw blurRad="38100" dist="38100" dir="2700000" algn="tl">
                    <a:srgbClr val="C0C0C0"/>
                  </a:outerShdw>
                </a:effectLst>
              </a:rPr>
              <a:t> </a:t>
            </a:r>
            <a:r>
              <a:rPr lang="en-US" sz="2200" smtClean="0"/>
              <a:t>,except when preceded by a preposition:</a:t>
            </a:r>
          </a:p>
          <a:p>
            <a:pPr eaLnBrk="1" hangingPunct="1">
              <a:lnSpc>
                <a:spcPct val="90000"/>
              </a:lnSpc>
              <a:defRPr/>
            </a:pPr>
            <a:r>
              <a:rPr lang="en-US" sz="2200" smtClean="0"/>
              <a:t>The man whom/who/that/</a:t>
            </a:r>
            <a:r>
              <a:rPr lang="en-US" sz="2200" smtClean="0">
                <a:cs typeface="Times New Roman" pitchFamily="18" charset="0"/>
              </a:rPr>
              <a:t>Ø I saw yesterday left for London.</a:t>
            </a:r>
            <a:endParaRPr lang="en-US" sz="2200" smtClean="0"/>
          </a:p>
          <a:p>
            <a:pPr eaLnBrk="1" hangingPunct="1">
              <a:lnSpc>
                <a:spcPct val="90000"/>
              </a:lnSpc>
              <a:defRPr/>
            </a:pPr>
            <a:endParaRPr lang="en-US" sz="2200" smtClean="0"/>
          </a:p>
        </p:txBody>
      </p:sp>
      <p:sp>
        <p:nvSpPr>
          <p:cNvPr id="36867"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564E29-9EAA-4E6C-A24E-583A91775BC3}" type="slidenum">
              <a:rPr lang="ar-SA" smtClean="0">
                <a:cs typeface="Arial" charset="0"/>
              </a:rPr>
              <a:pPr fontAlgn="base">
                <a:spcBef>
                  <a:spcPct val="0"/>
                </a:spcBef>
                <a:spcAft>
                  <a:spcPct val="0"/>
                </a:spcAft>
                <a:defRPr/>
              </a:pPr>
              <a:t>23</a:t>
            </a:fld>
            <a:endParaRPr lang="en-US" smtClean="0">
              <a:cs typeface="Arial" charset="0"/>
            </a:endParaRPr>
          </a:p>
        </p:txBody>
      </p:sp>
      <p:sp>
        <p:nvSpPr>
          <p:cNvPr id="36868"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FD2B80B9-1404-4229-812B-FF7E0493C713}" type="datetime1">
              <a:rPr lang="en-US">
                <a:cs typeface="Arial" charset="0"/>
              </a:rPr>
              <a:pPr fontAlgn="base">
                <a:spcBef>
                  <a:spcPct val="0"/>
                </a:spcBef>
                <a:spcAft>
                  <a:spcPct val="0"/>
                </a:spcAft>
                <a:defRPr/>
              </a:pPr>
              <a:t>10/10/2015</a:t>
            </a:fld>
            <a:endParaRPr lang="en-US">
              <a:cs typeface="Arial" charset="0"/>
            </a:endParaRPr>
          </a:p>
        </p:txBody>
      </p:sp>
      <p:sp>
        <p:nvSpPr>
          <p:cNvPr id="36869"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lstStyle/>
          <a:p>
            <a:pPr eaLnBrk="1" fontAlgn="auto" hangingPunct="1">
              <a:spcAft>
                <a:spcPts val="0"/>
              </a:spcAft>
              <a:defRPr/>
            </a:pPr>
            <a:r>
              <a:rPr lang="en-US" dirty="0" smtClean="0"/>
              <a:t>Arabic </a:t>
            </a:r>
            <a:r>
              <a:rPr lang="en-US" dirty="0" err="1" smtClean="0"/>
              <a:t>rc</a:t>
            </a:r>
            <a:endParaRPr lang="en-US" dirty="0"/>
          </a:p>
        </p:txBody>
      </p:sp>
      <p:sp>
        <p:nvSpPr>
          <p:cNvPr id="3" name="Content Placeholder 2"/>
          <p:cNvSpPr>
            <a:spLocks noGrp="1"/>
          </p:cNvSpPr>
          <p:nvPr>
            <p:ph idx="1"/>
          </p:nvPr>
        </p:nvSpPr>
        <p:spPr>
          <a:xfrm>
            <a:off x="228600" y="990600"/>
            <a:ext cx="7924800" cy="5715000"/>
          </a:xfrm>
        </p:spPr>
        <p:txBody>
          <a:bodyPr>
            <a:normAutofit/>
          </a:bodyPr>
          <a:lstStyle/>
          <a:p>
            <a:pPr eaLnBrk="1" hangingPunct="1">
              <a:lnSpc>
                <a:spcPct val="80000"/>
              </a:lnSpc>
              <a:defRPr/>
            </a:pPr>
            <a:r>
              <a:rPr lang="en-US" sz="1600" b="1" smtClean="0"/>
              <a:t>They are known as </a:t>
            </a:r>
            <a:r>
              <a:rPr lang="ar-SA" sz="1600" b="1" smtClean="0">
                <a:solidFill>
                  <a:srgbClr val="B23B7E"/>
                </a:solidFill>
              </a:rPr>
              <a:t>الأسماء</a:t>
            </a:r>
            <a:r>
              <a:rPr lang="ar-SA" sz="1600" b="1" smtClean="0"/>
              <a:t> </a:t>
            </a:r>
            <a:r>
              <a:rPr lang="ar-SA" sz="1600" b="1" smtClean="0">
                <a:solidFill>
                  <a:srgbClr val="B23B7E"/>
                </a:solidFill>
              </a:rPr>
              <a:t>الموصولة</a:t>
            </a:r>
            <a:endParaRPr lang="en-US" sz="1600" b="1" smtClean="0">
              <a:solidFill>
                <a:srgbClr val="B23B7E"/>
              </a:solidFill>
            </a:endParaRPr>
          </a:p>
          <a:p>
            <a:pPr eaLnBrk="1" hangingPunct="1">
              <a:lnSpc>
                <a:spcPct val="80000"/>
              </a:lnSpc>
              <a:defRPr/>
            </a:pPr>
            <a:r>
              <a:rPr lang="en-US" sz="1600" b="1" smtClean="0"/>
              <a:t>Arabic relative pronoun </a:t>
            </a:r>
            <a:r>
              <a:rPr lang="ar-SA" sz="1600" b="1" smtClean="0"/>
              <a:t>الاسم الموصول</a:t>
            </a:r>
            <a:r>
              <a:rPr lang="en-US" sz="1600" b="1" smtClean="0"/>
              <a:t> agrees with antecedent NP in number , gender ,and case (only in dual) and with the </a:t>
            </a:r>
            <a:r>
              <a:rPr lang="en-US" sz="1600" b="1" smtClean="0">
                <a:solidFill>
                  <a:schemeClr val="accent1"/>
                </a:solidFill>
              </a:rPr>
              <a:t>resumptive pronoun</a:t>
            </a:r>
            <a:r>
              <a:rPr lang="en-US" sz="1600" b="1" smtClean="0"/>
              <a:t>   </a:t>
            </a:r>
            <a:r>
              <a:rPr lang="ar-SA" sz="1600" b="1" smtClean="0"/>
              <a:t>العائد</a:t>
            </a:r>
            <a:r>
              <a:rPr lang="en-US" sz="1600" b="1" smtClean="0"/>
              <a:t> in number and gender</a:t>
            </a:r>
          </a:p>
          <a:p>
            <a:pPr eaLnBrk="1" hangingPunct="1">
              <a:lnSpc>
                <a:spcPct val="80000"/>
              </a:lnSpc>
              <a:defRPr/>
            </a:pPr>
            <a:r>
              <a:rPr lang="en-US" sz="1600" b="1" smtClean="0"/>
              <a:t>A resumptive pronoun </a:t>
            </a:r>
            <a:r>
              <a:rPr lang="ar-SA" sz="1600" b="1" smtClean="0">
                <a:solidFill>
                  <a:srgbClr val="B23B7E"/>
                </a:solidFill>
              </a:rPr>
              <a:t>العائد</a:t>
            </a:r>
            <a:r>
              <a:rPr lang="en-US" sz="1600" b="1" smtClean="0"/>
              <a:t> is a pronoun that marks the position of the relativized noun in RC, with exception of subject position:</a:t>
            </a:r>
          </a:p>
          <a:p>
            <a:pPr algn="r" rtl="1" eaLnBrk="1" hangingPunct="1">
              <a:lnSpc>
                <a:spcPct val="80000"/>
              </a:lnSpc>
              <a:defRPr/>
            </a:pPr>
            <a:r>
              <a:rPr lang="ar-SA" sz="1600" b="1" smtClean="0">
                <a:solidFill>
                  <a:srgbClr val="FF0000"/>
                </a:solidFill>
              </a:rPr>
              <a:t>القرآن هو الكتاب الذي انزل/ أنزل</a:t>
            </a:r>
            <a:r>
              <a:rPr lang="ar-SA" sz="1600" b="1" smtClean="0">
                <a:solidFill>
                  <a:srgbClr val="0070C0"/>
                </a:solidFill>
              </a:rPr>
              <a:t>ه</a:t>
            </a:r>
            <a:r>
              <a:rPr lang="ar-SA" sz="1600" b="1" smtClean="0">
                <a:solidFill>
                  <a:srgbClr val="FF0000"/>
                </a:solidFill>
              </a:rPr>
              <a:t> الله.</a:t>
            </a:r>
          </a:p>
          <a:p>
            <a:pPr algn="r" rtl="1" eaLnBrk="1" hangingPunct="1">
              <a:lnSpc>
                <a:spcPct val="80000"/>
              </a:lnSpc>
              <a:defRPr/>
            </a:pPr>
            <a:r>
              <a:rPr lang="ar-SA" sz="1600" b="1" smtClean="0">
                <a:solidFill>
                  <a:srgbClr val="FF0000"/>
                </a:solidFill>
              </a:rPr>
              <a:t>وصل الذي دعوت/دعوت</a:t>
            </a:r>
            <a:r>
              <a:rPr lang="ar-SA" sz="1600" b="1" smtClean="0">
                <a:solidFill>
                  <a:srgbClr val="0070C0"/>
                </a:solidFill>
              </a:rPr>
              <a:t>ه</a:t>
            </a:r>
            <a:r>
              <a:rPr lang="ar-SA" sz="1600" b="1" smtClean="0">
                <a:solidFill>
                  <a:srgbClr val="FF0000"/>
                </a:solidFill>
              </a:rPr>
              <a:t>.</a:t>
            </a:r>
          </a:p>
          <a:p>
            <a:pPr algn="r" rtl="1" eaLnBrk="1" hangingPunct="1">
              <a:lnSpc>
                <a:spcPct val="80000"/>
              </a:lnSpc>
              <a:defRPr/>
            </a:pPr>
            <a:r>
              <a:rPr lang="ar-SA" sz="1600" b="1" smtClean="0">
                <a:solidFill>
                  <a:srgbClr val="FF0000"/>
                </a:solidFill>
              </a:rPr>
              <a:t>وصلت التي دعوتِ/ دعوت</a:t>
            </a:r>
            <a:r>
              <a:rPr lang="ar-SA" sz="1600" b="1" smtClean="0">
                <a:solidFill>
                  <a:srgbClr val="0070C0"/>
                </a:solidFill>
              </a:rPr>
              <a:t>ه</a:t>
            </a:r>
            <a:r>
              <a:rPr lang="ar-SA" sz="1600" b="1" smtClean="0">
                <a:solidFill>
                  <a:srgbClr val="FF0000"/>
                </a:solidFill>
              </a:rPr>
              <a:t>.</a:t>
            </a:r>
          </a:p>
          <a:p>
            <a:pPr algn="r" rtl="1" eaLnBrk="1" hangingPunct="1">
              <a:lnSpc>
                <a:spcPct val="80000"/>
              </a:lnSpc>
              <a:defRPr/>
            </a:pPr>
            <a:r>
              <a:rPr lang="ar-SA" sz="1600" b="1" smtClean="0">
                <a:solidFill>
                  <a:srgbClr val="FF0000"/>
                </a:solidFill>
              </a:rPr>
              <a:t>استلمت رسالةً لم اقرأ</a:t>
            </a:r>
            <a:r>
              <a:rPr lang="ar-SA" sz="1600" b="1" smtClean="0">
                <a:solidFill>
                  <a:srgbClr val="0070C0"/>
                </a:solidFill>
              </a:rPr>
              <a:t>ها</a:t>
            </a:r>
            <a:r>
              <a:rPr lang="ar-SA" sz="1600" b="1" smtClean="0">
                <a:solidFill>
                  <a:srgbClr val="FF0000"/>
                </a:solidFill>
              </a:rPr>
              <a:t> حتى الآن.</a:t>
            </a:r>
            <a:endParaRPr lang="en-US" sz="1600" b="1" smtClean="0">
              <a:solidFill>
                <a:srgbClr val="FF0000"/>
              </a:solidFill>
            </a:endParaRPr>
          </a:p>
          <a:p>
            <a:pPr algn="r" rtl="1" eaLnBrk="1" hangingPunct="1">
              <a:lnSpc>
                <a:spcPct val="80000"/>
              </a:lnSpc>
              <a:defRPr/>
            </a:pPr>
            <a:r>
              <a:rPr lang="ar-SA" sz="1600" b="1" smtClean="0">
                <a:solidFill>
                  <a:srgbClr val="FF0000"/>
                </a:solidFill>
              </a:rPr>
              <a:t>وصل الذي كتبتُ إلي</a:t>
            </a:r>
            <a:r>
              <a:rPr lang="ar-SA" sz="1600" b="1" smtClean="0">
                <a:solidFill>
                  <a:srgbClr val="0070C0"/>
                </a:solidFill>
              </a:rPr>
              <a:t>ه</a:t>
            </a:r>
            <a:r>
              <a:rPr lang="ar-SA" sz="1600" b="1" smtClean="0">
                <a:solidFill>
                  <a:srgbClr val="FF0000"/>
                </a:solidFill>
              </a:rPr>
              <a:t>.</a:t>
            </a:r>
          </a:p>
          <a:p>
            <a:pPr algn="r" rtl="1" eaLnBrk="1" hangingPunct="1">
              <a:lnSpc>
                <a:spcPct val="80000"/>
              </a:lnSpc>
              <a:defRPr/>
            </a:pPr>
            <a:r>
              <a:rPr lang="ar-SA" sz="1600" b="1" smtClean="0">
                <a:solidFill>
                  <a:srgbClr val="FF0000"/>
                </a:solidFill>
              </a:rPr>
              <a:t>جاء الرجل الذي إيا</a:t>
            </a:r>
            <a:r>
              <a:rPr lang="ar-SA" sz="1600" b="1" smtClean="0">
                <a:solidFill>
                  <a:srgbClr val="0070C0"/>
                </a:solidFill>
              </a:rPr>
              <a:t>هُ </a:t>
            </a:r>
            <a:r>
              <a:rPr lang="ar-SA" sz="1600" b="1" smtClean="0">
                <a:solidFill>
                  <a:srgbClr val="FF0000"/>
                </a:solidFill>
              </a:rPr>
              <a:t>احترم.</a:t>
            </a:r>
          </a:p>
          <a:p>
            <a:pPr eaLnBrk="1" hangingPunct="1">
              <a:lnSpc>
                <a:spcPct val="80000"/>
              </a:lnSpc>
              <a:defRPr/>
            </a:pPr>
            <a:r>
              <a:rPr lang="en-US" sz="1600" b="1" smtClean="0"/>
              <a:t>In the second ,third and fifth examples the head is deleted</a:t>
            </a:r>
            <a:r>
              <a:rPr lang="ar-SA" sz="1600" b="1" smtClean="0"/>
              <a:t>.</a:t>
            </a:r>
            <a:r>
              <a:rPr lang="en-US" sz="1600" b="1" smtClean="0"/>
              <a:t> The resumptive pronoun  can’t be deleted when:</a:t>
            </a:r>
          </a:p>
          <a:p>
            <a:pPr eaLnBrk="1" hangingPunct="1">
              <a:lnSpc>
                <a:spcPct val="80000"/>
              </a:lnSpc>
              <a:buFontTx/>
              <a:buChar char="-"/>
              <a:defRPr/>
            </a:pPr>
            <a:r>
              <a:rPr lang="en-US" sz="1600" b="1" smtClean="0"/>
              <a:t>It is preceded by a preposition, as in the fifth example.</a:t>
            </a:r>
          </a:p>
          <a:p>
            <a:pPr eaLnBrk="1" hangingPunct="1">
              <a:lnSpc>
                <a:spcPct val="80000"/>
              </a:lnSpc>
              <a:buFontTx/>
              <a:buChar char="-"/>
              <a:defRPr/>
            </a:pPr>
            <a:r>
              <a:rPr lang="en-US" sz="1600" b="1" smtClean="0"/>
              <a:t>It is coreferent to an indefinite antecedent, as in the fourth example.</a:t>
            </a:r>
          </a:p>
          <a:p>
            <a:pPr eaLnBrk="1" hangingPunct="1">
              <a:lnSpc>
                <a:spcPct val="80000"/>
              </a:lnSpc>
              <a:buFontTx/>
              <a:buChar char="-"/>
              <a:defRPr/>
            </a:pPr>
            <a:r>
              <a:rPr lang="en-US" sz="1600" b="1" smtClean="0"/>
              <a:t>The object is an independent accusative pronoun</a:t>
            </a:r>
            <a:r>
              <a:rPr lang="ar-SA" sz="1600" b="1" smtClean="0"/>
              <a:t> اسم منصوب </a:t>
            </a:r>
            <a:endParaRPr lang="en-US" sz="1600" b="1" smtClean="0"/>
          </a:p>
          <a:p>
            <a:pPr eaLnBrk="1" hangingPunct="1">
              <a:lnSpc>
                <a:spcPct val="80000"/>
              </a:lnSpc>
              <a:buFont typeface="Wingdings 2" pitchFamily="18" charset="2"/>
              <a:buNone/>
              <a:defRPr/>
            </a:pPr>
            <a:endParaRPr lang="en-US" sz="1600" b="1" smtClean="0"/>
          </a:p>
          <a:p>
            <a:pPr algn="just" eaLnBrk="1" hangingPunct="1">
              <a:lnSpc>
                <a:spcPct val="80000"/>
              </a:lnSpc>
              <a:buFont typeface="Wingdings 2" pitchFamily="18" charset="2"/>
              <a:buNone/>
              <a:defRPr/>
            </a:pPr>
            <a:r>
              <a:rPr lang="en-US" sz="1600" b="1" smtClean="0">
                <a:solidFill>
                  <a:srgbClr val="FF0000"/>
                </a:solidFill>
                <a:effectLst>
                  <a:outerShdw blurRad="38100" dist="38100" dir="2700000" algn="tl">
                    <a:srgbClr val="C0C0C0"/>
                  </a:outerShdw>
                </a:effectLst>
              </a:rPr>
              <a:t>It is clear that the grammatical function of the relativized noun is assumed by the relative pronoun ,whereas it is assumed by the resumptive pronoun in Arabic</a:t>
            </a:r>
          </a:p>
        </p:txBody>
      </p:sp>
      <p:sp>
        <p:nvSpPr>
          <p:cNvPr id="37891"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0CA517-B6FC-48A1-9046-51CBCF72A868}" type="slidenum">
              <a:rPr lang="ar-SA" smtClean="0">
                <a:cs typeface="Arial" charset="0"/>
              </a:rPr>
              <a:pPr fontAlgn="base">
                <a:spcBef>
                  <a:spcPct val="0"/>
                </a:spcBef>
                <a:spcAft>
                  <a:spcPct val="0"/>
                </a:spcAft>
                <a:defRPr/>
              </a:pPr>
              <a:t>24</a:t>
            </a:fld>
            <a:endParaRPr lang="en-US" smtClean="0">
              <a:cs typeface="Arial" charset="0"/>
            </a:endParaRPr>
          </a:p>
        </p:txBody>
      </p:sp>
      <p:sp>
        <p:nvSpPr>
          <p:cNvPr id="37892"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09BED8EF-A27E-49CE-904C-F3FB8487876B}" type="datetime1">
              <a:rPr lang="en-US">
                <a:cs typeface="Arial" charset="0"/>
              </a:rPr>
              <a:pPr fontAlgn="base">
                <a:spcBef>
                  <a:spcPct val="0"/>
                </a:spcBef>
                <a:spcAft>
                  <a:spcPct val="0"/>
                </a:spcAft>
                <a:defRPr/>
              </a:pPr>
              <a:t>10/10/2015</a:t>
            </a:fld>
            <a:endParaRPr lang="en-US">
              <a:cs typeface="Arial" charset="0"/>
            </a:endParaRPr>
          </a:p>
        </p:txBody>
      </p:sp>
      <p:sp>
        <p:nvSpPr>
          <p:cNvPr id="37893"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normAutofit fontScale="90000"/>
          </a:bodyPr>
          <a:lstStyle/>
          <a:p>
            <a:pPr eaLnBrk="1" fontAlgn="auto" hangingPunct="1">
              <a:spcAft>
                <a:spcPts val="0"/>
              </a:spcAft>
              <a:defRPr/>
            </a:pPr>
            <a:r>
              <a:rPr lang="en-US" dirty="0" smtClean="0"/>
              <a:t>Positions of relative pronouns</a:t>
            </a:r>
            <a:endParaRPr lang="en-US" dirty="0"/>
          </a:p>
        </p:txBody>
      </p:sp>
      <p:sp>
        <p:nvSpPr>
          <p:cNvPr id="3" name="Content Placeholder 2"/>
          <p:cNvSpPr>
            <a:spLocks noGrp="1"/>
          </p:cNvSpPr>
          <p:nvPr>
            <p:ph idx="1"/>
          </p:nvPr>
        </p:nvSpPr>
        <p:spPr>
          <a:xfrm>
            <a:off x="457200" y="1295400"/>
            <a:ext cx="7239000" cy="5160963"/>
          </a:xfrm>
        </p:spPr>
        <p:txBody>
          <a:bodyPr>
            <a:normAutofit lnSpcReduction="10000"/>
          </a:bodyPr>
          <a:lstStyle/>
          <a:p>
            <a:pPr eaLnBrk="1" hangingPunct="1">
              <a:lnSpc>
                <a:spcPct val="80000"/>
              </a:lnSpc>
              <a:defRPr/>
            </a:pPr>
            <a:r>
              <a:rPr lang="en-US" sz="2400" smtClean="0"/>
              <a:t>There are five positions:</a:t>
            </a:r>
          </a:p>
          <a:p>
            <a:pPr eaLnBrk="1" hangingPunct="1">
              <a:lnSpc>
                <a:spcPct val="80000"/>
              </a:lnSpc>
              <a:defRPr/>
            </a:pPr>
            <a:r>
              <a:rPr lang="en-US" sz="2400" smtClean="0"/>
              <a:t>1- </a:t>
            </a:r>
            <a:r>
              <a:rPr lang="en-US" sz="2400" smtClean="0">
                <a:solidFill>
                  <a:schemeClr val="accent1"/>
                </a:solidFill>
              </a:rPr>
              <a:t>Subject</a:t>
            </a:r>
            <a:r>
              <a:rPr lang="en-US" sz="2400" smtClean="0"/>
              <a:t>:</a:t>
            </a:r>
            <a:r>
              <a:rPr lang="ar-SA" sz="2400" smtClean="0">
                <a:solidFill>
                  <a:srgbClr val="FF0000"/>
                </a:solidFill>
                <a:effectLst>
                  <a:outerShdw blurRad="38100" dist="38100" dir="2700000" algn="tl">
                    <a:srgbClr val="C0C0C0"/>
                  </a:outerShdw>
                </a:effectLst>
              </a:rPr>
              <a:t>  هرب الولدُ الذي كسرَ البابَ</a:t>
            </a:r>
            <a:endParaRPr lang="en-US" sz="2400" smtClean="0">
              <a:solidFill>
                <a:srgbClr val="FF0000"/>
              </a:solidFill>
              <a:effectLst>
                <a:outerShdw blurRad="38100" dist="38100" dir="2700000" algn="tl">
                  <a:srgbClr val="C0C0C0"/>
                </a:outerShdw>
              </a:effectLst>
            </a:endParaRPr>
          </a:p>
          <a:p>
            <a:pPr eaLnBrk="1" hangingPunct="1">
              <a:lnSpc>
                <a:spcPct val="80000"/>
              </a:lnSpc>
              <a:defRPr/>
            </a:pPr>
            <a:r>
              <a:rPr lang="en-US" sz="2400" smtClean="0"/>
              <a:t>2-</a:t>
            </a:r>
            <a:r>
              <a:rPr lang="en-US" sz="2400" smtClean="0">
                <a:solidFill>
                  <a:schemeClr val="accent1"/>
                </a:solidFill>
              </a:rPr>
              <a:t>Direct object</a:t>
            </a:r>
            <a:r>
              <a:rPr lang="en-US" sz="2400" smtClean="0"/>
              <a:t>:</a:t>
            </a:r>
            <a:r>
              <a:rPr lang="ar-SA" sz="2400" smtClean="0">
                <a:solidFill>
                  <a:srgbClr val="FF0000"/>
                </a:solidFill>
                <a:effectLst>
                  <a:outerShdw blurRad="38100" dist="38100" dir="2700000" algn="tl">
                    <a:srgbClr val="C0C0C0"/>
                  </a:outerShdw>
                </a:effectLst>
              </a:rPr>
              <a:t>جاء الرجلُ الذي قابلهُ أبي</a:t>
            </a:r>
            <a:r>
              <a:rPr lang="ar-SA" sz="2400" smtClean="0"/>
              <a:t> </a:t>
            </a:r>
            <a:endParaRPr lang="en-US" sz="2400" smtClean="0"/>
          </a:p>
          <a:p>
            <a:pPr eaLnBrk="1" hangingPunct="1">
              <a:lnSpc>
                <a:spcPct val="80000"/>
              </a:lnSpc>
              <a:defRPr/>
            </a:pPr>
            <a:r>
              <a:rPr lang="en-US" sz="2400" smtClean="0"/>
              <a:t>3-</a:t>
            </a:r>
            <a:r>
              <a:rPr lang="en-US" sz="2400" smtClean="0">
                <a:solidFill>
                  <a:schemeClr val="accent1"/>
                </a:solidFill>
              </a:rPr>
              <a:t>Indirect object</a:t>
            </a:r>
            <a:r>
              <a:rPr lang="ar-SA" sz="2400" smtClean="0">
                <a:solidFill>
                  <a:schemeClr val="accent1"/>
                </a:solidFill>
                <a:effectLst>
                  <a:outerShdw blurRad="38100" dist="38100" dir="2700000" algn="tl">
                    <a:srgbClr val="C0C0C0"/>
                  </a:outerShdw>
                </a:effectLst>
              </a:rPr>
              <a:t>أ</a:t>
            </a:r>
            <a:r>
              <a:rPr lang="ar-SA" sz="2400" smtClean="0">
                <a:solidFill>
                  <a:srgbClr val="FF0000"/>
                </a:solidFill>
                <a:effectLst>
                  <a:outerShdw blurRad="38100" dist="38100" dir="2700000" algn="tl">
                    <a:srgbClr val="C0C0C0"/>
                  </a:outerShdw>
                </a:effectLst>
              </a:rPr>
              <a:t>عرف الولدَ الذي أعطاه المعلمُ</a:t>
            </a:r>
            <a:r>
              <a:rPr lang="ar-SA" sz="2400" smtClean="0"/>
              <a:t> </a:t>
            </a:r>
            <a:r>
              <a:rPr lang="ar-SA" sz="2400" smtClean="0">
                <a:solidFill>
                  <a:srgbClr val="FF0000"/>
                </a:solidFill>
                <a:effectLst>
                  <a:outerShdw blurRad="38100" dist="38100" dir="2700000" algn="tl">
                    <a:srgbClr val="C0C0C0"/>
                  </a:outerShdw>
                </a:effectLst>
              </a:rPr>
              <a:t>القلمَ</a:t>
            </a:r>
            <a:endParaRPr lang="en-US" sz="2400" smtClean="0">
              <a:solidFill>
                <a:srgbClr val="FF0000"/>
              </a:solidFill>
              <a:effectLst>
                <a:outerShdw blurRad="38100" dist="38100" dir="2700000" algn="tl">
                  <a:srgbClr val="C0C0C0"/>
                </a:outerShdw>
              </a:effectLst>
            </a:endParaRPr>
          </a:p>
          <a:p>
            <a:pPr eaLnBrk="1" hangingPunct="1">
              <a:lnSpc>
                <a:spcPct val="80000"/>
              </a:lnSpc>
              <a:defRPr/>
            </a:pPr>
            <a:r>
              <a:rPr lang="en-US" sz="2400" smtClean="0"/>
              <a:t>4-</a:t>
            </a:r>
            <a:r>
              <a:rPr lang="en-US" sz="2400" smtClean="0">
                <a:solidFill>
                  <a:schemeClr val="accent1"/>
                </a:solidFill>
              </a:rPr>
              <a:t>Object of preposition</a:t>
            </a:r>
            <a:r>
              <a:rPr lang="ar-SA" sz="2400" smtClean="0">
                <a:solidFill>
                  <a:srgbClr val="FF0000"/>
                </a:solidFill>
                <a:effectLst>
                  <a:outerShdw blurRad="38100" dist="38100" dir="2700000" algn="tl">
                    <a:srgbClr val="C0C0C0"/>
                  </a:outerShdw>
                </a:effectLst>
              </a:rPr>
              <a:t>ما زلتُ اسكنُ في ال</a:t>
            </a:r>
            <a:r>
              <a:rPr lang="ar-SA" sz="2400" smtClean="0">
                <a:solidFill>
                  <a:srgbClr val="FF0000"/>
                </a:solidFill>
              </a:rPr>
              <a:t>بيت الذي ولتُ فيهِ</a:t>
            </a:r>
            <a:endParaRPr lang="en-US" sz="2400" smtClean="0">
              <a:solidFill>
                <a:srgbClr val="FF0000"/>
              </a:solidFill>
            </a:endParaRPr>
          </a:p>
          <a:p>
            <a:pPr eaLnBrk="1" hangingPunct="1">
              <a:lnSpc>
                <a:spcPct val="80000"/>
              </a:lnSpc>
              <a:defRPr/>
            </a:pPr>
            <a:r>
              <a:rPr lang="en-US" sz="2400" smtClean="0"/>
              <a:t>5- </a:t>
            </a:r>
            <a:r>
              <a:rPr lang="en-US" sz="2400" smtClean="0">
                <a:solidFill>
                  <a:schemeClr val="accent1"/>
                </a:solidFill>
              </a:rPr>
              <a:t>Genitive</a:t>
            </a:r>
            <a:r>
              <a:rPr lang="ar-SA" sz="2400" smtClean="0">
                <a:solidFill>
                  <a:srgbClr val="FF0000"/>
                </a:solidFill>
                <a:effectLst>
                  <a:outerShdw blurRad="38100" dist="38100" dir="2700000" algn="tl">
                    <a:srgbClr val="C0C0C0"/>
                  </a:outerShdw>
                </a:effectLst>
              </a:rPr>
              <a:t>جاء الرجلُ الذي أبوهُ غنيٌ</a:t>
            </a:r>
            <a:r>
              <a:rPr lang="ar-SA" sz="2400" smtClean="0"/>
              <a:t> </a:t>
            </a:r>
            <a:endParaRPr lang="en-US" sz="2400" smtClean="0"/>
          </a:p>
          <a:p>
            <a:pPr eaLnBrk="1" hangingPunct="1">
              <a:lnSpc>
                <a:spcPct val="80000"/>
              </a:lnSpc>
              <a:defRPr/>
            </a:pPr>
            <a:endParaRPr lang="en-US" sz="2400" smtClean="0"/>
          </a:p>
          <a:p>
            <a:pPr eaLnBrk="1" hangingPunct="1">
              <a:lnSpc>
                <a:spcPct val="80000"/>
              </a:lnSpc>
              <a:defRPr/>
            </a:pPr>
            <a:r>
              <a:rPr lang="en-US" sz="2400" smtClean="0"/>
              <a:t>As indirect object, the relative pronoun is </a:t>
            </a:r>
            <a:r>
              <a:rPr lang="en-US" sz="2400" smtClean="0">
                <a:solidFill>
                  <a:schemeClr val="accent1"/>
                </a:solidFill>
              </a:rPr>
              <a:t>deleted</a:t>
            </a:r>
            <a:r>
              <a:rPr lang="en-US" sz="2400" smtClean="0"/>
              <a:t> when it preceded by </a:t>
            </a:r>
            <a:r>
              <a:rPr lang="ar-SA" sz="2400" b="1" smtClean="0">
                <a:solidFill>
                  <a:srgbClr val="B23B7E"/>
                </a:solidFill>
                <a:effectLst>
                  <a:outerShdw blurRad="38100" dist="38100" dir="2700000" algn="tl">
                    <a:srgbClr val="C0C0C0"/>
                  </a:outerShdw>
                </a:effectLst>
              </a:rPr>
              <a:t>ما</a:t>
            </a:r>
            <a:r>
              <a:rPr lang="en-US" sz="2400" smtClean="0">
                <a:effectLst>
                  <a:outerShdw blurRad="38100" dist="38100" dir="2700000" algn="tl">
                    <a:srgbClr val="C0C0C0"/>
                  </a:outerShdw>
                </a:effectLst>
              </a:rPr>
              <a:t> </a:t>
            </a:r>
            <a:r>
              <a:rPr lang="en-US" sz="2400" smtClean="0"/>
              <a:t>:</a:t>
            </a:r>
          </a:p>
          <a:p>
            <a:pPr eaLnBrk="1" hangingPunct="1">
              <a:lnSpc>
                <a:spcPct val="80000"/>
              </a:lnSpc>
              <a:defRPr/>
            </a:pPr>
            <a:r>
              <a:rPr lang="ar-SA" sz="2400" smtClean="0">
                <a:solidFill>
                  <a:srgbClr val="FF0000"/>
                </a:solidFill>
                <a:effectLst>
                  <a:outerShdw blurRad="38100" dist="38100" dir="2700000" algn="tl">
                    <a:srgbClr val="C0C0C0"/>
                  </a:outerShdw>
                </a:effectLst>
              </a:rPr>
              <a:t>لا اعبدُ ما تعبدون/ الذي تعبدون</a:t>
            </a:r>
            <a:endParaRPr lang="en-US" sz="2400" smtClean="0">
              <a:solidFill>
                <a:srgbClr val="FF0000"/>
              </a:solidFill>
              <a:effectLst>
                <a:outerShdw blurRad="38100" dist="38100" dir="2700000" algn="tl">
                  <a:srgbClr val="C0C0C0"/>
                </a:outerShdw>
              </a:effectLst>
            </a:endParaRPr>
          </a:p>
          <a:p>
            <a:pPr eaLnBrk="1" hangingPunct="1">
              <a:lnSpc>
                <a:spcPct val="80000"/>
              </a:lnSpc>
              <a:defRPr/>
            </a:pPr>
            <a:endParaRPr lang="en-US" sz="2400" smtClean="0">
              <a:solidFill>
                <a:srgbClr val="FF0000"/>
              </a:solidFill>
              <a:effectLst>
                <a:outerShdw blurRad="38100" dist="38100" dir="2700000" algn="tl">
                  <a:srgbClr val="C0C0C0"/>
                </a:outerShdw>
              </a:effectLst>
            </a:endParaRPr>
          </a:p>
          <a:p>
            <a:pPr eaLnBrk="1" hangingPunct="1">
              <a:lnSpc>
                <a:spcPct val="80000"/>
              </a:lnSpc>
              <a:buFont typeface="Wingdings 2" pitchFamily="18" charset="2"/>
              <a:buNone/>
              <a:defRPr/>
            </a:pPr>
            <a:endParaRPr lang="en-US" sz="2400" smtClean="0">
              <a:solidFill>
                <a:srgbClr val="FF0000"/>
              </a:solidFill>
              <a:effectLst>
                <a:outerShdw blurRad="38100" dist="38100" dir="2700000" algn="tl">
                  <a:srgbClr val="C0C0C0"/>
                </a:outerShdw>
              </a:effectLst>
            </a:endParaRPr>
          </a:p>
          <a:p>
            <a:pPr eaLnBrk="1" hangingPunct="1">
              <a:lnSpc>
                <a:spcPct val="80000"/>
              </a:lnSpc>
              <a:buFont typeface="Wingdings 2" pitchFamily="18" charset="2"/>
              <a:buNone/>
              <a:defRPr/>
            </a:pPr>
            <a:r>
              <a:rPr lang="en-US" sz="2400" smtClean="0">
                <a:solidFill>
                  <a:srgbClr val="FF0000"/>
                </a:solidFill>
                <a:effectLst>
                  <a:outerShdw blurRad="38100" dist="38100" dir="2700000" algn="tl">
                    <a:srgbClr val="C0C0C0"/>
                  </a:outerShdw>
                </a:effectLst>
              </a:rPr>
              <a:t>Both English and Arabic have the same positions for the RC.</a:t>
            </a:r>
          </a:p>
        </p:txBody>
      </p:sp>
      <p:sp>
        <p:nvSpPr>
          <p:cNvPr id="38915"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B08C03-DF73-42CF-94CF-3DF877C4EED1}" type="slidenum">
              <a:rPr lang="ar-SA" smtClean="0">
                <a:cs typeface="Arial" charset="0"/>
              </a:rPr>
              <a:pPr fontAlgn="base">
                <a:spcBef>
                  <a:spcPct val="0"/>
                </a:spcBef>
                <a:spcAft>
                  <a:spcPct val="0"/>
                </a:spcAft>
                <a:defRPr/>
              </a:pPr>
              <a:t>25</a:t>
            </a:fld>
            <a:endParaRPr lang="en-US" smtClean="0">
              <a:cs typeface="Arial" charset="0"/>
            </a:endParaRPr>
          </a:p>
        </p:txBody>
      </p:sp>
      <p:sp>
        <p:nvSpPr>
          <p:cNvPr id="38916"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46106B30-5848-4ABE-B879-C5220E625045}" type="datetime1">
              <a:rPr lang="en-US">
                <a:cs typeface="Arial" charset="0"/>
              </a:rPr>
              <a:pPr fontAlgn="base">
                <a:spcBef>
                  <a:spcPct val="0"/>
                </a:spcBef>
                <a:spcAft>
                  <a:spcPct val="0"/>
                </a:spcAft>
                <a:defRPr/>
              </a:pPr>
              <a:t>10/10/2015</a:t>
            </a:fld>
            <a:endParaRPr lang="en-US">
              <a:cs typeface="Arial" charset="0"/>
            </a:endParaRPr>
          </a:p>
        </p:txBody>
      </p:sp>
      <p:sp>
        <p:nvSpPr>
          <p:cNvPr id="38917"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lstStyle/>
          <a:p>
            <a:pPr eaLnBrk="1" fontAlgn="auto" hangingPunct="1">
              <a:spcAft>
                <a:spcPts val="0"/>
              </a:spcAft>
              <a:defRPr/>
            </a:pPr>
            <a:r>
              <a:rPr lang="en-US" dirty="0" smtClean="0"/>
              <a:t>Types of </a:t>
            </a:r>
            <a:r>
              <a:rPr lang="en-US" dirty="0" err="1" smtClean="0"/>
              <a:t>rc</a:t>
            </a:r>
            <a:endParaRPr lang="en-US" dirty="0"/>
          </a:p>
        </p:txBody>
      </p:sp>
      <p:sp>
        <p:nvSpPr>
          <p:cNvPr id="3" name="Content Placeholder 2"/>
          <p:cNvSpPr>
            <a:spLocks noGrp="1"/>
          </p:cNvSpPr>
          <p:nvPr>
            <p:ph idx="1"/>
          </p:nvPr>
        </p:nvSpPr>
        <p:spPr>
          <a:xfrm>
            <a:off x="457200" y="1219200"/>
            <a:ext cx="7239000" cy="5237163"/>
          </a:xfrm>
        </p:spPr>
        <p:txBody>
          <a:bodyPr>
            <a:normAutofit/>
          </a:bodyPr>
          <a:lstStyle/>
          <a:p>
            <a:pPr eaLnBrk="1" hangingPunct="1">
              <a:lnSpc>
                <a:spcPct val="90000"/>
              </a:lnSpc>
              <a:defRPr/>
            </a:pPr>
            <a:r>
              <a:rPr lang="en-US" smtClean="0"/>
              <a:t>In Arabic we have two types of RC depending the grammatical definiteness of the head NP:</a:t>
            </a:r>
          </a:p>
          <a:p>
            <a:pPr eaLnBrk="1" hangingPunct="1">
              <a:lnSpc>
                <a:spcPct val="90000"/>
              </a:lnSpc>
              <a:defRPr/>
            </a:pPr>
            <a:r>
              <a:rPr lang="en-US" smtClean="0"/>
              <a:t>1- </a:t>
            </a:r>
            <a:r>
              <a:rPr lang="en-US" smtClean="0">
                <a:solidFill>
                  <a:schemeClr val="accent1"/>
                </a:solidFill>
              </a:rPr>
              <a:t>Syndetic</a:t>
            </a:r>
            <a:r>
              <a:rPr lang="en-US" smtClean="0"/>
              <a:t> (definite):</a:t>
            </a:r>
          </a:p>
          <a:p>
            <a:pPr algn="r" rtl="1" eaLnBrk="1" hangingPunct="1">
              <a:lnSpc>
                <a:spcPct val="90000"/>
              </a:lnSpc>
              <a:defRPr/>
            </a:pPr>
            <a:r>
              <a:rPr lang="ar-SA" smtClean="0">
                <a:solidFill>
                  <a:srgbClr val="FF0000"/>
                </a:solidFill>
                <a:effectLst>
                  <a:outerShdw blurRad="38100" dist="38100" dir="2700000" algn="tl">
                    <a:srgbClr val="C0C0C0"/>
                  </a:outerShdw>
                </a:effectLst>
              </a:rPr>
              <a:t>رأيتُ </a:t>
            </a:r>
            <a:r>
              <a:rPr lang="ar-SA" smtClean="0">
                <a:solidFill>
                  <a:srgbClr val="002060"/>
                </a:solidFill>
                <a:effectLst>
                  <a:outerShdw blurRad="38100" dist="38100" dir="2700000" algn="tl">
                    <a:srgbClr val="C0C0C0"/>
                  </a:outerShdw>
                </a:effectLst>
              </a:rPr>
              <a:t>الولدَ</a:t>
            </a:r>
            <a:r>
              <a:rPr lang="ar-SA" smtClean="0">
                <a:solidFill>
                  <a:srgbClr val="FF0000"/>
                </a:solidFill>
                <a:effectLst>
                  <a:outerShdw blurRad="38100" dist="38100" dir="2700000" algn="tl">
                    <a:srgbClr val="C0C0C0"/>
                  </a:outerShdw>
                </a:effectLst>
              </a:rPr>
              <a:t> الذي كسر البابَ</a:t>
            </a:r>
            <a:endParaRPr lang="en-US" smtClean="0">
              <a:solidFill>
                <a:srgbClr val="FF0000"/>
              </a:solidFill>
              <a:effectLst>
                <a:outerShdw blurRad="38100" dist="38100" dir="2700000" algn="tl">
                  <a:srgbClr val="C0C0C0"/>
                </a:outerShdw>
              </a:effectLst>
            </a:endParaRPr>
          </a:p>
          <a:p>
            <a:pPr eaLnBrk="1" hangingPunct="1">
              <a:lnSpc>
                <a:spcPct val="90000"/>
              </a:lnSpc>
              <a:defRPr/>
            </a:pPr>
            <a:r>
              <a:rPr lang="en-US" smtClean="0"/>
              <a:t>2- </a:t>
            </a:r>
            <a:r>
              <a:rPr lang="en-US" smtClean="0">
                <a:solidFill>
                  <a:schemeClr val="accent1"/>
                </a:solidFill>
              </a:rPr>
              <a:t>Asyndetic</a:t>
            </a:r>
            <a:r>
              <a:rPr lang="en-US" smtClean="0"/>
              <a:t> (indefinite):</a:t>
            </a:r>
            <a:endParaRPr lang="ar-SA" smtClean="0"/>
          </a:p>
          <a:p>
            <a:pPr algn="r" rtl="1" eaLnBrk="1" hangingPunct="1">
              <a:lnSpc>
                <a:spcPct val="90000"/>
              </a:lnSpc>
              <a:defRPr/>
            </a:pPr>
            <a:r>
              <a:rPr lang="ar-SA" smtClean="0">
                <a:solidFill>
                  <a:srgbClr val="FF0000"/>
                </a:solidFill>
                <a:effectLst>
                  <a:outerShdw blurRad="38100" dist="38100" dir="2700000" algn="tl">
                    <a:srgbClr val="C0C0C0"/>
                  </a:outerShdw>
                </a:effectLst>
              </a:rPr>
              <a:t>رأيتُ </a:t>
            </a:r>
            <a:r>
              <a:rPr lang="ar-SA" smtClean="0">
                <a:solidFill>
                  <a:srgbClr val="002060"/>
                </a:solidFill>
                <a:effectLst>
                  <a:outerShdw blurRad="38100" dist="38100" dir="2700000" algn="tl">
                    <a:srgbClr val="C0C0C0"/>
                  </a:outerShdw>
                </a:effectLst>
              </a:rPr>
              <a:t>بيتاً</a:t>
            </a:r>
            <a:r>
              <a:rPr lang="ar-SA" smtClean="0">
                <a:solidFill>
                  <a:srgbClr val="FF0000"/>
                </a:solidFill>
                <a:effectLst>
                  <a:outerShdw blurRad="38100" dist="38100" dir="2700000" algn="tl">
                    <a:srgbClr val="C0C0C0"/>
                  </a:outerShdw>
                </a:effectLst>
              </a:rPr>
              <a:t> بناهُ عليٌ</a:t>
            </a:r>
          </a:p>
          <a:p>
            <a:pPr eaLnBrk="1" hangingPunct="1">
              <a:lnSpc>
                <a:spcPct val="90000"/>
              </a:lnSpc>
              <a:buFont typeface="Wingdings 2" pitchFamily="18" charset="2"/>
              <a:buNone/>
              <a:defRPr/>
            </a:pPr>
            <a:endParaRPr lang="ar-SA" smtClean="0"/>
          </a:p>
          <a:p>
            <a:pPr eaLnBrk="1" hangingPunct="1">
              <a:lnSpc>
                <a:spcPct val="90000"/>
              </a:lnSpc>
              <a:buFont typeface="Wingdings 2" pitchFamily="18" charset="2"/>
              <a:buNone/>
              <a:defRPr/>
            </a:pPr>
            <a:r>
              <a:rPr lang="en-US" smtClean="0"/>
              <a:t>Also we have </a:t>
            </a:r>
            <a:r>
              <a:rPr lang="en-US" smtClean="0">
                <a:solidFill>
                  <a:schemeClr val="accent1"/>
                </a:solidFill>
              </a:rPr>
              <a:t>free</a:t>
            </a:r>
            <a:r>
              <a:rPr lang="en-US" smtClean="0"/>
              <a:t> (or headless) RC:</a:t>
            </a:r>
          </a:p>
          <a:p>
            <a:pPr algn="r" rtl="1" eaLnBrk="1" hangingPunct="1">
              <a:lnSpc>
                <a:spcPct val="90000"/>
              </a:lnSpc>
              <a:buFont typeface="Wingdings 2" pitchFamily="18" charset="2"/>
              <a:buNone/>
              <a:defRPr/>
            </a:pPr>
            <a:r>
              <a:rPr lang="ar-SA" smtClean="0">
                <a:solidFill>
                  <a:srgbClr val="FF0000"/>
                </a:solidFill>
                <a:effectLst>
                  <a:outerShdw blurRad="38100" dist="38100" dir="2700000" algn="tl">
                    <a:srgbClr val="C0C0C0"/>
                  </a:outerShdw>
                </a:effectLst>
              </a:rPr>
              <a:t>وصلَ الذي دعوتهُ</a:t>
            </a:r>
            <a:endParaRPr lang="en-US" smtClean="0">
              <a:solidFill>
                <a:srgbClr val="FF0000"/>
              </a:solidFill>
              <a:effectLst>
                <a:outerShdw blurRad="38100" dist="38100" dir="2700000" algn="tl">
                  <a:srgbClr val="C0C0C0"/>
                </a:outerShdw>
              </a:effectLst>
            </a:endParaRPr>
          </a:p>
          <a:p>
            <a:pPr eaLnBrk="1" hangingPunct="1">
              <a:lnSpc>
                <a:spcPct val="90000"/>
              </a:lnSpc>
              <a:buFont typeface="Wingdings 2" pitchFamily="18" charset="2"/>
              <a:buNone/>
              <a:defRPr/>
            </a:pPr>
            <a:endParaRPr lang="en-US" smtClean="0">
              <a:solidFill>
                <a:srgbClr val="FF0000"/>
              </a:solidFill>
              <a:effectLst>
                <a:outerShdw blurRad="38100" dist="38100" dir="2700000" algn="tl">
                  <a:srgbClr val="C0C0C0"/>
                </a:outerShdw>
              </a:effectLst>
            </a:endParaRPr>
          </a:p>
          <a:p>
            <a:pPr eaLnBrk="1" hangingPunct="1">
              <a:lnSpc>
                <a:spcPct val="90000"/>
              </a:lnSpc>
              <a:buFont typeface="Wingdings 2" pitchFamily="18" charset="2"/>
              <a:buNone/>
              <a:defRPr/>
            </a:pPr>
            <a:r>
              <a:rPr lang="en-US" smtClean="0">
                <a:solidFill>
                  <a:srgbClr val="FF0000"/>
                </a:solidFill>
                <a:effectLst>
                  <a:outerShdw blurRad="38100" dist="38100" dir="2700000" algn="tl">
                    <a:srgbClr val="C0C0C0"/>
                  </a:outerShdw>
                </a:effectLst>
              </a:rPr>
              <a:t>English and Arabic have different types of RC, even ‘free RC ‘ or headless RC is in both </a:t>
            </a:r>
          </a:p>
        </p:txBody>
      </p:sp>
      <p:sp>
        <p:nvSpPr>
          <p:cNvPr id="39939"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8CDD5A-70F9-4E15-9B5E-F543417D831E}" type="slidenum">
              <a:rPr lang="ar-SA" smtClean="0">
                <a:cs typeface="Arial" charset="0"/>
              </a:rPr>
              <a:pPr fontAlgn="base">
                <a:spcBef>
                  <a:spcPct val="0"/>
                </a:spcBef>
                <a:spcAft>
                  <a:spcPct val="0"/>
                </a:spcAft>
                <a:defRPr/>
              </a:pPr>
              <a:t>26</a:t>
            </a:fld>
            <a:endParaRPr lang="en-US" smtClean="0">
              <a:cs typeface="Arial" charset="0"/>
            </a:endParaRPr>
          </a:p>
        </p:txBody>
      </p:sp>
      <p:sp>
        <p:nvSpPr>
          <p:cNvPr id="39940"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57BCB181-75C2-4DD6-B3A9-2105CA68F050}" type="datetime1">
              <a:rPr lang="en-US">
                <a:cs typeface="Arial" charset="0"/>
              </a:rPr>
              <a:pPr fontAlgn="base">
                <a:spcBef>
                  <a:spcPct val="0"/>
                </a:spcBef>
                <a:spcAft>
                  <a:spcPct val="0"/>
                </a:spcAft>
                <a:defRPr/>
              </a:pPr>
              <a:t>10/10/2015</a:t>
            </a:fld>
            <a:endParaRPr lang="en-US">
              <a:cs typeface="Arial" charset="0"/>
            </a:endParaRPr>
          </a:p>
        </p:txBody>
      </p:sp>
      <p:sp>
        <p:nvSpPr>
          <p:cNvPr id="39941"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err="1" smtClean="0"/>
              <a:t>msa</a:t>
            </a:r>
            <a:endParaRPr lang="en-US" dirty="0"/>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Font typeface="Wingdings 2"/>
              <a:buChar char=""/>
              <a:defRPr/>
            </a:pPr>
            <a:r>
              <a:rPr lang="en-US" dirty="0" smtClean="0"/>
              <a:t>Arabic allows the conversion of verbal RC into participial phrases:</a:t>
            </a:r>
          </a:p>
          <a:p>
            <a:pPr marL="274320" indent="-274320" eaLnBrk="1" fontAlgn="auto" hangingPunct="1">
              <a:spcAft>
                <a:spcPts val="0"/>
              </a:spcAft>
              <a:buFont typeface="Wingdings 2"/>
              <a:buChar char=""/>
              <a:defRPr/>
            </a:pPr>
            <a:r>
              <a:rPr lang="en-US" dirty="0" smtClean="0">
                <a:solidFill>
                  <a:srgbClr val="FF0000"/>
                </a:solidFill>
                <a:effectLst>
                  <a:outerShdw blurRad="38100" dist="38100" dir="2700000" algn="tl">
                    <a:srgbClr val="000000">
                      <a:alpha val="43137"/>
                    </a:srgbClr>
                  </a:outerShdw>
                </a:effectLst>
              </a:rPr>
              <a:t>I visited the city whose houses have been destroyed.</a:t>
            </a:r>
          </a:p>
          <a:p>
            <a:pPr marL="274320" indent="-274320" algn="r" rtl="1" eaLnBrk="1" fontAlgn="auto" hangingPunct="1">
              <a:spcAft>
                <a:spcPts val="0"/>
              </a:spcAft>
              <a:buFont typeface="Wingdings 2"/>
              <a:buChar char=""/>
              <a:defRPr/>
            </a:pPr>
            <a:r>
              <a:rPr lang="ar-SA" dirty="0" smtClean="0">
                <a:solidFill>
                  <a:srgbClr val="FF0000"/>
                </a:solidFill>
                <a:effectLst>
                  <a:outerShdw blurRad="38100" dist="38100" dir="2700000" algn="tl">
                    <a:srgbClr val="000000">
                      <a:alpha val="43137"/>
                    </a:srgbClr>
                  </a:outerShdw>
                </a:effectLst>
              </a:rPr>
              <a:t>زُرتُ المدينةَ التي دُمِرت بيوتها.</a:t>
            </a:r>
          </a:p>
          <a:p>
            <a:pPr marL="274320" indent="-274320" algn="r" rtl="1" eaLnBrk="1" fontAlgn="auto" hangingPunct="1">
              <a:spcAft>
                <a:spcPts val="0"/>
              </a:spcAft>
              <a:buFont typeface="Wingdings 2"/>
              <a:buChar char=""/>
              <a:defRPr/>
            </a:pPr>
            <a:r>
              <a:rPr lang="ar-SA" dirty="0" smtClean="0">
                <a:solidFill>
                  <a:srgbClr val="FF0000"/>
                </a:solidFill>
                <a:effectLst>
                  <a:outerShdw blurRad="38100" dist="38100" dir="2700000" algn="tl">
                    <a:srgbClr val="000000">
                      <a:alpha val="43137"/>
                    </a:srgbClr>
                  </a:outerShdw>
                </a:effectLst>
              </a:rPr>
              <a:t>زرتُ المدينةَ المدمرةَ بيوتها.</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r>
              <a:rPr lang="en-US" dirty="0" smtClean="0"/>
              <a:t>Also  sentential relativization is rendered by a special construction:</a:t>
            </a:r>
          </a:p>
          <a:p>
            <a:pPr marL="274320" indent="-274320" eaLnBrk="1" fontAlgn="auto" hangingPunct="1">
              <a:spcAft>
                <a:spcPts val="0"/>
              </a:spcAft>
              <a:buFont typeface="Wingdings 2"/>
              <a:buChar char=""/>
              <a:defRPr/>
            </a:pPr>
            <a:r>
              <a:rPr lang="en-US" dirty="0" smtClean="0">
                <a:solidFill>
                  <a:srgbClr val="FF0000"/>
                </a:solidFill>
                <a:effectLst>
                  <a:outerShdw blurRad="38100" dist="38100" dir="2700000" algn="tl">
                    <a:srgbClr val="000000">
                      <a:alpha val="43137"/>
                    </a:srgbClr>
                  </a:outerShdw>
                </a:effectLst>
              </a:rPr>
              <a:t>John has resigned</a:t>
            </a:r>
            <a:r>
              <a:rPr lang="ar-SA" dirty="0" smtClean="0">
                <a:solidFill>
                  <a:srgbClr val="FF0000"/>
                </a:solidFill>
                <a:effectLst>
                  <a:outerShdw blurRad="38100" dist="38100" dir="2700000" algn="tl">
                    <a:srgbClr val="000000">
                      <a:alpha val="43137"/>
                    </a:srgbClr>
                  </a:outerShdw>
                </a:effectLst>
              </a:rPr>
              <a:t> </a:t>
            </a:r>
            <a:r>
              <a:rPr lang="en-US" dirty="0" smtClean="0">
                <a:solidFill>
                  <a:srgbClr val="FF0000"/>
                </a:solidFill>
                <a:effectLst>
                  <a:outerShdw blurRad="38100" dist="38100" dir="2700000" algn="tl">
                    <a:srgbClr val="000000">
                      <a:alpha val="43137"/>
                    </a:srgbClr>
                  </a:outerShdw>
                </a:effectLst>
              </a:rPr>
              <a:t>,which surprised us all.</a:t>
            </a:r>
          </a:p>
          <a:p>
            <a:pPr marL="274320" indent="-274320" algn="r" rtl="1" eaLnBrk="1" fontAlgn="auto" hangingPunct="1">
              <a:spcAft>
                <a:spcPts val="0"/>
              </a:spcAft>
              <a:buFont typeface="Wingdings 2"/>
              <a:buChar char=""/>
              <a:defRPr/>
            </a:pPr>
            <a:r>
              <a:rPr lang="ar-SA" dirty="0" smtClean="0">
                <a:solidFill>
                  <a:srgbClr val="FF0000"/>
                </a:solidFill>
                <a:effectLst>
                  <a:outerShdw blurRad="38100" dist="38100" dir="2700000" algn="tl">
                    <a:srgbClr val="000000">
                      <a:alpha val="43137"/>
                    </a:srgbClr>
                  </a:outerShdw>
                </a:effectLst>
              </a:rPr>
              <a:t>استقال جون .</a:t>
            </a:r>
            <a:r>
              <a:rPr lang="ar-SA" dirty="0" err="1" smtClean="0">
                <a:solidFill>
                  <a:srgbClr val="FF0000"/>
                </a:solidFill>
                <a:effectLst>
                  <a:outerShdw blurRad="38100" dist="38100" dir="2700000" algn="tl">
                    <a:srgbClr val="000000">
                      <a:alpha val="43137"/>
                    </a:srgbClr>
                  </a:outerShdw>
                </a:effectLst>
              </a:rPr>
              <a:t>الامر</a:t>
            </a:r>
            <a:r>
              <a:rPr lang="ar-SA" dirty="0" smtClean="0">
                <a:solidFill>
                  <a:srgbClr val="FF0000"/>
                </a:solidFill>
                <a:effectLst>
                  <a:outerShdw blurRad="38100" dist="38100" dir="2700000" algn="tl">
                    <a:srgbClr val="000000">
                      <a:alpha val="43137"/>
                    </a:srgbClr>
                  </a:outerShdw>
                </a:effectLst>
              </a:rPr>
              <a:t> الذي فاجأنا جميعاً.</a:t>
            </a:r>
            <a:endParaRPr lang="en-US" dirty="0">
              <a:solidFill>
                <a:srgbClr val="FF0000"/>
              </a:solidFill>
              <a:effectLst>
                <a:outerShdw blurRad="38100" dist="38100" dir="2700000" algn="tl">
                  <a:srgbClr val="000000">
                    <a:alpha val="43137"/>
                  </a:srgbClr>
                </a:outerShdw>
              </a:effectLst>
            </a:endParaRPr>
          </a:p>
        </p:txBody>
      </p:sp>
      <p:sp>
        <p:nvSpPr>
          <p:cNvPr id="40963"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1F4BA8-A300-4634-9386-2CD6E5C2F3C8}" type="slidenum">
              <a:rPr lang="en-US">
                <a:cs typeface="Arial" charset="0"/>
              </a:rPr>
              <a:pPr fontAlgn="base">
                <a:spcBef>
                  <a:spcPct val="0"/>
                </a:spcBef>
                <a:spcAft>
                  <a:spcPct val="0"/>
                </a:spcAft>
                <a:defRPr/>
              </a:pPr>
              <a:t>27</a:t>
            </a:fld>
            <a:endParaRPr lang="en-US">
              <a:cs typeface="Arial" charset="0"/>
            </a:endParaRPr>
          </a:p>
        </p:txBody>
      </p:sp>
      <p:sp>
        <p:nvSpPr>
          <p:cNvPr id="40964"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445BD5BE-6E25-4583-B9DC-9407B5923503}" type="datetime1">
              <a:rPr lang="en-US">
                <a:cs typeface="Arial" charset="0"/>
              </a:rPr>
              <a:pPr fontAlgn="base">
                <a:spcBef>
                  <a:spcPct val="0"/>
                </a:spcBef>
                <a:spcAft>
                  <a:spcPct val="0"/>
                </a:spcAft>
                <a:defRPr/>
              </a:pPr>
              <a:t>10/10/2015</a:t>
            </a:fld>
            <a:endParaRPr lang="en-US">
              <a:cs typeface="Arial" charset="0"/>
            </a:endParaRPr>
          </a:p>
        </p:txBody>
      </p:sp>
      <p:sp>
        <p:nvSpPr>
          <p:cNvPr id="40965"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pPr eaLnBrk="1" fontAlgn="auto" hangingPunct="1">
              <a:spcAft>
                <a:spcPts val="0"/>
              </a:spcAft>
              <a:defRPr/>
            </a:pPr>
            <a:r>
              <a:rPr lang="en-US" dirty="0" smtClean="0"/>
              <a:t>contrasts</a:t>
            </a:r>
            <a:endParaRPr lang="en-US" dirty="0"/>
          </a:p>
        </p:txBody>
      </p:sp>
      <p:sp>
        <p:nvSpPr>
          <p:cNvPr id="41986" name="Content Placeholder 2"/>
          <p:cNvSpPr>
            <a:spLocks noGrp="1"/>
          </p:cNvSpPr>
          <p:nvPr>
            <p:ph idx="1"/>
          </p:nvPr>
        </p:nvSpPr>
        <p:spPr>
          <a:xfrm>
            <a:off x="457200" y="990600"/>
            <a:ext cx="7239000" cy="5465763"/>
          </a:xfrm>
        </p:spPr>
        <p:txBody>
          <a:bodyPr/>
          <a:lstStyle/>
          <a:p>
            <a:pPr algn="just" eaLnBrk="1" hangingPunct="1">
              <a:lnSpc>
                <a:spcPct val="90000"/>
              </a:lnSpc>
            </a:pPr>
            <a:r>
              <a:rPr lang="en-US" sz="2400" smtClean="0"/>
              <a:t>In addition to those mentioned above , the following can also be seen:</a:t>
            </a:r>
          </a:p>
          <a:p>
            <a:pPr algn="just" eaLnBrk="1" hangingPunct="1">
              <a:lnSpc>
                <a:spcPct val="90000"/>
              </a:lnSpc>
              <a:buFont typeface="Wingdings 2" pitchFamily="18" charset="2"/>
              <a:buNone/>
            </a:pPr>
            <a:r>
              <a:rPr lang="en-US" sz="2400" smtClean="0"/>
              <a:t>1- In English, the relative pronoun appears whether the antecedent is definite or indefinite. </a:t>
            </a:r>
            <a:r>
              <a:rPr lang="en-US" sz="2400" smtClean="0">
                <a:solidFill>
                  <a:schemeClr val="accent1"/>
                </a:solidFill>
              </a:rPr>
              <a:t>In contrast,</a:t>
            </a:r>
            <a:r>
              <a:rPr lang="en-US" sz="2400" smtClean="0"/>
              <a:t> in Arabic, the relative pronoun is used only if the antecedent is definite.</a:t>
            </a:r>
          </a:p>
          <a:p>
            <a:pPr algn="just" eaLnBrk="1" hangingPunct="1">
              <a:lnSpc>
                <a:spcPct val="90000"/>
              </a:lnSpc>
              <a:buFont typeface="Wingdings 2" pitchFamily="18" charset="2"/>
              <a:buNone/>
            </a:pPr>
            <a:r>
              <a:rPr lang="en-US" sz="2400" smtClean="0"/>
              <a:t>2- Instances of reduced RC are there in English where the relative pronoun and BE are deleted. </a:t>
            </a:r>
            <a:r>
              <a:rPr lang="en-US" sz="2400" smtClean="0">
                <a:solidFill>
                  <a:schemeClr val="accent1"/>
                </a:solidFill>
              </a:rPr>
              <a:t>In contrast</a:t>
            </a:r>
            <a:r>
              <a:rPr lang="en-US" sz="2400" smtClean="0"/>
              <a:t>, in Arabic, this is not possible.</a:t>
            </a:r>
          </a:p>
          <a:p>
            <a:pPr algn="just" eaLnBrk="1" hangingPunct="1">
              <a:lnSpc>
                <a:spcPct val="90000"/>
              </a:lnSpc>
              <a:buFont typeface="Wingdings 2" pitchFamily="18" charset="2"/>
              <a:buNone/>
            </a:pPr>
            <a:r>
              <a:rPr lang="en-US" sz="2400" smtClean="0"/>
              <a:t>3- English allows the possibility of deleting the relative pronoun when functions as object, </a:t>
            </a:r>
            <a:r>
              <a:rPr lang="en-US" sz="2400" smtClean="0">
                <a:solidFill>
                  <a:schemeClr val="accent1"/>
                </a:solidFill>
              </a:rPr>
              <a:t>whereas</a:t>
            </a:r>
            <a:r>
              <a:rPr lang="en-US" sz="2400" smtClean="0"/>
              <a:t> this is not possible in Arabic.</a:t>
            </a:r>
          </a:p>
          <a:p>
            <a:pPr algn="just" eaLnBrk="1" hangingPunct="1">
              <a:lnSpc>
                <a:spcPct val="90000"/>
              </a:lnSpc>
              <a:buFont typeface="Wingdings 2" pitchFamily="18" charset="2"/>
              <a:buNone/>
            </a:pPr>
            <a:r>
              <a:rPr lang="en-US" sz="2400" smtClean="0"/>
              <a:t>4- English allows preposition fronting (i.e., a preposition can precede the relative pronoun) , </a:t>
            </a:r>
            <a:r>
              <a:rPr lang="en-US" sz="2400" smtClean="0">
                <a:solidFill>
                  <a:schemeClr val="accent1"/>
                </a:solidFill>
              </a:rPr>
              <a:t>whereas</a:t>
            </a:r>
            <a:r>
              <a:rPr lang="en-US" sz="2400" smtClean="0"/>
              <a:t> Arabic lacks such possibility.</a:t>
            </a:r>
          </a:p>
        </p:txBody>
      </p:sp>
      <p:sp>
        <p:nvSpPr>
          <p:cNvPr id="41987"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74F253-7872-485A-93CB-A7E7E907CB8D}" type="slidenum">
              <a:rPr lang="ar-SA" smtClean="0">
                <a:cs typeface="Arial" charset="0"/>
              </a:rPr>
              <a:pPr fontAlgn="base">
                <a:spcBef>
                  <a:spcPct val="0"/>
                </a:spcBef>
                <a:spcAft>
                  <a:spcPct val="0"/>
                </a:spcAft>
                <a:defRPr/>
              </a:pPr>
              <a:t>28</a:t>
            </a:fld>
            <a:endParaRPr lang="en-US" smtClean="0">
              <a:cs typeface="Arial" charset="0"/>
            </a:endParaRPr>
          </a:p>
        </p:txBody>
      </p:sp>
      <p:sp>
        <p:nvSpPr>
          <p:cNvPr id="41988"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8AB900E4-69DC-4CFA-9ADA-0C729DB18AFB}" type="datetime1">
              <a:rPr lang="en-US">
                <a:cs typeface="Arial" charset="0"/>
              </a:rPr>
              <a:pPr fontAlgn="base">
                <a:spcBef>
                  <a:spcPct val="0"/>
                </a:spcBef>
                <a:spcAft>
                  <a:spcPct val="0"/>
                </a:spcAft>
                <a:defRPr/>
              </a:pPr>
              <a:t>10/10/2015</a:t>
            </a:fld>
            <a:endParaRPr lang="en-US">
              <a:cs typeface="Arial" charset="0"/>
            </a:endParaRPr>
          </a:p>
        </p:txBody>
      </p:sp>
      <p:sp>
        <p:nvSpPr>
          <p:cNvPr id="41989"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style>
          <a:lnRef idx="1">
            <a:schemeClr val="accent1"/>
          </a:lnRef>
          <a:fillRef idx="2">
            <a:schemeClr val="accent1"/>
          </a:fillRef>
          <a:effectRef idx="1">
            <a:schemeClr val="accent1"/>
          </a:effectRef>
          <a:fontRef idx="minor">
            <a:schemeClr val="dk1"/>
          </a:fontRef>
        </p:style>
        <p:txBody>
          <a:bodyPr/>
          <a:lstStyle/>
          <a:p>
            <a:pPr eaLnBrk="1" fontAlgn="auto" hangingPunct="1">
              <a:spcAft>
                <a:spcPts val="0"/>
              </a:spcAft>
              <a:defRPr/>
            </a:pPr>
            <a:r>
              <a:rPr lang="en-US" dirty="0" smtClean="0"/>
              <a:t>         Indirect speech</a:t>
            </a:r>
            <a:endParaRPr lang="en-US" dirty="0"/>
          </a:p>
        </p:txBody>
      </p:sp>
      <p:sp>
        <p:nvSpPr>
          <p:cNvPr id="3" name="Content Placeholder 2"/>
          <p:cNvSpPr>
            <a:spLocks noGrp="1"/>
          </p:cNvSpPr>
          <p:nvPr>
            <p:ph idx="1"/>
          </p:nvPr>
        </p:nvSpPr>
        <p:spPr/>
        <p:txBody>
          <a:bodyPr>
            <a:normAutofit/>
          </a:bodyPr>
          <a:lstStyle/>
          <a:p>
            <a:pPr eaLnBrk="1" hangingPunct="1">
              <a:lnSpc>
                <a:spcPct val="90000"/>
              </a:lnSpc>
            </a:pPr>
            <a:r>
              <a:rPr lang="en-US" smtClean="0"/>
              <a:t>Direct speech is a direct quotation of the speaker’s speech. </a:t>
            </a:r>
          </a:p>
          <a:p>
            <a:pPr eaLnBrk="1" hangingPunct="1">
              <a:lnSpc>
                <a:spcPct val="90000"/>
              </a:lnSpc>
            </a:pPr>
            <a:r>
              <a:rPr lang="en-US" smtClean="0"/>
              <a:t>Quotation marks are used.</a:t>
            </a:r>
          </a:p>
          <a:p>
            <a:pPr eaLnBrk="1" hangingPunct="1">
              <a:lnSpc>
                <a:spcPct val="90000"/>
              </a:lnSpc>
            </a:pPr>
            <a:r>
              <a:rPr lang="en-US" smtClean="0"/>
              <a:t>Verbs like </a:t>
            </a:r>
            <a:r>
              <a:rPr lang="en-US" smtClean="0">
                <a:solidFill>
                  <a:schemeClr val="accent1"/>
                </a:solidFill>
              </a:rPr>
              <a:t>said</a:t>
            </a:r>
            <a:r>
              <a:rPr lang="en-US" smtClean="0"/>
              <a:t>, </a:t>
            </a:r>
            <a:r>
              <a:rPr lang="en-US" smtClean="0">
                <a:solidFill>
                  <a:schemeClr val="accent1"/>
                </a:solidFill>
              </a:rPr>
              <a:t>told</a:t>
            </a:r>
            <a:r>
              <a:rPr lang="en-US" smtClean="0"/>
              <a:t>, etc. ,are used preceded by a comma:</a:t>
            </a:r>
          </a:p>
          <a:p>
            <a:pPr eaLnBrk="1" hangingPunct="1">
              <a:lnSpc>
                <a:spcPct val="90000"/>
              </a:lnSpc>
            </a:pPr>
            <a:r>
              <a:rPr lang="en-US" smtClean="0">
                <a:solidFill>
                  <a:srgbClr val="FF0000"/>
                </a:solidFill>
                <a:effectLst>
                  <a:outerShdw blurRad="38100" dist="38100" dir="2700000" algn="tl">
                    <a:srgbClr val="C0C0C0"/>
                  </a:outerShdw>
                </a:effectLst>
              </a:rPr>
              <a:t>“I will resign”, </a:t>
            </a:r>
            <a:r>
              <a:rPr lang="en-US" smtClean="0">
                <a:solidFill>
                  <a:schemeClr val="accent1"/>
                </a:solidFill>
                <a:effectLst>
                  <a:outerShdw blurRad="38100" dist="38100" dir="2700000" algn="tl">
                    <a:srgbClr val="C0C0C0"/>
                  </a:outerShdw>
                </a:effectLst>
              </a:rPr>
              <a:t>said</a:t>
            </a:r>
            <a:r>
              <a:rPr lang="en-US" smtClean="0">
                <a:solidFill>
                  <a:srgbClr val="FF0000"/>
                </a:solidFill>
                <a:effectLst>
                  <a:outerShdw blurRad="38100" dist="38100" dir="2700000" algn="tl">
                    <a:srgbClr val="C0C0C0"/>
                  </a:outerShdw>
                </a:effectLst>
              </a:rPr>
              <a:t> John.</a:t>
            </a:r>
          </a:p>
          <a:p>
            <a:pPr eaLnBrk="1" hangingPunct="1">
              <a:lnSpc>
                <a:spcPct val="90000"/>
              </a:lnSpc>
            </a:pPr>
            <a:r>
              <a:rPr lang="en-US" smtClean="0">
                <a:solidFill>
                  <a:srgbClr val="FF0000"/>
                </a:solidFill>
                <a:effectLst>
                  <a:outerShdw blurRad="38100" dist="38100" dir="2700000" algn="tl">
                    <a:srgbClr val="C0C0C0"/>
                  </a:outerShdw>
                </a:effectLst>
              </a:rPr>
              <a:t>John </a:t>
            </a:r>
            <a:r>
              <a:rPr lang="en-US" smtClean="0">
                <a:solidFill>
                  <a:schemeClr val="accent1"/>
                </a:solidFill>
                <a:effectLst>
                  <a:outerShdw blurRad="38100" dist="38100" dir="2700000" algn="tl">
                    <a:srgbClr val="C0C0C0"/>
                  </a:outerShdw>
                </a:effectLst>
              </a:rPr>
              <a:t>said</a:t>
            </a:r>
            <a:r>
              <a:rPr lang="en-US" smtClean="0">
                <a:solidFill>
                  <a:srgbClr val="FF0000"/>
                </a:solidFill>
                <a:effectLst>
                  <a:outerShdw blurRad="38100" dist="38100" dir="2700000" algn="tl">
                    <a:srgbClr val="C0C0C0"/>
                  </a:outerShdw>
                </a:effectLst>
              </a:rPr>
              <a:t> that he would resign.</a:t>
            </a:r>
          </a:p>
          <a:p>
            <a:pPr eaLnBrk="1" hangingPunct="1">
              <a:lnSpc>
                <a:spcPct val="90000"/>
              </a:lnSpc>
            </a:pPr>
            <a:endParaRPr lang="en-US" smtClean="0">
              <a:solidFill>
                <a:srgbClr val="FF0000"/>
              </a:solidFill>
              <a:effectLst>
                <a:outerShdw blurRad="38100" dist="38100" dir="2700000" algn="tl">
                  <a:srgbClr val="C0C0C0"/>
                </a:outerShdw>
              </a:effectLst>
            </a:endParaRPr>
          </a:p>
          <a:p>
            <a:pPr eaLnBrk="1" hangingPunct="1">
              <a:lnSpc>
                <a:spcPct val="90000"/>
              </a:lnSpc>
            </a:pPr>
            <a:r>
              <a:rPr lang="en-US" b="1" smtClean="0">
                <a:solidFill>
                  <a:srgbClr val="002060"/>
                </a:solidFill>
                <a:effectLst>
                  <a:outerShdw blurRad="38100" dist="38100" dir="2700000" algn="tl">
                    <a:srgbClr val="C0C0C0"/>
                  </a:outerShdw>
                </a:effectLst>
              </a:rPr>
              <a:t>Indirect or reported speech triggers shifts in tense, pronouns, demonstratives, time and place adverbials word order and sentence types.</a:t>
            </a:r>
          </a:p>
        </p:txBody>
      </p:sp>
      <p:sp>
        <p:nvSpPr>
          <p:cNvPr id="43011"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584C9569-D136-4BC3-9FF9-431CFB095995}" type="slidenum">
              <a:rPr lang="ar-SA" smtClean="0">
                <a:cs typeface="Arial" charset="0"/>
              </a:rPr>
              <a:pPr fontAlgn="base">
                <a:spcBef>
                  <a:spcPct val="0"/>
                </a:spcBef>
                <a:spcAft>
                  <a:spcPct val="0"/>
                </a:spcAft>
              </a:pPr>
              <a:t>29</a:t>
            </a:fld>
            <a:endParaRPr lang="en-US" smtClean="0">
              <a:cs typeface="Arial" charset="0"/>
            </a:endParaRPr>
          </a:p>
        </p:txBody>
      </p:sp>
      <p:sp>
        <p:nvSpPr>
          <p:cNvPr id="43012"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39571DAE-8BC7-43BA-BB3D-E99C3737261E}" type="datetime1">
              <a:rPr lang="en-US">
                <a:cs typeface="Arial" charset="0"/>
              </a:rPr>
              <a:pPr fontAlgn="base">
                <a:spcBef>
                  <a:spcPct val="0"/>
                </a:spcBef>
                <a:spcAft>
                  <a:spcPct val="0"/>
                </a:spcAft>
                <a:defRPr/>
              </a:pPr>
              <a:t>10/10/2015</a:t>
            </a:fld>
            <a:endParaRPr lang="en-US">
              <a:cs typeface="Arial" charset="0"/>
            </a:endParaRPr>
          </a:p>
        </p:txBody>
      </p:sp>
      <p:sp>
        <p:nvSpPr>
          <p:cNvPr id="43013"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COURSE OBJECTIVES</a:t>
            </a:r>
            <a:endParaRPr lang="en-US" dirty="0"/>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Font typeface="Wingdings 2"/>
              <a:buChar char=""/>
              <a:defRPr/>
            </a:pPr>
            <a:r>
              <a:rPr lang="en-US" b="1" dirty="0" smtClean="0"/>
              <a:t>The basic objectives of this course are:</a:t>
            </a:r>
            <a:endParaRPr lang="en-US" dirty="0" smtClean="0"/>
          </a:p>
          <a:p>
            <a:pPr marL="274320" indent="-274320" eaLnBrk="1" fontAlgn="auto" hangingPunct="1">
              <a:spcAft>
                <a:spcPts val="0"/>
              </a:spcAft>
              <a:buFont typeface="Wingdings 2"/>
              <a:buChar char=""/>
              <a:defRPr/>
            </a:pPr>
            <a:r>
              <a:rPr lang="en-US" b="1" dirty="0" smtClean="0"/>
              <a:t>1- Examining in details the basic structures of English and Arabic.</a:t>
            </a:r>
            <a:endParaRPr lang="en-US" dirty="0" smtClean="0"/>
          </a:p>
          <a:p>
            <a:pPr marL="274320" indent="-274320" eaLnBrk="1" fontAlgn="auto" hangingPunct="1">
              <a:spcAft>
                <a:spcPts val="0"/>
              </a:spcAft>
              <a:buFont typeface="Wingdings 2"/>
              <a:buChar char=""/>
              <a:defRPr/>
            </a:pPr>
            <a:r>
              <a:rPr lang="en-US" b="1" dirty="0" smtClean="0"/>
              <a:t>2 Training students on identifying points of similarity and differences between English and Arabic.</a:t>
            </a:r>
            <a:endParaRPr lang="en-US" dirty="0" smtClean="0"/>
          </a:p>
          <a:p>
            <a:pPr marL="274320" indent="-274320" eaLnBrk="1" fontAlgn="auto" hangingPunct="1">
              <a:spcAft>
                <a:spcPts val="0"/>
              </a:spcAft>
              <a:buFont typeface="Wingdings 2"/>
              <a:buChar char=""/>
              <a:defRPr/>
            </a:pPr>
            <a:r>
              <a:rPr lang="en-US" b="1" dirty="0" smtClean="0"/>
              <a:t>3 Consolidating students’ use of these points of similarity and difference  in their actual process of  translating.</a:t>
            </a:r>
            <a:endParaRPr lang="en-US" dirty="0" smtClean="0"/>
          </a:p>
          <a:p>
            <a:pPr marL="274320" indent="-274320" eaLnBrk="1" fontAlgn="auto" hangingPunct="1">
              <a:spcAft>
                <a:spcPts val="0"/>
              </a:spcAft>
              <a:buFont typeface="Wingdings 2"/>
              <a:buChar char=""/>
              <a:defRPr/>
            </a:pPr>
            <a:r>
              <a:rPr lang="en-US" b="1" dirty="0" smtClean="0"/>
              <a:t>4- Shedding some light on errors and difficulties students of translation may encounter  when dealing with  idiosyncratic features of both English and Arabic.</a:t>
            </a:r>
            <a:endParaRPr lang="en-US" dirty="0" smtClean="0"/>
          </a:p>
          <a:p>
            <a:pPr marL="274320" indent="-274320" eaLnBrk="1" fontAlgn="auto" hangingPunct="1">
              <a:spcAft>
                <a:spcPts val="0"/>
              </a:spcAft>
              <a:buFont typeface="Wingdings 2"/>
              <a:buChar char=""/>
              <a:defRPr/>
            </a:pPr>
            <a:endParaRPr lang="en-US" dirty="0"/>
          </a:p>
        </p:txBody>
      </p:sp>
      <p:sp>
        <p:nvSpPr>
          <p:cNvPr id="16387"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169263-9673-4970-A7C3-3495D3C54C41}" type="slidenum">
              <a:rPr lang="en-US">
                <a:cs typeface="Arial" charset="0"/>
              </a:rPr>
              <a:pPr fontAlgn="base">
                <a:spcBef>
                  <a:spcPct val="0"/>
                </a:spcBef>
                <a:spcAft>
                  <a:spcPct val="0"/>
                </a:spcAft>
                <a:defRPr/>
              </a:pPr>
              <a:t>3</a:t>
            </a:fld>
            <a:endParaRPr lang="en-US">
              <a:cs typeface="Arial" charset="0"/>
            </a:endParaRPr>
          </a:p>
        </p:txBody>
      </p:sp>
      <p:sp>
        <p:nvSpPr>
          <p:cNvPr id="16388"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AA0D2381-7809-471C-A0D9-D253F974FA63}" type="datetime1">
              <a:rPr lang="en-US">
                <a:cs typeface="Arial" charset="0"/>
              </a:rPr>
              <a:pPr fontAlgn="base">
                <a:spcBef>
                  <a:spcPct val="0"/>
                </a:spcBef>
                <a:spcAft>
                  <a:spcPct val="0"/>
                </a:spcAft>
                <a:defRPr/>
              </a:pPr>
              <a:t>10/10/2015</a:t>
            </a:fld>
            <a:endParaRPr lang="en-US">
              <a:cs typeface="Arial" charset="0"/>
            </a:endParaRPr>
          </a:p>
        </p:txBody>
      </p:sp>
      <p:sp>
        <p:nvSpPr>
          <p:cNvPr id="16389"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b="1" dirty="0">
                <a:cs typeface="Arial" charset="0"/>
              </a:rPr>
              <a:t>CONTRASTIVE GRAMMAR... AHMED QADOURY ABED </a:t>
            </a:r>
            <a:r>
              <a:rPr lang="en-US" b="1" dirty="0" smtClean="0">
                <a:cs typeface="Arial" charset="0"/>
              </a:rPr>
              <a:t>2015</a:t>
            </a:r>
            <a:endParaRPr lang="en-US" b="1"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pPr eaLnBrk="1" fontAlgn="auto" hangingPunct="1">
              <a:spcAft>
                <a:spcPts val="0"/>
              </a:spcAft>
              <a:defRPr/>
            </a:pPr>
            <a:r>
              <a:rPr lang="en-US" dirty="0" smtClean="0"/>
              <a:t>Arabic indirect speech</a:t>
            </a:r>
            <a:endParaRPr lang="en-US" dirty="0"/>
          </a:p>
        </p:txBody>
      </p:sp>
      <p:sp>
        <p:nvSpPr>
          <p:cNvPr id="3" name="Content Placeholder 2"/>
          <p:cNvSpPr>
            <a:spLocks noGrp="1"/>
          </p:cNvSpPr>
          <p:nvPr>
            <p:ph idx="1"/>
          </p:nvPr>
        </p:nvSpPr>
        <p:spPr>
          <a:xfrm>
            <a:off x="457200" y="1066800"/>
            <a:ext cx="7467600" cy="5389563"/>
          </a:xfrm>
        </p:spPr>
        <p:txBody>
          <a:bodyPr>
            <a:normAutofit fontScale="92500" lnSpcReduction="10000"/>
          </a:bodyPr>
          <a:lstStyle/>
          <a:p>
            <a:pPr marL="274320" indent="-274320" eaLnBrk="1" fontAlgn="auto" hangingPunct="1">
              <a:spcAft>
                <a:spcPts val="0"/>
              </a:spcAft>
              <a:buFont typeface="Wingdings 2"/>
              <a:buChar char=""/>
              <a:defRPr/>
            </a:pPr>
            <a:r>
              <a:rPr lang="en-US" dirty="0" smtClean="0"/>
              <a:t>Arabic indirect speech </a:t>
            </a:r>
            <a:r>
              <a:rPr lang="en-US" dirty="0" smtClean="0">
                <a:solidFill>
                  <a:srgbClr val="FF0000"/>
                </a:solidFill>
              </a:rPr>
              <a:t>does not trigger tense backshift</a:t>
            </a:r>
            <a:r>
              <a:rPr lang="en-US" dirty="0" smtClean="0"/>
              <a:t>:</a:t>
            </a:r>
          </a:p>
          <a:p>
            <a:pPr marL="274320" indent="-274320" algn="r" rtl="1" eaLnBrk="1" fontAlgn="auto" hangingPunct="1">
              <a:spcAft>
                <a:spcPts val="0"/>
              </a:spcAft>
              <a:buFont typeface="Wingdings 2"/>
              <a:buChar char=""/>
              <a:defRPr/>
            </a:pPr>
            <a:r>
              <a:rPr lang="ar-SA" dirty="0" smtClean="0">
                <a:solidFill>
                  <a:srgbClr val="FF0000"/>
                </a:solidFill>
                <a:effectLst>
                  <a:outerShdw blurRad="38100" dist="38100" dir="2700000" algn="tl">
                    <a:srgbClr val="000000">
                      <a:alpha val="43137"/>
                    </a:srgbClr>
                  </a:outerShdw>
                </a:effectLst>
              </a:rPr>
              <a:t>سأسافر غداً.</a:t>
            </a:r>
          </a:p>
          <a:p>
            <a:pPr marL="274320" indent="-274320" algn="r" rtl="1" eaLnBrk="1" fontAlgn="auto" hangingPunct="1">
              <a:spcAft>
                <a:spcPts val="0"/>
              </a:spcAft>
              <a:buFont typeface="Wingdings 2"/>
              <a:buChar char=""/>
              <a:defRPr/>
            </a:pPr>
            <a:r>
              <a:rPr lang="ar-SA" dirty="0" smtClean="0">
                <a:solidFill>
                  <a:srgbClr val="FF0000"/>
                </a:solidFill>
                <a:effectLst>
                  <a:outerShdw blurRad="38100" dist="38100" dir="2700000" algn="tl">
                    <a:srgbClr val="000000">
                      <a:alpha val="43137"/>
                    </a:srgbClr>
                  </a:outerShdw>
                </a:effectLst>
              </a:rPr>
              <a:t>قال انه سيسافرُ غداً/ في اليوم التالي.</a:t>
            </a:r>
          </a:p>
          <a:p>
            <a:pPr marL="274320" indent="-274320" eaLnBrk="1" fontAlgn="auto" hangingPunct="1">
              <a:spcAft>
                <a:spcPts val="0"/>
              </a:spcAft>
              <a:buFont typeface="Wingdings 2"/>
              <a:buChar char=""/>
              <a:defRPr/>
            </a:pPr>
            <a:r>
              <a:rPr lang="en-US" dirty="0" smtClean="0"/>
              <a:t>The past tense is represented by using </a:t>
            </a:r>
            <a:r>
              <a:rPr lang="ar-SA" dirty="0" smtClean="0">
                <a:solidFill>
                  <a:srgbClr val="002060"/>
                </a:solidFill>
                <a:effectLst>
                  <a:outerShdw blurRad="38100" dist="38100" dir="2700000" algn="tl">
                    <a:srgbClr val="000000">
                      <a:alpha val="43137"/>
                    </a:srgbClr>
                  </a:outerShdw>
                </a:effectLst>
              </a:rPr>
              <a:t>قال</a:t>
            </a:r>
            <a:r>
              <a:rPr lang="en-US" dirty="0" smtClean="0">
                <a:effectLst>
                  <a:outerShdw blurRad="38100" dist="38100" dir="2700000" algn="tl">
                    <a:srgbClr val="000000">
                      <a:alpha val="43137"/>
                    </a:srgbClr>
                  </a:outerShdw>
                </a:effectLst>
              </a:rPr>
              <a:t> </a:t>
            </a:r>
            <a:r>
              <a:rPr lang="en-US" dirty="0" smtClean="0"/>
              <a:t>and still the main verb in the future, since no coincidence between the two verbs in one sentence( or no sequence).</a:t>
            </a:r>
            <a:r>
              <a:rPr lang="en-US" dirty="0" smtClean="0">
                <a:solidFill>
                  <a:srgbClr val="FF0000"/>
                </a:solidFill>
              </a:rPr>
              <a:t>English has such sequence.</a:t>
            </a:r>
          </a:p>
          <a:p>
            <a:pPr marL="274320" indent="-274320" eaLnBrk="1" fontAlgn="auto" hangingPunct="1">
              <a:spcAft>
                <a:spcPts val="0"/>
              </a:spcAft>
              <a:buFont typeface="Wingdings 2"/>
              <a:buChar char=""/>
              <a:defRPr/>
            </a:pPr>
            <a:r>
              <a:rPr lang="en-US" dirty="0" smtClean="0"/>
              <a:t>The time adverbial </a:t>
            </a:r>
            <a:r>
              <a:rPr lang="ar-SA" dirty="0" smtClean="0">
                <a:solidFill>
                  <a:srgbClr val="002060"/>
                </a:solidFill>
                <a:effectLst>
                  <a:outerShdw blurRad="38100" dist="38100" dir="2700000" algn="tl">
                    <a:srgbClr val="000000">
                      <a:alpha val="43137"/>
                    </a:srgbClr>
                  </a:outerShdw>
                </a:effectLst>
              </a:rPr>
              <a:t>غدا</a:t>
            </a:r>
            <a:r>
              <a:rPr lang="ar-SA"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a:t>
            </a:r>
            <a:r>
              <a:rPr lang="en-US" dirty="0" smtClean="0"/>
              <a:t>can be retained or changed into </a:t>
            </a:r>
            <a:r>
              <a:rPr lang="ar-SA" dirty="0" smtClean="0">
                <a:solidFill>
                  <a:srgbClr val="002060"/>
                </a:solidFill>
                <a:effectLst>
                  <a:outerShdw blurRad="38100" dist="38100" dir="2700000" algn="tl">
                    <a:srgbClr val="000000">
                      <a:alpha val="43137"/>
                    </a:srgbClr>
                  </a:outerShdw>
                </a:effectLst>
              </a:rPr>
              <a:t>في اليوم التالي</a:t>
            </a:r>
            <a:r>
              <a:rPr lang="en-US" dirty="0" smtClean="0"/>
              <a:t>.</a:t>
            </a:r>
            <a:r>
              <a:rPr lang="en-US" dirty="0" smtClean="0">
                <a:solidFill>
                  <a:srgbClr val="FF0000"/>
                </a:solidFill>
              </a:rPr>
              <a:t>English enforces the second alternative.</a:t>
            </a:r>
          </a:p>
          <a:p>
            <a:pPr marL="274320" indent="-274320" eaLnBrk="1" fontAlgn="auto" hangingPunct="1">
              <a:spcAft>
                <a:spcPts val="0"/>
              </a:spcAft>
              <a:buFont typeface="Wingdings 2"/>
              <a:buChar char=""/>
              <a:defRPr/>
            </a:pPr>
            <a:endParaRPr lang="en-US" dirty="0" smtClean="0">
              <a:solidFill>
                <a:srgbClr val="FF0000"/>
              </a:solidFill>
            </a:endParaRPr>
          </a:p>
          <a:p>
            <a:pPr marL="274320" indent="-274320" eaLnBrk="1" fontAlgn="auto" hangingPunct="1">
              <a:spcAft>
                <a:spcPts val="0"/>
              </a:spcAft>
              <a:buFont typeface="Wingdings 2"/>
              <a:buChar char=""/>
              <a:defRPr/>
            </a:pPr>
            <a:r>
              <a:rPr lang="en-US" dirty="0" smtClean="0">
                <a:solidFill>
                  <a:srgbClr val="FF0000"/>
                </a:solidFill>
              </a:rPr>
              <a:t>Three differences between English and </a:t>
            </a:r>
            <a:r>
              <a:rPr lang="en-US" dirty="0" err="1" smtClean="0">
                <a:solidFill>
                  <a:srgbClr val="FF0000"/>
                </a:solidFill>
              </a:rPr>
              <a:t>Arabic,what</a:t>
            </a:r>
            <a:r>
              <a:rPr lang="en-US" dirty="0" smtClean="0">
                <a:solidFill>
                  <a:srgbClr val="FF0000"/>
                </a:solidFill>
              </a:rPr>
              <a:t> are these?</a:t>
            </a:r>
            <a:endParaRPr lang="en-US" dirty="0">
              <a:solidFill>
                <a:srgbClr val="FF0000"/>
              </a:solidFill>
            </a:endParaRPr>
          </a:p>
        </p:txBody>
      </p:sp>
      <p:sp>
        <p:nvSpPr>
          <p:cNvPr id="44035"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EBC99E-A121-4AA3-B08C-CD80C8868C34}" type="slidenum">
              <a:rPr lang="en-US">
                <a:cs typeface="Arial" charset="0"/>
              </a:rPr>
              <a:pPr fontAlgn="base">
                <a:spcBef>
                  <a:spcPct val="0"/>
                </a:spcBef>
                <a:spcAft>
                  <a:spcPct val="0"/>
                </a:spcAft>
                <a:defRPr/>
              </a:pPr>
              <a:t>30</a:t>
            </a:fld>
            <a:endParaRPr lang="en-US">
              <a:cs typeface="Arial" charset="0"/>
            </a:endParaRPr>
          </a:p>
        </p:txBody>
      </p:sp>
      <p:sp>
        <p:nvSpPr>
          <p:cNvPr id="44036"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EA424139-95AA-4FAF-B838-E4FFA9B6E1B9}" type="datetime1">
              <a:rPr lang="en-US">
                <a:cs typeface="Arial" charset="0"/>
              </a:rPr>
              <a:pPr fontAlgn="base">
                <a:spcBef>
                  <a:spcPct val="0"/>
                </a:spcBef>
                <a:spcAft>
                  <a:spcPct val="0"/>
                </a:spcAft>
                <a:defRPr/>
              </a:pPr>
              <a:t>10/10/2015</a:t>
            </a:fld>
            <a:endParaRPr lang="en-US">
              <a:cs typeface="Arial" charset="0"/>
            </a:endParaRPr>
          </a:p>
        </p:txBody>
      </p:sp>
      <p:sp>
        <p:nvSpPr>
          <p:cNvPr id="44037"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Arabic indirect speech</a:t>
            </a:r>
            <a:endParaRPr lang="en-US" dirty="0"/>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Font typeface="Wingdings 2"/>
              <a:buChar char=""/>
              <a:defRPr/>
            </a:pPr>
            <a:r>
              <a:rPr lang="en-US" dirty="0" smtClean="0"/>
              <a:t>Since Arabic has no auxiliaries, </a:t>
            </a:r>
            <a:r>
              <a:rPr lang="en-US" dirty="0" smtClean="0">
                <a:solidFill>
                  <a:srgbClr val="FF0000"/>
                </a:solidFill>
              </a:rPr>
              <a:t>the word order of the sentence does not change:</a:t>
            </a:r>
          </a:p>
          <a:p>
            <a:pPr marL="274320" indent="-274320" algn="r" rtl="1" eaLnBrk="1" fontAlgn="auto" hangingPunct="1">
              <a:spcAft>
                <a:spcPts val="0"/>
              </a:spcAft>
              <a:buFont typeface="Wingdings 2"/>
              <a:buChar char=""/>
              <a:defRPr/>
            </a:pPr>
            <a:r>
              <a:rPr lang="ar-SA" dirty="0" smtClean="0">
                <a:solidFill>
                  <a:srgbClr val="FF0000"/>
                </a:solidFill>
                <a:effectLst>
                  <a:outerShdw blurRad="38100" dist="38100" dir="2700000" algn="tl">
                    <a:srgbClr val="000000">
                      <a:alpha val="43137"/>
                    </a:srgbClr>
                  </a:outerShdw>
                </a:effectLst>
              </a:rPr>
              <a:t>ماذا تُريد؟</a:t>
            </a:r>
          </a:p>
          <a:p>
            <a:pPr marL="274320" indent="-274320" algn="r" rtl="1" eaLnBrk="1" fontAlgn="auto" hangingPunct="1">
              <a:spcAft>
                <a:spcPts val="0"/>
              </a:spcAft>
              <a:buFont typeface="Wingdings 2"/>
              <a:buChar char=""/>
              <a:defRPr/>
            </a:pPr>
            <a:r>
              <a:rPr lang="ar-SA" dirty="0" smtClean="0">
                <a:solidFill>
                  <a:srgbClr val="FF0000"/>
                </a:solidFill>
                <a:effectLst>
                  <a:outerShdw blurRad="38100" dist="38100" dir="2700000" algn="tl">
                    <a:srgbClr val="000000">
                      <a:alpha val="43137"/>
                    </a:srgbClr>
                  </a:outerShdw>
                </a:effectLst>
              </a:rPr>
              <a:t>سألني ماذا أريد.</a:t>
            </a:r>
          </a:p>
          <a:p>
            <a:pPr marL="274320" indent="-274320" eaLnBrk="1" fontAlgn="auto" hangingPunct="1">
              <a:spcAft>
                <a:spcPts val="0"/>
              </a:spcAft>
              <a:buFont typeface="Wingdings 2"/>
              <a:buChar char=""/>
              <a:defRPr/>
            </a:pPr>
            <a:r>
              <a:rPr lang="en-US" dirty="0" smtClean="0">
                <a:solidFill>
                  <a:srgbClr val="FF0000"/>
                </a:solidFill>
              </a:rPr>
              <a:t>Two differences are there?</a:t>
            </a:r>
          </a:p>
          <a:p>
            <a:pPr marL="274320" indent="-274320" eaLnBrk="1" fontAlgn="auto" hangingPunct="1">
              <a:spcAft>
                <a:spcPts val="0"/>
              </a:spcAft>
              <a:buFont typeface="Wingdings 2"/>
              <a:buChar char=""/>
              <a:defRPr/>
            </a:pPr>
            <a:r>
              <a:rPr lang="en-US" dirty="0" smtClean="0">
                <a:solidFill>
                  <a:srgbClr val="FF0000"/>
                </a:solidFill>
              </a:rPr>
              <a:t>1- no change in sentence word order</a:t>
            </a:r>
          </a:p>
          <a:p>
            <a:pPr marL="274320" indent="-274320" eaLnBrk="1" fontAlgn="auto" hangingPunct="1">
              <a:spcAft>
                <a:spcPts val="0"/>
              </a:spcAft>
              <a:buFont typeface="Wingdings 2"/>
              <a:buChar char=""/>
              <a:defRPr/>
            </a:pPr>
            <a:r>
              <a:rPr lang="en-US" dirty="0" smtClean="0">
                <a:solidFill>
                  <a:srgbClr val="FF0000"/>
                </a:solidFill>
              </a:rPr>
              <a:t>2- a change in sentence type</a:t>
            </a:r>
            <a:endParaRPr lang="en-US" dirty="0">
              <a:solidFill>
                <a:srgbClr val="FF0000"/>
              </a:solidFill>
            </a:endParaRPr>
          </a:p>
        </p:txBody>
      </p:sp>
      <p:sp>
        <p:nvSpPr>
          <p:cNvPr id="45059"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252C33-A186-4D97-B945-8E584053FD5C}" type="slidenum">
              <a:rPr lang="en-US">
                <a:cs typeface="Arial" charset="0"/>
              </a:rPr>
              <a:pPr fontAlgn="base">
                <a:spcBef>
                  <a:spcPct val="0"/>
                </a:spcBef>
                <a:spcAft>
                  <a:spcPct val="0"/>
                </a:spcAft>
                <a:defRPr/>
              </a:pPr>
              <a:t>31</a:t>
            </a:fld>
            <a:endParaRPr lang="en-US">
              <a:cs typeface="Arial" charset="0"/>
            </a:endParaRPr>
          </a:p>
        </p:txBody>
      </p:sp>
      <p:sp>
        <p:nvSpPr>
          <p:cNvPr id="45060"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666EC595-4A2A-4032-98CE-6CDDC3BB35AC}" type="datetime1">
              <a:rPr lang="en-US">
                <a:cs typeface="Arial" charset="0"/>
              </a:rPr>
              <a:pPr fontAlgn="base">
                <a:spcBef>
                  <a:spcPct val="0"/>
                </a:spcBef>
                <a:spcAft>
                  <a:spcPct val="0"/>
                </a:spcAft>
                <a:defRPr/>
              </a:pPr>
              <a:t>10/10/2015</a:t>
            </a:fld>
            <a:endParaRPr lang="en-US">
              <a:cs typeface="Arial" charset="0"/>
            </a:endParaRPr>
          </a:p>
        </p:txBody>
      </p:sp>
      <p:sp>
        <p:nvSpPr>
          <p:cNvPr id="45061"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Arabic indirect speech</a:t>
            </a:r>
            <a:endParaRPr lang="en-US" dirty="0"/>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Font typeface="Wingdings 2"/>
              <a:buChar char=""/>
              <a:defRPr/>
            </a:pPr>
            <a:r>
              <a:rPr lang="en-US" dirty="0" smtClean="0"/>
              <a:t>The demonstratives change from the near forms to the distant forms:</a:t>
            </a:r>
          </a:p>
          <a:p>
            <a:pPr marL="274320" indent="-274320" algn="r" rtl="1" eaLnBrk="1" fontAlgn="auto" hangingPunct="1">
              <a:spcAft>
                <a:spcPts val="0"/>
              </a:spcAft>
              <a:buFont typeface="Wingdings 2"/>
              <a:buChar char=""/>
              <a:defRPr/>
            </a:pPr>
            <a:r>
              <a:rPr lang="ar-SA" dirty="0" smtClean="0">
                <a:solidFill>
                  <a:srgbClr val="FF0000"/>
                </a:solidFill>
                <a:effectLst>
                  <a:outerShdw blurRad="38100" dist="38100" dir="2700000" algn="tl">
                    <a:srgbClr val="000000">
                      <a:alpha val="43137"/>
                    </a:srgbClr>
                  </a:outerShdw>
                </a:effectLst>
              </a:rPr>
              <a:t>”لا أُريدُ هذا القلمَ“ قال الولدُ.</a:t>
            </a:r>
          </a:p>
          <a:p>
            <a:pPr marL="274320" indent="-274320" algn="r" rtl="1" eaLnBrk="1" fontAlgn="auto" hangingPunct="1">
              <a:spcAft>
                <a:spcPts val="0"/>
              </a:spcAft>
              <a:buFont typeface="Wingdings 2"/>
              <a:buChar char=""/>
              <a:defRPr/>
            </a:pPr>
            <a:r>
              <a:rPr lang="ar-SA" dirty="0" smtClean="0">
                <a:solidFill>
                  <a:srgbClr val="FF0000"/>
                </a:solidFill>
                <a:effectLst>
                  <a:outerShdw blurRad="38100" dist="38100" dir="2700000" algn="tl">
                    <a:srgbClr val="000000">
                      <a:alpha val="43137"/>
                    </a:srgbClr>
                  </a:outerShdw>
                </a:effectLst>
              </a:rPr>
              <a:t>قال الولدُ انه لا يريد ذلك القلمَ.</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r>
              <a:rPr lang="en-US" dirty="0" smtClean="0">
                <a:solidFill>
                  <a:srgbClr val="FF0000"/>
                </a:solidFill>
              </a:rPr>
              <a:t>English and Arabic are similar?</a:t>
            </a:r>
            <a:endParaRPr lang="en-US" dirty="0">
              <a:solidFill>
                <a:srgbClr val="FF0000"/>
              </a:solidFill>
            </a:endParaRPr>
          </a:p>
        </p:txBody>
      </p:sp>
      <p:sp>
        <p:nvSpPr>
          <p:cNvPr id="46083"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0E615F-2934-446D-94A8-F366D2CAACA7}" type="slidenum">
              <a:rPr lang="en-US">
                <a:cs typeface="Arial" charset="0"/>
              </a:rPr>
              <a:pPr fontAlgn="base">
                <a:spcBef>
                  <a:spcPct val="0"/>
                </a:spcBef>
                <a:spcAft>
                  <a:spcPct val="0"/>
                </a:spcAft>
                <a:defRPr/>
              </a:pPr>
              <a:t>32</a:t>
            </a:fld>
            <a:endParaRPr lang="en-US">
              <a:cs typeface="Arial" charset="0"/>
            </a:endParaRPr>
          </a:p>
        </p:txBody>
      </p:sp>
      <p:sp>
        <p:nvSpPr>
          <p:cNvPr id="46084"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FF16018A-3AAB-445E-95D2-E1442CB78234}" type="datetime1">
              <a:rPr lang="en-US">
                <a:cs typeface="Arial" charset="0"/>
              </a:rPr>
              <a:pPr fontAlgn="base">
                <a:spcBef>
                  <a:spcPct val="0"/>
                </a:spcBef>
                <a:spcAft>
                  <a:spcPct val="0"/>
                </a:spcAft>
                <a:defRPr/>
              </a:pPr>
              <a:t>10/10/2015</a:t>
            </a:fld>
            <a:endParaRPr lang="en-US">
              <a:cs typeface="Arial" charset="0"/>
            </a:endParaRPr>
          </a:p>
        </p:txBody>
      </p:sp>
      <p:sp>
        <p:nvSpPr>
          <p:cNvPr id="46085"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contrast</a:t>
            </a:r>
            <a:endParaRPr lang="en-US" dirty="0"/>
          </a:p>
        </p:txBody>
      </p:sp>
      <p:sp>
        <p:nvSpPr>
          <p:cNvPr id="47106" name="Content Placeholder 2"/>
          <p:cNvSpPr>
            <a:spLocks noGrp="1"/>
          </p:cNvSpPr>
          <p:nvPr>
            <p:ph idx="1"/>
          </p:nvPr>
        </p:nvSpPr>
        <p:spPr/>
        <p:txBody>
          <a:bodyPr/>
          <a:lstStyle/>
          <a:p>
            <a:pPr eaLnBrk="1" hangingPunct="1"/>
            <a:r>
              <a:rPr lang="en-US" smtClean="0"/>
              <a:t>The major differences between English and Arabic are related to triggering  backshifts shifts in tense and word order.</a:t>
            </a:r>
          </a:p>
          <a:p>
            <a:pPr eaLnBrk="1" hangingPunct="1"/>
            <a:endParaRPr lang="en-US" smtClean="0"/>
          </a:p>
          <a:p>
            <a:pPr eaLnBrk="1" hangingPunct="1"/>
            <a:r>
              <a:rPr lang="en-US" smtClean="0">
                <a:solidFill>
                  <a:srgbClr val="FF0000"/>
                </a:solidFill>
              </a:rPr>
              <a:t>Can you find more !</a:t>
            </a:r>
          </a:p>
        </p:txBody>
      </p:sp>
      <p:sp>
        <p:nvSpPr>
          <p:cNvPr id="47107"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B55C9F-6E04-4057-B6B6-F40104CD2CE8}" type="slidenum">
              <a:rPr lang="en-US">
                <a:cs typeface="Arial" charset="0"/>
              </a:rPr>
              <a:pPr fontAlgn="base">
                <a:spcBef>
                  <a:spcPct val="0"/>
                </a:spcBef>
                <a:spcAft>
                  <a:spcPct val="0"/>
                </a:spcAft>
                <a:defRPr/>
              </a:pPr>
              <a:t>33</a:t>
            </a:fld>
            <a:endParaRPr lang="en-US">
              <a:cs typeface="Arial" charset="0"/>
            </a:endParaRPr>
          </a:p>
        </p:txBody>
      </p:sp>
      <p:sp>
        <p:nvSpPr>
          <p:cNvPr id="47108"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1FFC3DD6-F214-4AB5-ADB7-B86FD993360D}" type="datetime1">
              <a:rPr lang="en-US">
                <a:cs typeface="Arial" charset="0"/>
              </a:rPr>
              <a:pPr fontAlgn="base">
                <a:spcBef>
                  <a:spcPct val="0"/>
                </a:spcBef>
                <a:spcAft>
                  <a:spcPct val="0"/>
                </a:spcAft>
                <a:defRPr/>
              </a:pPr>
              <a:t>10/10/2015</a:t>
            </a:fld>
            <a:endParaRPr lang="en-US">
              <a:cs typeface="Arial" charset="0"/>
            </a:endParaRPr>
          </a:p>
        </p:txBody>
      </p:sp>
      <p:sp>
        <p:nvSpPr>
          <p:cNvPr id="47109"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472" y="285728"/>
            <a:ext cx="7239000" cy="1143000"/>
          </a:xfrm>
        </p:spPr>
        <p:style>
          <a:lnRef idx="1">
            <a:schemeClr val="accent1"/>
          </a:lnRef>
          <a:fillRef idx="2">
            <a:schemeClr val="accent1"/>
          </a:fillRef>
          <a:effectRef idx="1">
            <a:schemeClr val="accent1"/>
          </a:effectRef>
          <a:fontRef idx="minor">
            <a:schemeClr val="dk1"/>
          </a:fontRef>
        </p:style>
        <p:txBody>
          <a:bodyPr/>
          <a:lstStyle/>
          <a:p>
            <a:pPr eaLnBrk="1" fontAlgn="auto" hangingPunct="1">
              <a:spcAft>
                <a:spcPts val="0"/>
              </a:spcAft>
              <a:defRPr/>
            </a:pPr>
            <a:r>
              <a:rPr lang="en-US" dirty="0" smtClean="0"/>
              <a:t>     Conditional sentence</a:t>
            </a:r>
            <a:endParaRPr lang="en-US" dirty="0"/>
          </a:p>
        </p:txBody>
      </p:sp>
      <p:sp>
        <p:nvSpPr>
          <p:cNvPr id="48130" name="Content Placeholder 4"/>
          <p:cNvSpPr>
            <a:spLocks noGrp="1"/>
          </p:cNvSpPr>
          <p:nvPr>
            <p:ph idx="1"/>
          </p:nvPr>
        </p:nvSpPr>
        <p:spPr/>
        <p:txBody>
          <a:bodyPr/>
          <a:lstStyle/>
          <a:p>
            <a:pPr algn="just" eaLnBrk="1" hangingPunct="1"/>
            <a:r>
              <a:rPr lang="en-US" smtClean="0"/>
              <a:t>It is a type of subordinate or adverbial clauses, consists of two clauses :main clause (Apodosis) and conditional clause (Protasis).</a:t>
            </a:r>
          </a:p>
          <a:p>
            <a:pPr algn="just" eaLnBrk="1" hangingPunct="1"/>
            <a:r>
              <a:rPr lang="en-US" smtClean="0"/>
              <a:t>The latter sets the condition, whereas the former contains the consequential statement whose fulfillment depends on the fulfillment of the proposition expressed in the conditional clause.</a:t>
            </a:r>
          </a:p>
        </p:txBody>
      </p:sp>
      <p:sp>
        <p:nvSpPr>
          <p:cNvPr id="48131"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73792D-2B3D-43F1-A798-427743D88804}" type="slidenum">
              <a:rPr lang="en-US">
                <a:cs typeface="Arial" charset="0"/>
              </a:rPr>
              <a:pPr fontAlgn="base">
                <a:spcBef>
                  <a:spcPct val="0"/>
                </a:spcBef>
                <a:spcAft>
                  <a:spcPct val="0"/>
                </a:spcAft>
                <a:defRPr/>
              </a:pPr>
              <a:t>34</a:t>
            </a:fld>
            <a:endParaRPr lang="en-US">
              <a:cs typeface="Arial" charset="0"/>
            </a:endParaRPr>
          </a:p>
        </p:txBody>
      </p:sp>
      <p:sp>
        <p:nvSpPr>
          <p:cNvPr id="48132" name="Date Placeholder 6"/>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19E73CBB-A370-437A-A997-4D2B098B8A10}" type="datetime1">
              <a:rPr lang="en-US">
                <a:cs typeface="Arial" charset="0"/>
              </a:rPr>
              <a:pPr fontAlgn="base">
                <a:spcBef>
                  <a:spcPct val="0"/>
                </a:spcBef>
                <a:spcAft>
                  <a:spcPct val="0"/>
                </a:spcAft>
                <a:defRPr/>
              </a:pPr>
              <a:t>10/10/2015</a:t>
            </a:fld>
            <a:endParaRPr lang="en-US">
              <a:cs typeface="Arial" charset="0"/>
            </a:endParaRPr>
          </a:p>
        </p:txBody>
      </p:sp>
      <p:sp>
        <p:nvSpPr>
          <p:cNvPr id="48133" name="Footer Placeholder 7"/>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44"/>
          </a:xfrm>
        </p:spPr>
        <p:txBody>
          <a:bodyPr/>
          <a:lstStyle/>
          <a:p>
            <a:pPr eaLnBrk="1" fontAlgn="auto" hangingPunct="1">
              <a:spcAft>
                <a:spcPts val="0"/>
              </a:spcAft>
              <a:defRPr/>
            </a:pPr>
            <a:r>
              <a:rPr lang="en-US" dirty="0" smtClean="0"/>
              <a:t>types</a:t>
            </a:r>
            <a:endParaRPr lang="en-US" dirty="0"/>
          </a:p>
        </p:txBody>
      </p:sp>
      <p:sp>
        <p:nvSpPr>
          <p:cNvPr id="3" name="Content Placeholder 2"/>
          <p:cNvSpPr>
            <a:spLocks noGrp="1"/>
          </p:cNvSpPr>
          <p:nvPr>
            <p:ph idx="1"/>
          </p:nvPr>
        </p:nvSpPr>
        <p:spPr>
          <a:xfrm>
            <a:off x="457200" y="1285875"/>
            <a:ext cx="7686675" cy="5170488"/>
          </a:xfrm>
        </p:spPr>
        <p:txBody>
          <a:bodyPr>
            <a:normAutofit/>
          </a:bodyPr>
          <a:lstStyle/>
          <a:p>
            <a:pPr eaLnBrk="1" hangingPunct="1">
              <a:lnSpc>
                <a:spcPct val="80000"/>
              </a:lnSpc>
            </a:pPr>
            <a:r>
              <a:rPr lang="en-US" sz="2000" b="1" smtClean="0"/>
              <a:t>English has two types:</a:t>
            </a:r>
          </a:p>
          <a:p>
            <a:pPr eaLnBrk="1" hangingPunct="1">
              <a:lnSpc>
                <a:spcPct val="80000"/>
              </a:lnSpc>
              <a:buFont typeface="Trebuchet MS" pitchFamily="34" charset="0"/>
              <a:buAutoNum type="arabicPeriod"/>
            </a:pPr>
            <a:r>
              <a:rPr lang="en-US" sz="2000" b="1" smtClean="0"/>
              <a:t>Real/possible</a:t>
            </a:r>
          </a:p>
          <a:p>
            <a:pPr eaLnBrk="1" hangingPunct="1">
              <a:lnSpc>
                <a:spcPct val="80000"/>
              </a:lnSpc>
              <a:buFont typeface="Trebuchet MS" pitchFamily="34" charset="0"/>
              <a:buAutoNum type="arabicPeriod"/>
            </a:pPr>
            <a:r>
              <a:rPr lang="en-US" sz="2000" b="1" smtClean="0"/>
              <a:t>Unreal/impossible</a:t>
            </a:r>
          </a:p>
          <a:p>
            <a:pPr eaLnBrk="1" hangingPunct="1">
              <a:lnSpc>
                <a:spcPct val="80000"/>
              </a:lnSpc>
              <a:buFont typeface="Wingdings 2" pitchFamily="18" charset="2"/>
              <a:buNone/>
            </a:pPr>
            <a:r>
              <a:rPr lang="en-US" sz="2000" b="1" smtClean="0"/>
              <a:t>But according to the </a:t>
            </a:r>
            <a:r>
              <a:rPr lang="en-US" sz="2000" b="1" smtClean="0">
                <a:solidFill>
                  <a:schemeClr val="accent1"/>
                </a:solidFill>
              </a:rPr>
              <a:t>sequence</a:t>
            </a:r>
            <a:r>
              <a:rPr lang="en-US" sz="2000" b="1" smtClean="0"/>
              <a:t> </a:t>
            </a:r>
            <a:r>
              <a:rPr lang="en-US" sz="2000" b="1" smtClean="0">
                <a:solidFill>
                  <a:schemeClr val="accent1"/>
                </a:solidFill>
              </a:rPr>
              <a:t>of</a:t>
            </a:r>
            <a:r>
              <a:rPr lang="en-US" sz="2000" b="1" smtClean="0"/>
              <a:t> </a:t>
            </a:r>
            <a:r>
              <a:rPr lang="en-US" sz="2000" b="1" smtClean="0">
                <a:solidFill>
                  <a:schemeClr val="accent1"/>
                </a:solidFill>
              </a:rPr>
              <a:t>verb</a:t>
            </a:r>
            <a:r>
              <a:rPr lang="en-US" sz="2000" b="1" smtClean="0"/>
              <a:t> forms in the two clauses, three types can be stated:</a:t>
            </a:r>
          </a:p>
          <a:p>
            <a:pPr eaLnBrk="1" hangingPunct="1">
              <a:lnSpc>
                <a:spcPct val="80000"/>
              </a:lnSpc>
              <a:buFont typeface="Wingdings 2" pitchFamily="18" charset="2"/>
              <a:buNone/>
            </a:pPr>
            <a:r>
              <a:rPr lang="en-US" sz="2000" b="1" smtClean="0"/>
              <a:t>1-Real condition</a:t>
            </a:r>
          </a:p>
          <a:p>
            <a:pPr eaLnBrk="1" hangingPunct="1">
              <a:lnSpc>
                <a:spcPct val="80000"/>
              </a:lnSpc>
              <a:buFont typeface="Wingdings 2" pitchFamily="18" charset="2"/>
              <a:buNone/>
            </a:pPr>
            <a:r>
              <a:rPr lang="en-US" sz="2000" b="1" smtClean="0">
                <a:solidFill>
                  <a:srgbClr val="FF0000"/>
                </a:solidFill>
                <a:effectLst>
                  <a:outerShdw blurRad="38100" dist="38100" dir="2700000" algn="tl">
                    <a:srgbClr val="C0C0C0"/>
                  </a:outerShdw>
                </a:effectLst>
              </a:rPr>
              <a:t> If John </a:t>
            </a:r>
            <a:r>
              <a:rPr lang="en-US" sz="2000" b="1" smtClean="0">
                <a:solidFill>
                  <a:srgbClr val="002060"/>
                </a:solidFill>
                <a:effectLst>
                  <a:outerShdw blurRad="38100" dist="38100" dir="2700000" algn="tl">
                    <a:srgbClr val="C0C0C0"/>
                  </a:outerShdw>
                </a:effectLst>
              </a:rPr>
              <a:t>leaves</a:t>
            </a:r>
            <a:r>
              <a:rPr lang="en-US" sz="2000" b="1" smtClean="0">
                <a:solidFill>
                  <a:srgbClr val="FF0000"/>
                </a:solidFill>
                <a:effectLst>
                  <a:outerShdw blurRad="38100" dist="38100" dir="2700000" algn="tl">
                    <a:srgbClr val="C0C0C0"/>
                  </a:outerShdw>
                </a:effectLst>
              </a:rPr>
              <a:t> early, he </a:t>
            </a:r>
            <a:r>
              <a:rPr lang="en-US" sz="2000" b="1" smtClean="0">
                <a:solidFill>
                  <a:srgbClr val="002060"/>
                </a:solidFill>
                <a:effectLst>
                  <a:outerShdw blurRad="38100" dist="38100" dir="2700000" algn="tl">
                    <a:srgbClr val="C0C0C0"/>
                  </a:outerShdw>
                </a:effectLst>
              </a:rPr>
              <a:t>will catch</a:t>
            </a:r>
            <a:r>
              <a:rPr lang="en-US" sz="2000" b="1" smtClean="0">
                <a:solidFill>
                  <a:srgbClr val="FF0000"/>
                </a:solidFill>
                <a:effectLst>
                  <a:outerShdw blurRad="38100" dist="38100" dir="2700000" algn="tl">
                    <a:srgbClr val="C0C0C0"/>
                  </a:outerShdw>
                </a:effectLst>
              </a:rPr>
              <a:t> the 8 o’clock train.</a:t>
            </a:r>
          </a:p>
          <a:p>
            <a:pPr eaLnBrk="1" hangingPunct="1">
              <a:lnSpc>
                <a:spcPct val="80000"/>
              </a:lnSpc>
              <a:buFont typeface="Trebuchet MS" pitchFamily="34" charset="0"/>
              <a:buAutoNum type="arabicPeriod"/>
            </a:pPr>
            <a:endParaRPr lang="en-US" sz="2000" b="1" smtClean="0"/>
          </a:p>
          <a:p>
            <a:pPr eaLnBrk="1" hangingPunct="1">
              <a:lnSpc>
                <a:spcPct val="80000"/>
              </a:lnSpc>
              <a:buFont typeface="Wingdings 2" pitchFamily="18" charset="2"/>
              <a:buNone/>
            </a:pPr>
            <a:r>
              <a:rPr lang="en-US" sz="2000" b="1" smtClean="0"/>
              <a:t>2-Unreal condition in the present</a:t>
            </a:r>
          </a:p>
          <a:p>
            <a:pPr eaLnBrk="1" hangingPunct="1">
              <a:lnSpc>
                <a:spcPct val="80000"/>
              </a:lnSpc>
              <a:buFont typeface="Wingdings 2" pitchFamily="18" charset="2"/>
              <a:buNone/>
            </a:pPr>
            <a:r>
              <a:rPr lang="en-US" sz="2000" b="1" smtClean="0">
                <a:solidFill>
                  <a:srgbClr val="FF0000"/>
                </a:solidFill>
                <a:effectLst>
                  <a:outerShdw blurRad="38100" dist="38100" dir="2700000" algn="tl">
                    <a:srgbClr val="C0C0C0"/>
                  </a:outerShdw>
                </a:effectLst>
              </a:rPr>
              <a:t>If John </a:t>
            </a:r>
            <a:r>
              <a:rPr lang="en-US" sz="2000" b="1" smtClean="0">
                <a:solidFill>
                  <a:srgbClr val="002060"/>
                </a:solidFill>
                <a:effectLst>
                  <a:outerShdw blurRad="38100" dist="38100" dir="2700000" algn="tl">
                    <a:srgbClr val="C0C0C0"/>
                  </a:outerShdw>
                </a:effectLst>
              </a:rPr>
              <a:t>left</a:t>
            </a:r>
            <a:r>
              <a:rPr lang="en-US" sz="2000" b="1" smtClean="0">
                <a:solidFill>
                  <a:srgbClr val="FF0000"/>
                </a:solidFill>
                <a:effectLst>
                  <a:outerShdw blurRad="38100" dist="38100" dir="2700000" algn="tl">
                    <a:srgbClr val="C0C0C0"/>
                  </a:outerShdw>
                </a:effectLst>
              </a:rPr>
              <a:t> early, he </a:t>
            </a:r>
            <a:r>
              <a:rPr lang="en-US" sz="2000" b="1" smtClean="0">
                <a:solidFill>
                  <a:srgbClr val="002060"/>
                </a:solidFill>
                <a:effectLst>
                  <a:outerShdw blurRad="38100" dist="38100" dir="2700000" algn="tl">
                    <a:srgbClr val="C0C0C0"/>
                  </a:outerShdw>
                </a:effectLst>
              </a:rPr>
              <a:t>would catch</a:t>
            </a:r>
            <a:r>
              <a:rPr lang="en-US" sz="2000" b="1" smtClean="0">
                <a:solidFill>
                  <a:srgbClr val="FF0000"/>
                </a:solidFill>
                <a:effectLst>
                  <a:outerShdw blurRad="38100" dist="38100" dir="2700000" algn="tl">
                    <a:srgbClr val="C0C0C0"/>
                  </a:outerShdw>
                </a:effectLst>
              </a:rPr>
              <a:t> the 8 o’clock train.</a:t>
            </a:r>
          </a:p>
          <a:p>
            <a:pPr eaLnBrk="1" hangingPunct="1">
              <a:lnSpc>
                <a:spcPct val="80000"/>
              </a:lnSpc>
              <a:buFont typeface="Wingdings 2" pitchFamily="18" charset="2"/>
              <a:buNone/>
            </a:pPr>
            <a:endParaRPr lang="en-US" sz="2000" b="1" smtClean="0"/>
          </a:p>
          <a:p>
            <a:pPr eaLnBrk="1" hangingPunct="1">
              <a:lnSpc>
                <a:spcPct val="80000"/>
              </a:lnSpc>
              <a:buFont typeface="Wingdings 2" pitchFamily="18" charset="2"/>
              <a:buNone/>
            </a:pPr>
            <a:r>
              <a:rPr lang="en-US" sz="2000" b="1" smtClean="0"/>
              <a:t>3-Unreal condition in the past</a:t>
            </a:r>
          </a:p>
          <a:p>
            <a:pPr eaLnBrk="1" hangingPunct="1">
              <a:lnSpc>
                <a:spcPct val="80000"/>
              </a:lnSpc>
              <a:buFont typeface="Wingdings 2" pitchFamily="18" charset="2"/>
              <a:buNone/>
            </a:pPr>
            <a:r>
              <a:rPr lang="en-US" sz="2000" b="1" smtClean="0">
                <a:solidFill>
                  <a:srgbClr val="FF0000"/>
                </a:solidFill>
                <a:effectLst>
                  <a:outerShdw blurRad="38100" dist="38100" dir="2700000" algn="tl">
                    <a:srgbClr val="C0C0C0"/>
                  </a:outerShdw>
                </a:effectLst>
              </a:rPr>
              <a:t>If John </a:t>
            </a:r>
            <a:r>
              <a:rPr lang="en-US" sz="2000" b="1" smtClean="0">
                <a:solidFill>
                  <a:srgbClr val="002060"/>
                </a:solidFill>
                <a:effectLst>
                  <a:outerShdw blurRad="38100" dist="38100" dir="2700000" algn="tl">
                    <a:srgbClr val="C0C0C0"/>
                  </a:outerShdw>
                </a:effectLst>
              </a:rPr>
              <a:t>had left</a:t>
            </a:r>
            <a:r>
              <a:rPr lang="en-US" sz="2000" b="1" smtClean="0">
                <a:solidFill>
                  <a:srgbClr val="FF0000"/>
                </a:solidFill>
                <a:effectLst>
                  <a:outerShdw blurRad="38100" dist="38100" dir="2700000" algn="tl">
                    <a:srgbClr val="C0C0C0"/>
                  </a:outerShdw>
                </a:effectLst>
              </a:rPr>
              <a:t> early, he </a:t>
            </a:r>
            <a:r>
              <a:rPr lang="en-US" sz="2000" b="1" smtClean="0">
                <a:solidFill>
                  <a:srgbClr val="002060"/>
                </a:solidFill>
                <a:effectLst>
                  <a:outerShdw blurRad="38100" dist="38100" dir="2700000" algn="tl">
                    <a:srgbClr val="C0C0C0"/>
                  </a:outerShdw>
                </a:effectLst>
              </a:rPr>
              <a:t>would have caught</a:t>
            </a:r>
            <a:r>
              <a:rPr lang="en-US" sz="2000" b="1" smtClean="0">
                <a:solidFill>
                  <a:srgbClr val="FF0000"/>
                </a:solidFill>
                <a:effectLst>
                  <a:outerShdw blurRad="38100" dist="38100" dir="2700000" algn="tl">
                    <a:srgbClr val="C0C0C0"/>
                  </a:outerShdw>
                </a:effectLst>
              </a:rPr>
              <a:t> the 8 o’clock train.</a:t>
            </a:r>
          </a:p>
          <a:p>
            <a:pPr eaLnBrk="1" hangingPunct="1">
              <a:lnSpc>
                <a:spcPct val="80000"/>
              </a:lnSpc>
              <a:buFont typeface="Wingdings 2" pitchFamily="18" charset="2"/>
              <a:buNone/>
            </a:pPr>
            <a:endParaRPr lang="en-US" sz="2000" b="1" smtClean="0"/>
          </a:p>
          <a:p>
            <a:pPr eaLnBrk="1" hangingPunct="1">
              <a:lnSpc>
                <a:spcPct val="80000"/>
              </a:lnSpc>
              <a:buFont typeface="Wingdings 2" pitchFamily="18" charset="2"/>
              <a:buNone/>
            </a:pPr>
            <a:r>
              <a:rPr lang="en-US" sz="2000" b="1" smtClean="0"/>
              <a:t> </a:t>
            </a:r>
          </a:p>
        </p:txBody>
      </p:sp>
      <p:sp>
        <p:nvSpPr>
          <p:cNvPr id="49155"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48112696-BA7E-4044-AF23-BF6DA30C2446}" type="slidenum">
              <a:rPr lang="ar-SA" smtClean="0">
                <a:cs typeface="Arial" charset="0"/>
              </a:rPr>
              <a:pPr fontAlgn="base">
                <a:spcBef>
                  <a:spcPct val="0"/>
                </a:spcBef>
                <a:spcAft>
                  <a:spcPct val="0"/>
                </a:spcAft>
              </a:pPr>
              <a:t>35</a:t>
            </a:fld>
            <a:endParaRPr lang="en-US" smtClean="0">
              <a:cs typeface="Arial" charset="0"/>
            </a:endParaRPr>
          </a:p>
        </p:txBody>
      </p:sp>
      <p:sp>
        <p:nvSpPr>
          <p:cNvPr id="49156"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D92788C6-8E23-4EDC-8EF3-370B00B1AAF9}" type="datetime1">
              <a:rPr lang="en-US">
                <a:cs typeface="Arial" charset="0"/>
              </a:rPr>
              <a:pPr fontAlgn="base">
                <a:spcBef>
                  <a:spcPct val="0"/>
                </a:spcBef>
                <a:spcAft>
                  <a:spcPct val="0"/>
                </a:spcAft>
                <a:defRPr/>
              </a:pPr>
              <a:t>10/10/2015</a:t>
            </a:fld>
            <a:endParaRPr lang="en-US">
              <a:cs typeface="Arial" charset="0"/>
            </a:endParaRPr>
          </a:p>
        </p:txBody>
      </p:sp>
      <p:sp>
        <p:nvSpPr>
          <p:cNvPr id="49157"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Other types</a:t>
            </a:r>
            <a:endParaRPr lang="en-US" dirty="0"/>
          </a:p>
        </p:txBody>
      </p:sp>
      <p:sp>
        <p:nvSpPr>
          <p:cNvPr id="3" name="Content Placeholder 2"/>
          <p:cNvSpPr>
            <a:spLocks noGrp="1"/>
          </p:cNvSpPr>
          <p:nvPr>
            <p:ph idx="1"/>
          </p:nvPr>
        </p:nvSpPr>
        <p:spPr/>
        <p:txBody>
          <a:bodyPr>
            <a:normAutofit fontScale="92500"/>
          </a:bodyPr>
          <a:lstStyle/>
          <a:p>
            <a:pPr marL="274320" indent="-274320" algn="just" eaLnBrk="1" fontAlgn="auto" hangingPunct="1">
              <a:spcAft>
                <a:spcPts val="0"/>
              </a:spcAft>
              <a:buFont typeface="Wingdings 2"/>
              <a:buChar char=""/>
              <a:defRPr/>
            </a:pPr>
            <a:r>
              <a:rPr lang="en-US" dirty="0" smtClean="0"/>
              <a:t>1- English has conditionals without if:</a:t>
            </a:r>
          </a:p>
          <a:p>
            <a:pPr marL="274320" indent="-274320" algn="just" eaLnBrk="1" fontAlgn="auto" hangingPunct="1">
              <a:spcAft>
                <a:spcPts val="0"/>
              </a:spcAft>
              <a:buFont typeface="Wingdings 2"/>
              <a:buChar char=""/>
              <a:defRPr/>
            </a:pPr>
            <a:r>
              <a:rPr lang="en-US" b="1" dirty="0" smtClean="0">
                <a:solidFill>
                  <a:srgbClr val="002060"/>
                </a:solidFill>
                <a:effectLst>
                  <a:outerShdw blurRad="38100" dist="38100" dir="2700000" algn="tl">
                    <a:srgbClr val="000000">
                      <a:alpha val="43137"/>
                    </a:srgbClr>
                  </a:outerShdw>
                </a:effectLst>
              </a:rPr>
              <a:t>Had John left </a:t>
            </a:r>
            <a:r>
              <a:rPr lang="en-US" b="1" dirty="0" smtClean="0">
                <a:solidFill>
                  <a:srgbClr val="FF0000"/>
                </a:solidFill>
                <a:effectLst>
                  <a:outerShdw blurRad="38100" dist="38100" dir="2700000" algn="tl">
                    <a:srgbClr val="000000">
                      <a:alpha val="43137"/>
                    </a:srgbClr>
                  </a:outerShdw>
                </a:effectLst>
              </a:rPr>
              <a:t>early, he </a:t>
            </a:r>
            <a:r>
              <a:rPr lang="en-US" b="1" dirty="0" smtClean="0">
                <a:solidFill>
                  <a:srgbClr val="002060"/>
                </a:solidFill>
                <a:effectLst>
                  <a:outerShdw blurRad="38100" dist="38100" dir="2700000" algn="tl">
                    <a:srgbClr val="000000">
                      <a:alpha val="43137"/>
                    </a:srgbClr>
                  </a:outerShdw>
                </a:effectLst>
              </a:rPr>
              <a:t>would catch </a:t>
            </a:r>
            <a:r>
              <a:rPr lang="en-US" b="1" dirty="0" smtClean="0">
                <a:solidFill>
                  <a:srgbClr val="FF0000"/>
                </a:solidFill>
                <a:effectLst>
                  <a:outerShdw blurRad="38100" dist="38100" dir="2700000" algn="tl">
                    <a:srgbClr val="000000">
                      <a:alpha val="43137"/>
                    </a:srgbClr>
                  </a:outerShdw>
                </a:effectLst>
              </a:rPr>
              <a:t>the 8 o’clock train.</a:t>
            </a:r>
            <a:r>
              <a:rPr lang="en-US" dirty="0" smtClean="0"/>
              <a:t> (subject-auxiliary inversion).</a:t>
            </a:r>
          </a:p>
          <a:p>
            <a:pPr marL="274320" indent="-274320" algn="just" eaLnBrk="1" fontAlgn="auto" hangingPunct="1">
              <a:spcAft>
                <a:spcPts val="0"/>
              </a:spcAft>
              <a:buFont typeface="Wingdings 2"/>
              <a:buChar char=""/>
              <a:defRPr/>
            </a:pPr>
            <a:endParaRPr lang="en-US" dirty="0" smtClean="0"/>
          </a:p>
          <a:p>
            <a:pPr marL="274320" indent="-274320" algn="just" eaLnBrk="1" fontAlgn="auto" hangingPunct="1">
              <a:spcAft>
                <a:spcPts val="0"/>
              </a:spcAft>
              <a:buFont typeface="Wingdings 2"/>
              <a:buChar char=""/>
              <a:defRPr/>
            </a:pPr>
            <a:r>
              <a:rPr lang="en-US" dirty="0" smtClean="0"/>
              <a:t>2- English has the following:</a:t>
            </a:r>
          </a:p>
          <a:p>
            <a:pPr marL="274320" indent="-274320" algn="just" eaLnBrk="1" fontAlgn="auto" hangingPunct="1">
              <a:spcAft>
                <a:spcPts val="0"/>
              </a:spcAft>
              <a:buFontTx/>
              <a:buChar char="-"/>
              <a:defRPr/>
            </a:pPr>
            <a:r>
              <a:rPr lang="en-US" b="1" dirty="0" smtClean="0">
                <a:solidFill>
                  <a:srgbClr val="FF0000"/>
                </a:solidFill>
                <a:effectLst>
                  <a:outerShdw blurRad="38100" dist="38100" dir="2700000" algn="tl">
                    <a:srgbClr val="000000">
                      <a:alpha val="43137"/>
                    </a:srgbClr>
                  </a:outerShdw>
                </a:effectLst>
              </a:rPr>
              <a:t>If we </a:t>
            </a:r>
            <a:r>
              <a:rPr lang="en-US" b="1" dirty="0" smtClean="0">
                <a:solidFill>
                  <a:srgbClr val="002060"/>
                </a:solidFill>
                <a:effectLst>
                  <a:outerShdw blurRad="38100" dist="38100" dir="2700000" algn="tl">
                    <a:srgbClr val="000000">
                      <a:alpha val="43137"/>
                    </a:srgbClr>
                  </a:outerShdw>
                </a:effectLst>
              </a:rPr>
              <a:t>boil</a:t>
            </a:r>
            <a:r>
              <a:rPr lang="en-US" b="1" dirty="0" smtClean="0">
                <a:solidFill>
                  <a:srgbClr val="FF0000"/>
                </a:solidFill>
                <a:effectLst>
                  <a:outerShdw blurRad="38100" dist="38100" dir="2700000" algn="tl">
                    <a:srgbClr val="000000">
                      <a:alpha val="43137"/>
                    </a:srgbClr>
                  </a:outerShdw>
                </a:effectLst>
              </a:rPr>
              <a:t> water ,it </a:t>
            </a:r>
            <a:r>
              <a:rPr lang="en-US" b="1" dirty="0" smtClean="0">
                <a:solidFill>
                  <a:srgbClr val="002060"/>
                </a:solidFill>
                <a:effectLst>
                  <a:outerShdw blurRad="38100" dist="38100" dir="2700000" algn="tl">
                    <a:srgbClr val="000000">
                      <a:alpha val="43137"/>
                    </a:srgbClr>
                  </a:outerShdw>
                </a:effectLst>
              </a:rPr>
              <a:t>vaporizes</a:t>
            </a:r>
            <a:r>
              <a:rPr lang="en-US" b="1" dirty="0" smtClean="0">
                <a:solidFill>
                  <a:srgbClr val="FF0000"/>
                </a:solidFill>
                <a:effectLst>
                  <a:outerShdw blurRad="38100" dist="38100" dir="2700000" algn="tl">
                    <a:srgbClr val="000000">
                      <a:alpha val="43137"/>
                    </a:srgbClr>
                  </a:outerShdw>
                </a:effectLst>
              </a:rPr>
              <a:t>.</a:t>
            </a:r>
            <a:r>
              <a:rPr lang="en-US" dirty="0" smtClean="0"/>
              <a:t>(factual condition)</a:t>
            </a:r>
          </a:p>
          <a:p>
            <a:pPr marL="274320" indent="-274320" algn="just" eaLnBrk="1" fontAlgn="auto" hangingPunct="1">
              <a:spcAft>
                <a:spcPts val="0"/>
              </a:spcAft>
              <a:buFontTx/>
              <a:buChar char="-"/>
              <a:defRPr/>
            </a:pPr>
            <a:r>
              <a:rPr lang="en-US" b="1" dirty="0" smtClean="0">
                <a:solidFill>
                  <a:srgbClr val="FF0000"/>
                </a:solidFill>
                <a:effectLst>
                  <a:outerShdw blurRad="38100" dist="38100" dir="2700000" algn="tl">
                    <a:srgbClr val="000000">
                      <a:alpha val="43137"/>
                    </a:srgbClr>
                  </a:outerShdw>
                </a:effectLst>
              </a:rPr>
              <a:t>If I </a:t>
            </a:r>
            <a:r>
              <a:rPr lang="en-US" b="1" dirty="0" smtClean="0">
                <a:solidFill>
                  <a:srgbClr val="002060"/>
                </a:solidFill>
                <a:effectLst>
                  <a:outerShdw blurRad="38100" dist="38100" dir="2700000" algn="tl">
                    <a:srgbClr val="000000">
                      <a:alpha val="43137"/>
                    </a:srgbClr>
                  </a:outerShdw>
                </a:effectLst>
              </a:rPr>
              <a:t>want</a:t>
            </a:r>
            <a:r>
              <a:rPr lang="en-US" b="1" dirty="0" smtClean="0">
                <a:solidFill>
                  <a:srgbClr val="FF0000"/>
                </a:solidFill>
                <a:effectLst>
                  <a:outerShdw blurRad="38100" dist="38100" dir="2700000" algn="tl">
                    <a:srgbClr val="000000">
                      <a:alpha val="43137"/>
                    </a:srgbClr>
                  </a:outerShdw>
                </a:effectLst>
              </a:rPr>
              <a:t> something, I </a:t>
            </a:r>
            <a:r>
              <a:rPr lang="en-US" b="1" dirty="0" smtClean="0">
                <a:solidFill>
                  <a:srgbClr val="002060"/>
                </a:solidFill>
                <a:effectLst>
                  <a:outerShdw blurRad="38100" dist="38100" dir="2700000" algn="tl">
                    <a:srgbClr val="000000">
                      <a:alpha val="43137"/>
                    </a:srgbClr>
                  </a:outerShdw>
                </a:effectLst>
              </a:rPr>
              <a:t>buy</a:t>
            </a:r>
            <a:r>
              <a:rPr lang="en-US" b="1" dirty="0" smtClean="0">
                <a:solidFill>
                  <a:srgbClr val="FF0000"/>
                </a:solidFill>
                <a:effectLst>
                  <a:outerShdw blurRad="38100" dist="38100" dir="2700000" algn="tl">
                    <a:srgbClr val="000000">
                      <a:alpha val="43137"/>
                    </a:srgbClr>
                  </a:outerShdw>
                </a:effectLst>
              </a:rPr>
              <a:t> it.</a:t>
            </a:r>
          </a:p>
          <a:p>
            <a:pPr marL="274320" indent="-274320" algn="just" eaLnBrk="1" fontAlgn="auto" hangingPunct="1">
              <a:spcAft>
                <a:spcPts val="0"/>
              </a:spcAft>
              <a:buFontTx/>
              <a:buChar char="-"/>
              <a:defRPr/>
            </a:pPr>
            <a:r>
              <a:rPr lang="en-US" b="1" dirty="0" smtClean="0">
                <a:solidFill>
                  <a:srgbClr val="FF0000"/>
                </a:solidFill>
                <a:effectLst>
                  <a:outerShdw blurRad="38100" dist="38100" dir="2700000" algn="tl">
                    <a:srgbClr val="000000">
                      <a:alpha val="43137"/>
                    </a:srgbClr>
                  </a:outerShdw>
                </a:effectLst>
              </a:rPr>
              <a:t>If you </a:t>
            </a:r>
            <a:r>
              <a:rPr lang="en-US" b="1" dirty="0" smtClean="0">
                <a:solidFill>
                  <a:srgbClr val="002060"/>
                </a:solidFill>
                <a:effectLst>
                  <a:outerShdw blurRad="38100" dist="38100" dir="2700000" algn="tl">
                    <a:srgbClr val="000000">
                      <a:alpha val="43137"/>
                    </a:srgbClr>
                  </a:outerShdw>
                </a:effectLst>
              </a:rPr>
              <a:t>see</a:t>
            </a:r>
            <a:r>
              <a:rPr lang="en-US" b="1" dirty="0" smtClean="0">
                <a:solidFill>
                  <a:srgbClr val="FF0000"/>
                </a:solidFill>
                <a:effectLst>
                  <a:outerShdw blurRad="38100" dist="38100" dir="2700000" algn="tl">
                    <a:srgbClr val="000000">
                      <a:alpha val="43137"/>
                    </a:srgbClr>
                  </a:outerShdw>
                </a:effectLst>
              </a:rPr>
              <a:t> Marry ,</a:t>
            </a:r>
            <a:r>
              <a:rPr lang="en-US" b="1" dirty="0" smtClean="0">
                <a:solidFill>
                  <a:srgbClr val="002060"/>
                </a:solidFill>
                <a:effectLst>
                  <a:outerShdw blurRad="38100" dist="38100" dir="2700000" algn="tl">
                    <a:srgbClr val="000000">
                      <a:alpha val="43137"/>
                    </a:srgbClr>
                  </a:outerShdw>
                </a:effectLst>
              </a:rPr>
              <a:t>please tell</a:t>
            </a:r>
            <a:r>
              <a:rPr lang="en-US" b="1" dirty="0" smtClean="0">
                <a:solidFill>
                  <a:srgbClr val="FF0000"/>
                </a:solidFill>
                <a:effectLst>
                  <a:outerShdw blurRad="38100" dist="38100" dir="2700000" algn="tl">
                    <a:srgbClr val="000000">
                      <a:alpha val="43137"/>
                    </a:srgbClr>
                  </a:outerShdw>
                </a:effectLst>
              </a:rPr>
              <a:t> her about the meeting.</a:t>
            </a:r>
            <a:r>
              <a:rPr lang="en-US" b="1" dirty="0" smtClean="0"/>
              <a:t>(</a:t>
            </a:r>
            <a:r>
              <a:rPr lang="en-US" dirty="0" smtClean="0"/>
              <a:t>predictive condition)</a:t>
            </a:r>
          </a:p>
          <a:p>
            <a:pPr marL="274320" indent="-274320" algn="just" eaLnBrk="1" fontAlgn="auto" hangingPunct="1">
              <a:spcAft>
                <a:spcPts val="0"/>
              </a:spcAft>
              <a:buFontTx/>
              <a:buChar char="-"/>
              <a:defRPr/>
            </a:pPr>
            <a:r>
              <a:rPr lang="en-US" b="1" dirty="0" smtClean="0">
                <a:solidFill>
                  <a:srgbClr val="002060"/>
                </a:solidFill>
                <a:effectLst>
                  <a:outerShdw blurRad="38100" dist="38100" dir="2700000" algn="tl">
                    <a:srgbClr val="000000">
                      <a:alpha val="43137"/>
                    </a:srgbClr>
                  </a:outerShdw>
                </a:effectLst>
              </a:rPr>
              <a:t>Please feel </a:t>
            </a:r>
            <a:r>
              <a:rPr lang="en-US" b="1" dirty="0" smtClean="0">
                <a:solidFill>
                  <a:srgbClr val="FF0000"/>
                </a:solidFill>
                <a:effectLst>
                  <a:outerShdw blurRad="38100" dist="38100" dir="2700000" algn="tl">
                    <a:srgbClr val="000000">
                      <a:alpha val="43137"/>
                    </a:srgbClr>
                  </a:outerShdw>
                </a:effectLst>
              </a:rPr>
              <a:t>free to call me </a:t>
            </a:r>
            <a:r>
              <a:rPr lang="en-US" b="1" dirty="0" smtClean="0">
                <a:solidFill>
                  <a:srgbClr val="002060"/>
                </a:solidFill>
                <a:effectLst>
                  <a:outerShdw blurRad="38100" dist="38100" dir="2700000" algn="tl">
                    <a:srgbClr val="000000">
                      <a:alpha val="43137"/>
                    </a:srgbClr>
                  </a:outerShdw>
                </a:effectLst>
              </a:rPr>
              <a:t>should you have</a:t>
            </a:r>
            <a:r>
              <a:rPr lang="en-US" b="1" dirty="0" smtClean="0">
                <a:solidFill>
                  <a:srgbClr val="FF0000"/>
                </a:solidFill>
                <a:effectLst>
                  <a:outerShdw blurRad="38100" dist="38100" dir="2700000" algn="tl">
                    <a:srgbClr val="000000">
                      <a:alpha val="43137"/>
                    </a:srgbClr>
                  </a:outerShdw>
                </a:effectLst>
              </a:rPr>
              <a:t> any questions about the project.</a:t>
            </a:r>
            <a:endParaRPr lang="en-US" b="1" dirty="0">
              <a:solidFill>
                <a:srgbClr val="FF0000"/>
              </a:solidFill>
              <a:effectLst>
                <a:outerShdw blurRad="38100" dist="38100" dir="2700000" algn="tl">
                  <a:srgbClr val="000000">
                    <a:alpha val="43137"/>
                  </a:srgbClr>
                </a:outerShdw>
              </a:effectLst>
            </a:endParaRPr>
          </a:p>
        </p:txBody>
      </p:sp>
      <p:sp>
        <p:nvSpPr>
          <p:cNvPr id="50179"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AA5CD0-28C6-46CF-B164-040270874027}" type="slidenum">
              <a:rPr lang="en-US">
                <a:cs typeface="Arial" charset="0"/>
              </a:rPr>
              <a:pPr fontAlgn="base">
                <a:spcBef>
                  <a:spcPct val="0"/>
                </a:spcBef>
                <a:spcAft>
                  <a:spcPct val="0"/>
                </a:spcAft>
                <a:defRPr/>
              </a:pPr>
              <a:t>36</a:t>
            </a:fld>
            <a:endParaRPr lang="en-US">
              <a:cs typeface="Arial" charset="0"/>
            </a:endParaRPr>
          </a:p>
        </p:txBody>
      </p:sp>
      <p:sp>
        <p:nvSpPr>
          <p:cNvPr id="50180"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15498EB1-ECAC-4A5B-BE92-8A015E945802}" type="datetime1">
              <a:rPr lang="en-US">
                <a:cs typeface="Arial" charset="0"/>
              </a:rPr>
              <a:pPr fontAlgn="base">
                <a:spcBef>
                  <a:spcPct val="0"/>
                </a:spcBef>
                <a:spcAft>
                  <a:spcPct val="0"/>
                </a:spcAft>
                <a:defRPr/>
              </a:pPr>
              <a:t>10/10/2015</a:t>
            </a:fld>
            <a:endParaRPr lang="en-US">
              <a:cs typeface="Arial" charset="0"/>
            </a:endParaRPr>
          </a:p>
        </p:txBody>
      </p:sp>
      <p:sp>
        <p:nvSpPr>
          <p:cNvPr id="50181"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Arabic conditionals</a:t>
            </a:r>
            <a:endParaRPr lang="en-US" dirty="0"/>
          </a:p>
        </p:txBody>
      </p:sp>
      <p:sp>
        <p:nvSpPr>
          <p:cNvPr id="3" name="Content Placeholder 2"/>
          <p:cNvSpPr>
            <a:spLocks noGrp="1"/>
          </p:cNvSpPr>
          <p:nvPr>
            <p:ph idx="1"/>
          </p:nvPr>
        </p:nvSpPr>
        <p:spPr/>
        <p:txBody>
          <a:bodyPr>
            <a:normAutofit/>
          </a:bodyPr>
          <a:lstStyle/>
          <a:p>
            <a:pPr eaLnBrk="1" hangingPunct="1"/>
            <a:r>
              <a:rPr lang="en-US" smtClean="0"/>
              <a:t>Arabic conditionals consist of two parts :</a:t>
            </a:r>
          </a:p>
          <a:p>
            <a:pPr eaLnBrk="1" hangingPunct="1">
              <a:buFont typeface="Trebuchet MS" pitchFamily="34" charset="0"/>
              <a:buAutoNum type="arabicPeriod"/>
            </a:pPr>
            <a:r>
              <a:rPr lang="ar-SA" b="1" smtClean="0">
                <a:solidFill>
                  <a:schemeClr val="accent1"/>
                </a:solidFill>
              </a:rPr>
              <a:t>الشرط</a:t>
            </a:r>
            <a:r>
              <a:rPr lang="en-US" smtClean="0"/>
              <a:t> (conditional clause)</a:t>
            </a:r>
            <a:endParaRPr lang="ar-SA" smtClean="0"/>
          </a:p>
          <a:p>
            <a:pPr eaLnBrk="1" hangingPunct="1">
              <a:buFont typeface="Trebuchet MS" pitchFamily="34" charset="0"/>
              <a:buAutoNum type="arabicPeriod"/>
            </a:pPr>
            <a:r>
              <a:rPr lang="ar-SA" b="1" smtClean="0">
                <a:solidFill>
                  <a:schemeClr val="accent1"/>
                </a:solidFill>
              </a:rPr>
              <a:t>الجواب</a:t>
            </a:r>
            <a:r>
              <a:rPr lang="en-US" smtClean="0"/>
              <a:t> (main clause)</a:t>
            </a:r>
            <a:endParaRPr lang="ar-SA" smtClean="0"/>
          </a:p>
          <a:p>
            <a:pPr eaLnBrk="1" hangingPunct="1">
              <a:buFont typeface="Wingdings 2" pitchFamily="18" charset="2"/>
              <a:buNone/>
            </a:pPr>
            <a:r>
              <a:rPr lang="en-US" smtClean="0"/>
              <a:t>  Normally the conditional clause precedes the main clause.</a:t>
            </a:r>
          </a:p>
          <a:p>
            <a:pPr eaLnBrk="1" hangingPunct="1">
              <a:buFont typeface="Wingdings 2" pitchFamily="18" charset="2"/>
              <a:buNone/>
            </a:pPr>
            <a:endParaRPr lang="en-US" smtClean="0"/>
          </a:p>
        </p:txBody>
      </p:sp>
      <p:sp>
        <p:nvSpPr>
          <p:cNvPr id="51203"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C842185-F42A-4E34-8BAD-6D145577D683}" type="slidenum">
              <a:rPr lang="ar-SA" smtClean="0">
                <a:cs typeface="Arial" charset="0"/>
              </a:rPr>
              <a:pPr fontAlgn="base">
                <a:spcBef>
                  <a:spcPct val="0"/>
                </a:spcBef>
                <a:spcAft>
                  <a:spcPct val="0"/>
                </a:spcAft>
              </a:pPr>
              <a:t>37</a:t>
            </a:fld>
            <a:endParaRPr lang="en-US" smtClean="0">
              <a:cs typeface="Arial" charset="0"/>
            </a:endParaRPr>
          </a:p>
        </p:txBody>
      </p:sp>
      <p:sp>
        <p:nvSpPr>
          <p:cNvPr id="51204"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108B97BE-C70C-4ECD-896A-8F76EEFB5EF4}" type="datetime1">
              <a:rPr lang="en-US">
                <a:cs typeface="Arial" charset="0"/>
              </a:rPr>
              <a:pPr fontAlgn="base">
                <a:spcBef>
                  <a:spcPct val="0"/>
                </a:spcBef>
                <a:spcAft>
                  <a:spcPct val="0"/>
                </a:spcAft>
                <a:defRPr/>
              </a:pPr>
              <a:t>10/10/2015</a:t>
            </a:fld>
            <a:endParaRPr lang="en-US">
              <a:cs typeface="Arial" charset="0"/>
            </a:endParaRPr>
          </a:p>
        </p:txBody>
      </p:sp>
      <p:sp>
        <p:nvSpPr>
          <p:cNvPr id="51205"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eaLnBrk="1" fontAlgn="auto" hangingPunct="1">
              <a:spcAft>
                <a:spcPts val="0"/>
              </a:spcAft>
              <a:defRPr/>
            </a:pPr>
            <a:r>
              <a:rPr lang="en-US" dirty="0" smtClean="0"/>
              <a:t>Arabic conditional particles</a:t>
            </a:r>
            <a:endParaRPr lang="en-US" dirty="0"/>
          </a:p>
        </p:txBody>
      </p:sp>
      <p:sp>
        <p:nvSpPr>
          <p:cNvPr id="52226" name="Content Placeholder 2"/>
          <p:cNvSpPr>
            <a:spLocks noGrp="1"/>
          </p:cNvSpPr>
          <p:nvPr>
            <p:ph idx="1"/>
          </p:nvPr>
        </p:nvSpPr>
        <p:spPr/>
        <p:txBody>
          <a:bodyPr/>
          <a:lstStyle/>
          <a:p>
            <a:pPr eaLnBrk="1" hangingPunct="1"/>
            <a:r>
              <a:rPr lang="en-US" b="1" smtClean="0"/>
              <a:t>Arabic has </a:t>
            </a:r>
            <a:r>
              <a:rPr lang="en-US" b="1" smtClean="0">
                <a:solidFill>
                  <a:schemeClr val="accent1"/>
                </a:solidFill>
              </a:rPr>
              <a:t>three</a:t>
            </a:r>
            <a:r>
              <a:rPr lang="en-US" b="1" smtClean="0"/>
              <a:t> particles:</a:t>
            </a:r>
          </a:p>
          <a:p>
            <a:pPr algn="r" rtl="1" eaLnBrk="1" hangingPunct="1"/>
            <a:r>
              <a:rPr lang="ar-SA" b="1" smtClean="0">
                <a:solidFill>
                  <a:schemeClr val="accent1"/>
                </a:solidFill>
              </a:rPr>
              <a:t>إن</a:t>
            </a:r>
          </a:p>
          <a:p>
            <a:pPr algn="r" rtl="1" eaLnBrk="1" hangingPunct="1"/>
            <a:r>
              <a:rPr lang="ar-SA" b="1" smtClean="0">
                <a:solidFill>
                  <a:schemeClr val="accent1"/>
                </a:solidFill>
              </a:rPr>
              <a:t>إذا</a:t>
            </a:r>
          </a:p>
          <a:p>
            <a:pPr algn="r" rtl="1" eaLnBrk="1" hangingPunct="1"/>
            <a:r>
              <a:rPr lang="ar-SA" b="1" smtClean="0">
                <a:solidFill>
                  <a:schemeClr val="accent1"/>
                </a:solidFill>
              </a:rPr>
              <a:t>لو</a:t>
            </a:r>
          </a:p>
          <a:p>
            <a:pPr eaLnBrk="1" hangingPunct="1"/>
            <a:r>
              <a:rPr lang="en-US" b="1" smtClean="0"/>
              <a:t>These three particles determine </a:t>
            </a:r>
            <a:r>
              <a:rPr lang="en-US" b="1" smtClean="0">
                <a:solidFill>
                  <a:schemeClr val="accent1"/>
                </a:solidFill>
              </a:rPr>
              <a:t>the type of condition</a:t>
            </a:r>
            <a:r>
              <a:rPr lang="en-US" b="1" smtClean="0"/>
              <a:t> expressed. The first two occur in </a:t>
            </a:r>
            <a:r>
              <a:rPr lang="en-US" b="1" smtClean="0">
                <a:solidFill>
                  <a:schemeClr val="accent1"/>
                </a:solidFill>
              </a:rPr>
              <a:t>fulfillable</a:t>
            </a:r>
            <a:r>
              <a:rPr lang="en-US" b="1" smtClean="0"/>
              <a:t> conditions ,while the third in </a:t>
            </a:r>
            <a:r>
              <a:rPr lang="en-US" b="1" smtClean="0">
                <a:solidFill>
                  <a:schemeClr val="accent1"/>
                </a:solidFill>
              </a:rPr>
              <a:t>unfulfillable</a:t>
            </a:r>
            <a:r>
              <a:rPr lang="en-US" b="1" smtClean="0"/>
              <a:t>  conditions.</a:t>
            </a:r>
          </a:p>
        </p:txBody>
      </p:sp>
      <p:sp>
        <p:nvSpPr>
          <p:cNvPr id="52227"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1C2D483F-ABBF-46A9-A7DF-FE1CA2A76527}" type="slidenum">
              <a:rPr lang="ar-SA" smtClean="0">
                <a:cs typeface="Arial" charset="0"/>
              </a:rPr>
              <a:pPr fontAlgn="base">
                <a:spcBef>
                  <a:spcPct val="0"/>
                </a:spcBef>
                <a:spcAft>
                  <a:spcPct val="0"/>
                </a:spcAft>
              </a:pPr>
              <a:t>38</a:t>
            </a:fld>
            <a:endParaRPr lang="en-US" smtClean="0">
              <a:cs typeface="Arial" charset="0"/>
            </a:endParaRPr>
          </a:p>
        </p:txBody>
      </p:sp>
      <p:sp>
        <p:nvSpPr>
          <p:cNvPr id="52228"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23D97BF5-5875-44D7-86B0-43DCFCEFD554}" type="datetime1">
              <a:rPr lang="en-US">
                <a:cs typeface="Arial" charset="0"/>
              </a:rPr>
              <a:pPr fontAlgn="base">
                <a:spcBef>
                  <a:spcPct val="0"/>
                </a:spcBef>
                <a:spcAft>
                  <a:spcPct val="0"/>
                </a:spcAft>
                <a:defRPr/>
              </a:pPr>
              <a:t>10/10/2015</a:t>
            </a:fld>
            <a:endParaRPr lang="en-US">
              <a:cs typeface="Arial" charset="0"/>
            </a:endParaRPr>
          </a:p>
        </p:txBody>
      </p:sp>
      <p:sp>
        <p:nvSpPr>
          <p:cNvPr id="52229"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3863" y="2558"/>
            <a:ext cx="7242048" cy="900680"/>
          </a:xfrm>
        </p:spPr>
        <p:txBody>
          <a:bodyPr/>
          <a:lstStyle/>
          <a:p>
            <a:pPr eaLnBrk="1" fontAlgn="auto" hangingPunct="1">
              <a:spcAft>
                <a:spcPts val="0"/>
              </a:spcAft>
              <a:defRPr/>
            </a:pPr>
            <a:r>
              <a:rPr lang="en-US" dirty="0" smtClean="0"/>
              <a:t>Fulfillable condition</a:t>
            </a:r>
            <a:endParaRPr lang="en-US" dirty="0"/>
          </a:p>
        </p:txBody>
      </p:sp>
      <p:sp>
        <p:nvSpPr>
          <p:cNvPr id="5" name="Content Placeholder 4"/>
          <p:cNvSpPr>
            <a:spLocks noGrp="1"/>
          </p:cNvSpPr>
          <p:nvPr>
            <p:ph sz="half" idx="1"/>
          </p:nvPr>
        </p:nvSpPr>
        <p:spPr>
          <a:xfrm>
            <a:off x="0" y="1125538"/>
            <a:ext cx="4143375" cy="5589587"/>
          </a:xfrm>
        </p:spPr>
        <p:txBody>
          <a:bodyPr>
            <a:normAutofit/>
          </a:bodyPr>
          <a:lstStyle/>
          <a:p>
            <a:pPr eaLnBrk="1" hangingPunct="1">
              <a:lnSpc>
                <a:spcPct val="80000"/>
              </a:lnSpc>
            </a:pPr>
            <a:r>
              <a:rPr lang="en-US" sz="2400" b="1" smtClean="0"/>
              <a:t>  </a:t>
            </a:r>
            <a:r>
              <a:rPr lang="ar-SA" sz="2400" b="1" smtClean="0">
                <a:solidFill>
                  <a:schemeClr val="accent1"/>
                </a:solidFill>
                <a:effectLst>
                  <a:outerShdw blurRad="38100" dist="38100" dir="2700000" algn="tl">
                    <a:srgbClr val="C0C0C0"/>
                  </a:outerShdw>
                </a:effectLst>
              </a:rPr>
              <a:t>إن</a:t>
            </a:r>
            <a:r>
              <a:rPr lang="en-US" sz="2400" b="1" smtClean="0"/>
              <a:t> expresses </a:t>
            </a:r>
            <a:r>
              <a:rPr lang="en-US" sz="2400" b="1" smtClean="0">
                <a:solidFill>
                  <a:schemeClr val="accent1"/>
                </a:solidFill>
              </a:rPr>
              <a:t>possible</a:t>
            </a:r>
            <a:r>
              <a:rPr lang="en-US" sz="2400" b="1" smtClean="0"/>
              <a:t> condition.</a:t>
            </a:r>
          </a:p>
          <a:p>
            <a:pPr eaLnBrk="1" hangingPunct="1">
              <a:lnSpc>
                <a:spcPct val="80000"/>
              </a:lnSpc>
            </a:pPr>
            <a:r>
              <a:rPr lang="en-US" sz="2400" b="1" smtClean="0"/>
              <a:t>The verb of the conditional clause is in the </a:t>
            </a:r>
            <a:r>
              <a:rPr lang="en-US" sz="2400" b="1" smtClean="0">
                <a:solidFill>
                  <a:schemeClr val="accent1"/>
                </a:solidFill>
              </a:rPr>
              <a:t>perfect</a:t>
            </a:r>
            <a:r>
              <a:rPr lang="en-US" sz="2400" b="1" smtClean="0"/>
              <a:t> </a:t>
            </a:r>
            <a:r>
              <a:rPr lang="ar-SA" sz="2400" b="1" smtClean="0"/>
              <a:t>الماضي </a:t>
            </a:r>
            <a:r>
              <a:rPr lang="en-US" sz="2400" b="1" smtClean="0"/>
              <a:t> or </a:t>
            </a:r>
            <a:r>
              <a:rPr lang="en-US" sz="2400" b="1" smtClean="0">
                <a:solidFill>
                  <a:schemeClr val="accent1"/>
                </a:solidFill>
              </a:rPr>
              <a:t>imperfect</a:t>
            </a:r>
            <a:r>
              <a:rPr lang="en-US" sz="2400" b="1" smtClean="0"/>
              <a:t> </a:t>
            </a:r>
            <a:r>
              <a:rPr lang="ar-SA" sz="2400" b="1" smtClean="0"/>
              <a:t>المضارع</a:t>
            </a:r>
            <a:r>
              <a:rPr lang="en-US" sz="2400" b="1" smtClean="0"/>
              <a:t>.</a:t>
            </a:r>
          </a:p>
          <a:p>
            <a:pPr eaLnBrk="1" hangingPunct="1">
              <a:lnSpc>
                <a:spcPct val="80000"/>
              </a:lnSpc>
            </a:pPr>
            <a:r>
              <a:rPr lang="en-US" sz="2400" b="1" smtClean="0"/>
              <a:t>The main clause has </a:t>
            </a:r>
            <a:r>
              <a:rPr lang="ar-SA" sz="2400" b="1" smtClean="0">
                <a:solidFill>
                  <a:schemeClr val="accent1"/>
                </a:solidFill>
              </a:rPr>
              <a:t>الفاء</a:t>
            </a:r>
            <a:r>
              <a:rPr lang="ar-SA" sz="2400" b="1" smtClean="0"/>
              <a:t> </a:t>
            </a:r>
            <a:r>
              <a:rPr lang="en-US" sz="2400" b="1" smtClean="0"/>
              <a:t> prefixed to the verb</a:t>
            </a:r>
            <a:r>
              <a:rPr lang="ar-SA" sz="2400" b="1" smtClean="0"/>
              <a:t> </a:t>
            </a:r>
            <a:r>
              <a:rPr lang="en-US" sz="2400" b="1" smtClean="0"/>
              <a:t>,if is </a:t>
            </a:r>
            <a:r>
              <a:rPr lang="en-US" sz="2400" b="1" smtClean="0">
                <a:solidFill>
                  <a:schemeClr val="accent1"/>
                </a:solidFill>
              </a:rPr>
              <a:t>not</a:t>
            </a:r>
            <a:r>
              <a:rPr lang="en-US" sz="2400" b="1" smtClean="0"/>
              <a:t> in the perfect </a:t>
            </a:r>
            <a:r>
              <a:rPr lang="ar-SA" sz="2400" b="1" smtClean="0"/>
              <a:t>الماضي</a:t>
            </a:r>
            <a:r>
              <a:rPr lang="en-US" sz="2400" b="1" smtClean="0"/>
              <a:t> .</a:t>
            </a:r>
          </a:p>
          <a:p>
            <a:pPr algn="r" rtl="1" eaLnBrk="1" hangingPunct="1">
              <a:lnSpc>
                <a:spcPct val="80000"/>
              </a:lnSpc>
            </a:pPr>
            <a:r>
              <a:rPr lang="ar-SA" sz="2400" b="1" smtClean="0">
                <a:solidFill>
                  <a:srgbClr val="FF0000"/>
                </a:solidFill>
              </a:rPr>
              <a:t>إن جاء فسأخبره عنك.</a:t>
            </a:r>
          </a:p>
          <a:p>
            <a:pPr algn="r" rtl="1" eaLnBrk="1" hangingPunct="1">
              <a:lnSpc>
                <a:spcPct val="80000"/>
              </a:lnSpc>
            </a:pPr>
            <a:r>
              <a:rPr lang="ar-SA" sz="2400" b="1" smtClean="0">
                <a:solidFill>
                  <a:srgbClr val="FF0000"/>
                </a:solidFill>
                <a:effectLst>
                  <a:outerShdw blurRad="38100" dist="38100" dir="2700000" algn="tl">
                    <a:srgbClr val="C0C0C0"/>
                  </a:outerShdw>
                </a:effectLst>
              </a:rPr>
              <a:t>إن تدرس تنجح.</a:t>
            </a:r>
            <a:r>
              <a:rPr lang="ar-SA" sz="2400" b="1" smtClean="0"/>
              <a:t>(فعل مجزوم والاصل ان درست نجحت)</a:t>
            </a:r>
          </a:p>
          <a:p>
            <a:pPr algn="r" rtl="1" eaLnBrk="1" hangingPunct="1">
              <a:lnSpc>
                <a:spcPct val="80000"/>
              </a:lnSpc>
            </a:pPr>
            <a:endParaRPr lang="en-US" sz="2400" b="1" smtClean="0"/>
          </a:p>
          <a:p>
            <a:pPr eaLnBrk="1" hangingPunct="1">
              <a:lnSpc>
                <a:spcPct val="80000"/>
              </a:lnSpc>
            </a:pPr>
            <a:endParaRPr lang="en-US" sz="2400" b="1" smtClean="0"/>
          </a:p>
        </p:txBody>
      </p:sp>
      <p:sp>
        <p:nvSpPr>
          <p:cNvPr id="6" name="Content Placeholder 5"/>
          <p:cNvSpPr>
            <a:spLocks noGrp="1"/>
          </p:cNvSpPr>
          <p:nvPr>
            <p:ph sz="half" idx="2"/>
          </p:nvPr>
        </p:nvSpPr>
        <p:spPr>
          <a:xfrm>
            <a:off x="4071938" y="1196975"/>
            <a:ext cx="4100512" cy="5518150"/>
          </a:xfrm>
        </p:spPr>
        <p:txBody>
          <a:bodyPr>
            <a:normAutofit/>
          </a:bodyPr>
          <a:lstStyle/>
          <a:p>
            <a:pPr eaLnBrk="1" hangingPunct="1">
              <a:lnSpc>
                <a:spcPct val="80000"/>
              </a:lnSpc>
            </a:pPr>
            <a:r>
              <a:rPr lang="ar-SA" sz="2400" b="1" smtClean="0">
                <a:solidFill>
                  <a:schemeClr val="accent1"/>
                </a:solidFill>
                <a:effectLst>
                  <a:outerShdw blurRad="38100" dist="38100" dir="2700000" algn="tl">
                    <a:srgbClr val="C0C0C0"/>
                  </a:outerShdw>
                </a:effectLst>
              </a:rPr>
              <a:t>إذا</a:t>
            </a:r>
            <a:r>
              <a:rPr lang="en-US" sz="2400" b="1" smtClean="0"/>
              <a:t> expresses </a:t>
            </a:r>
            <a:r>
              <a:rPr lang="en-US" sz="2400" b="1" smtClean="0">
                <a:solidFill>
                  <a:schemeClr val="accent1"/>
                </a:solidFill>
              </a:rPr>
              <a:t>probability</a:t>
            </a:r>
            <a:r>
              <a:rPr lang="en-US" sz="2400" b="1" smtClean="0"/>
              <a:t>.</a:t>
            </a:r>
          </a:p>
          <a:p>
            <a:pPr eaLnBrk="1" hangingPunct="1">
              <a:lnSpc>
                <a:spcPct val="80000"/>
              </a:lnSpc>
            </a:pPr>
            <a:r>
              <a:rPr lang="en-US" sz="2400" b="1" smtClean="0"/>
              <a:t>The verb of the conditional clause </a:t>
            </a:r>
            <a:r>
              <a:rPr lang="en-US" sz="2400" b="1" smtClean="0">
                <a:solidFill>
                  <a:schemeClr val="accent1"/>
                </a:solidFill>
              </a:rPr>
              <a:t>must</a:t>
            </a:r>
            <a:r>
              <a:rPr lang="en-US" sz="2400" b="1" smtClean="0"/>
              <a:t> be in the </a:t>
            </a:r>
            <a:r>
              <a:rPr lang="en-US" sz="2400" b="1" smtClean="0">
                <a:solidFill>
                  <a:schemeClr val="accent1"/>
                </a:solidFill>
              </a:rPr>
              <a:t>perfect</a:t>
            </a:r>
            <a:r>
              <a:rPr lang="en-US" sz="2400" b="1" smtClean="0"/>
              <a:t> </a:t>
            </a:r>
            <a:r>
              <a:rPr lang="ar-SA" sz="2400" b="1" smtClean="0"/>
              <a:t>الماضي</a:t>
            </a:r>
            <a:r>
              <a:rPr lang="en-US" sz="2400" b="1" smtClean="0"/>
              <a:t>.</a:t>
            </a:r>
          </a:p>
          <a:p>
            <a:pPr eaLnBrk="1" hangingPunct="1">
              <a:lnSpc>
                <a:spcPct val="80000"/>
              </a:lnSpc>
            </a:pPr>
            <a:r>
              <a:rPr lang="en-US" sz="2400" b="1" smtClean="0"/>
              <a:t>The main clause has </a:t>
            </a:r>
            <a:r>
              <a:rPr lang="ar-SA" sz="2400" b="1" smtClean="0">
                <a:solidFill>
                  <a:schemeClr val="accent1"/>
                </a:solidFill>
              </a:rPr>
              <a:t>الفاء</a:t>
            </a:r>
            <a:r>
              <a:rPr lang="ar-SA" sz="2400" b="1" smtClean="0"/>
              <a:t> </a:t>
            </a:r>
            <a:r>
              <a:rPr lang="en-US" sz="2400" b="1" smtClean="0"/>
              <a:t> prefixed to the verb,</a:t>
            </a:r>
            <a:r>
              <a:rPr lang="ar-SA" sz="2400" b="1" smtClean="0"/>
              <a:t> </a:t>
            </a:r>
            <a:r>
              <a:rPr lang="en-US" sz="2400" b="1" smtClean="0"/>
              <a:t>if is </a:t>
            </a:r>
            <a:r>
              <a:rPr lang="en-US" sz="2400" b="1" smtClean="0">
                <a:solidFill>
                  <a:schemeClr val="accent1"/>
                </a:solidFill>
              </a:rPr>
              <a:t>not</a:t>
            </a:r>
            <a:r>
              <a:rPr lang="en-US" sz="2400" b="1" smtClean="0"/>
              <a:t> in the perfect </a:t>
            </a:r>
            <a:r>
              <a:rPr lang="ar-SA" sz="2400" b="1" smtClean="0"/>
              <a:t>الماضي</a:t>
            </a:r>
            <a:r>
              <a:rPr lang="en-US" sz="2400" b="1" smtClean="0"/>
              <a:t>.</a:t>
            </a:r>
            <a:endParaRPr lang="ar-SA" sz="2400" b="1" smtClean="0"/>
          </a:p>
          <a:p>
            <a:pPr algn="r" rtl="1" eaLnBrk="1" hangingPunct="1">
              <a:lnSpc>
                <a:spcPct val="80000"/>
              </a:lnSpc>
            </a:pPr>
            <a:r>
              <a:rPr lang="ar-SA" sz="2400" b="1" smtClean="0">
                <a:solidFill>
                  <a:srgbClr val="FF0000"/>
                </a:solidFill>
                <a:effectLst>
                  <a:outerShdw blurRad="38100" dist="38100" dir="2700000" algn="tl">
                    <a:srgbClr val="C0C0C0"/>
                  </a:outerShdw>
                </a:effectLst>
              </a:rPr>
              <a:t>إذا حضر فأخبره عن الحادث.</a:t>
            </a:r>
          </a:p>
          <a:p>
            <a:pPr algn="r" rtl="1" eaLnBrk="1" hangingPunct="1">
              <a:lnSpc>
                <a:spcPct val="80000"/>
              </a:lnSpc>
            </a:pPr>
            <a:r>
              <a:rPr lang="ar-SA" sz="2400" b="1" smtClean="0">
                <a:solidFill>
                  <a:srgbClr val="FF0000"/>
                </a:solidFill>
                <a:effectLst>
                  <a:outerShdw blurRad="38100" dist="38100" dir="2700000" algn="tl">
                    <a:srgbClr val="C0C0C0"/>
                  </a:outerShdw>
                </a:effectLst>
              </a:rPr>
              <a:t>إذا حضر فسأخبره عن الحادث.</a:t>
            </a:r>
          </a:p>
          <a:p>
            <a:pPr algn="r" rtl="1" eaLnBrk="1" hangingPunct="1">
              <a:lnSpc>
                <a:spcPct val="80000"/>
              </a:lnSpc>
            </a:pPr>
            <a:r>
              <a:rPr lang="ar-SA" sz="2400" b="1" smtClean="0">
                <a:solidFill>
                  <a:srgbClr val="FF0000"/>
                </a:solidFill>
              </a:rPr>
              <a:t>إذا حضر أخبره عن الحادث.</a:t>
            </a:r>
            <a:endParaRPr lang="en-US" sz="2400" b="1" smtClean="0">
              <a:solidFill>
                <a:srgbClr val="FF0000"/>
              </a:solidFill>
            </a:endParaRPr>
          </a:p>
          <a:p>
            <a:pPr eaLnBrk="1" hangingPunct="1">
              <a:lnSpc>
                <a:spcPct val="80000"/>
              </a:lnSpc>
            </a:pPr>
            <a:endParaRPr lang="en-US" sz="2400" b="1" smtClean="0"/>
          </a:p>
        </p:txBody>
      </p:sp>
      <p:sp>
        <p:nvSpPr>
          <p:cNvPr id="53252" name="Slide Number Placeholder 6"/>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9445F763-900E-4BD7-ACAE-E3F9C43024A2}" type="slidenum">
              <a:rPr lang="ar-SA" smtClean="0">
                <a:cs typeface="Arial" charset="0"/>
              </a:rPr>
              <a:pPr fontAlgn="base">
                <a:spcBef>
                  <a:spcPct val="0"/>
                </a:spcBef>
                <a:spcAft>
                  <a:spcPct val="0"/>
                </a:spcAft>
              </a:pPr>
              <a:t>39</a:t>
            </a:fld>
            <a:endParaRPr lang="en-US" smtClean="0">
              <a:cs typeface="Arial" charset="0"/>
            </a:endParaRPr>
          </a:p>
        </p:txBody>
      </p:sp>
      <p:sp>
        <p:nvSpPr>
          <p:cNvPr id="53253" name="Date Placeholder 7"/>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D877FE6C-3DEA-4CAD-9750-7E12459AC826}" type="datetime1">
              <a:rPr lang="en-US">
                <a:cs typeface="Arial" charset="0"/>
              </a:rPr>
              <a:pPr fontAlgn="base">
                <a:spcBef>
                  <a:spcPct val="0"/>
                </a:spcBef>
                <a:spcAft>
                  <a:spcPct val="0"/>
                </a:spcAft>
                <a:defRPr/>
              </a:pPr>
              <a:t>10/10/2015</a:t>
            </a:fld>
            <a:endParaRPr lang="en-US">
              <a:cs typeface="Arial" charset="0"/>
            </a:endParaRPr>
          </a:p>
        </p:txBody>
      </p:sp>
      <p:sp>
        <p:nvSpPr>
          <p:cNvPr id="53254" name="Footer Placeholder 8"/>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COURSE POLICY</a:t>
            </a:r>
            <a:endParaRPr lang="en-US" dirty="0"/>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Font typeface="Wingdings 2"/>
              <a:buNone/>
              <a:defRPr/>
            </a:pPr>
            <a:r>
              <a:rPr lang="en-US" b="1" dirty="0" smtClean="0"/>
              <a:t>The following is the policy adopted in instructing this course:</a:t>
            </a:r>
            <a:endParaRPr lang="en-US" dirty="0" smtClean="0"/>
          </a:p>
          <a:p>
            <a:pPr marL="274320" indent="-274320" eaLnBrk="1" fontAlgn="auto" hangingPunct="1">
              <a:spcAft>
                <a:spcPts val="0"/>
              </a:spcAft>
              <a:buFont typeface="Wingdings 2"/>
              <a:buChar char=""/>
              <a:defRPr/>
            </a:pPr>
            <a:r>
              <a:rPr lang="en-US" b="1" dirty="0" smtClean="0"/>
              <a:t>1- Students are introduced to the subject matter by presenting a number of examples in both English and Arabic.</a:t>
            </a:r>
            <a:endParaRPr lang="en-US" dirty="0" smtClean="0"/>
          </a:p>
          <a:p>
            <a:pPr marL="274320" indent="-274320" eaLnBrk="1" fontAlgn="auto" hangingPunct="1">
              <a:spcAft>
                <a:spcPts val="0"/>
              </a:spcAft>
              <a:buFont typeface="Wingdings 2"/>
              <a:buChar char=""/>
              <a:defRPr/>
            </a:pPr>
            <a:r>
              <a:rPr lang="en-US" b="1" dirty="0" smtClean="0"/>
              <a:t>2- Students are basically asked to find out these points common in the examples.</a:t>
            </a:r>
            <a:endParaRPr lang="en-US" dirty="0" smtClean="0"/>
          </a:p>
          <a:p>
            <a:pPr marL="274320" indent="-274320" eaLnBrk="1" fontAlgn="auto" hangingPunct="1">
              <a:spcAft>
                <a:spcPts val="0"/>
              </a:spcAft>
              <a:buFont typeface="Wingdings 2"/>
              <a:buChar char=""/>
              <a:defRPr/>
            </a:pPr>
            <a:r>
              <a:rPr lang="en-US" b="1" dirty="0" smtClean="0"/>
              <a:t>3- The instructor will present the subject matter with his students to classify these found-out points into points of similarity and points of difference.</a:t>
            </a:r>
            <a:endParaRPr lang="en-US" dirty="0" smtClean="0"/>
          </a:p>
          <a:p>
            <a:pPr marL="274320" indent="-274320" eaLnBrk="1" fontAlgn="auto" hangingPunct="1">
              <a:spcAft>
                <a:spcPts val="0"/>
              </a:spcAft>
              <a:buFont typeface="Wingdings 2"/>
              <a:buChar char=""/>
              <a:defRPr/>
            </a:pPr>
            <a:r>
              <a:rPr lang="en-US" b="1" dirty="0" smtClean="0"/>
              <a:t>4-Students are encouraged to find out these contrast that can pose relatively  a sort of difficulty in translating.</a:t>
            </a:r>
            <a:endParaRPr lang="en-US" dirty="0" smtClean="0"/>
          </a:p>
          <a:p>
            <a:pPr marL="274320" indent="-274320" eaLnBrk="1" fontAlgn="auto" hangingPunct="1">
              <a:spcAft>
                <a:spcPts val="0"/>
              </a:spcAft>
              <a:buFont typeface="Wingdings 2"/>
              <a:buChar char=""/>
              <a:defRPr/>
            </a:pPr>
            <a:r>
              <a:rPr lang="en-US" b="1" dirty="0" smtClean="0"/>
              <a:t>5- Further examples are also required for actual consolidation of the subject matter.</a:t>
            </a:r>
            <a:endParaRPr lang="en-US" dirty="0" smtClean="0"/>
          </a:p>
          <a:p>
            <a:pPr marL="274320" indent="-274320" eaLnBrk="1" fontAlgn="auto" hangingPunct="1">
              <a:spcAft>
                <a:spcPts val="0"/>
              </a:spcAft>
              <a:buFont typeface="Wingdings 2"/>
              <a:buChar char=""/>
              <a:defRPr/>
            </a:pPr>
            <a:endParaRPr lang="en-US" dirty="0"/>
          </a:p>
        </p:txBody>
      </p:sp>
      <p:sp>
        <p:nvSpPr>
          <p:cNvPr id="17411"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ECF7E4-726D-4D68-8F70-F7E66F43492A}" type="slidenum">
              <a:rPr lang="en-US">
                <a:cs typeface="Arial" charset="0"/>
              </a:rPr>
              <a:pPr fontAlgn="base">
                <a:spcBef>
                  <a:spcPct val="0"/>
                </a:spcBef>
                <a:spcAft>
                  <a:spcPct val="0"/>
                </a:spcAft>
                <a:defRPr/>
              </a:pPr>
              <a:t>4</a:t>
            </a:fld>
            <a:endParaRPr lang="en-US">
              <a:cs typeface="Arial" charset="0"/>
            </a:endParaRPr>
          </a:p>
        </p:txBody>
      </p:sp>
      <p:sp>
        <p:nvSpPr>
          <p:cNvPr id="17412"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ACDE6110-E68C-4B54-9750-6F8C912675FC}" type="datetime1">
              <a:rPr lang="en-US">
                <a:cs typeface="Arial" charset="0"/>
              </a:rPr>
              <a:pPr fontAlgn="base">
                <a:spcBef>
                  <a:spcPct val="0"/>
                </a:spcBef>
                <a:spcAft>
                  <a:spcPct val="0"/>
                </a:spcAft>
                <a:defRPr/>
              </a:pPr>
              <a:t>10/10/2015</a:t>
            </a:fld>
            <a:endParaRPr lang="en-US">
              <a:cs typeface="Arial" charset="0"/>
            </a:endParaRPr>
          </a:p>
        </p:txBody>
      </p:sp>
      <p:sp>
        <p:nvSpPr>
          <p:cNvPr id="17413"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b="1" dirty="0">
                <a:cs typeface="Arial" charset="0"/>
              </a:rPr>
              <a:t>CONTRASTIVE GRAMMAR... AHMED QADOURY ABED </a:t>
            </a:r>
            <a:r>
              <a:rPr lang="en-US" b="1" dirty="0" smtClean="0">
                <a:cs typeface="Arial" charset="0"/>
              </a:rPr>
              <a:t>2015</a:t>
            </a:r>
            <a:endParaRPr lang="en-US" b="1"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3863" y="2165"/>
            <a:ext cx="7239000" cy="974309"/>
          </a:xfrm>
        </p:spPr>
        <p:txBody>
          <a:bodyPr/>
          <a:lstStyle/>
          <a:p>
            <a:pPr eaLnBrk="1" fontAlgn="auto" hangingPunct="1">
              <a:spcAft>
                <a:spcPts val="0"/>
              </a:spcAft>
              <a:defRPr/>
            </a:pPr>
            <a:r>
              <a:rPr lang="en-US" dirty="0" smtClean="0"/>
              <a:t>Unfulfillable conditionals</a:t>
            </a:r>
            <a:endParaRPr lang="en-US" dirty="0"/>
          </a:p>
        </p:txBody>
      </p:sp>
      <p:sp>
        <p:nvSpPr>
          <p:cNvPr id="6" name="Content Placeholder 5"/>
          <p:cNvSpPr>
            <a:spLocks noGrp="1"/>
          </p:cNvSpPr>
          <p:nvPr>
            <p:ph idx="1"/>
          </p:nvPr>
        </p:nvSpPr>
        <p:spPr/>
        <p:txBody>
          <a:bodyPr>
            <a:normAutofit lnSpcReduction="10000"/>
          </a:bodyPr>
          <a:lstStyle/>
          <a:p>
            <a:pPr algn="just" eaLnBrk="1" hangingPunct="1">
              <a:lnSpc>
                <a:spcPct val="80000"/>
              </a:lnSpc>
            </a:pPr>
            <a:r>
              <a:rPr lang="en-US" sz="2400" b="1" smtClean="0"/>
              <a:t>They are known as “contrary-to-fact conditionals”.</a:t>
            </a:r>
          </a:p>
          <a:p>
            <a:pPr eaLnBrk="1" hangingPunct="1">
              <a:lnSpc>
                <a:spcPct val="80000"/>
              </a:lnSpc>
            </a:pPr>
            <a:r>
              <a:rPr lang="ar-SA" sz="2400" b="1" smtClean="0">
                <a:solidFill>
                  <a:schemeClr val="accent1"/>
                </a:solidFill>
                <a:effectLst>
                  <a:outerShdw blurRad="38100" dist="38100" dir="2700000" algn="tl">
                    <a:srgbClr val="C0C0C0"/>
                  </a:outerShdw>
                </a:effectLst>
              </a:rPr>
              <a:t>لو</a:t>
            </a:r>
            <a:r>
              <a:rPr lang="ar-SA" sz="2400" b="1" smtClean="0"/>
              <a:t> </a:t>
            </a:r>
            <a:r>
              <a:rPr lang="en-US" sz="2400" b="1" smtClean="0"/>
              <a:t> is used</a:t>
            </a:r>
          </a:p>
          <a:p>
            <a:pPr algn="r" rtl="1" eaLnBrk="1" hangingPunct="1">
              <a:lnSpc>
                <a:spcPct val="80000"/>
              </a:lnSpc>
            </a:pPr>
            <a:r>
              <a:rPr lang="ar-SA" sz="2400" b="1" smtClean="0">
                <a:solidFill>
                  <a:srgbClr val="FF0000"/>
                </a:solidFill>
                <a:effectLst>
                  <a:outerShdw blurRad="38100" dist="38100" dir="2700000" algn="tl">
                    <a:srgbClr val="C0C0C0"/>
                  </a:outerShdw>
                </a:effectLst>
              </a:rPr>
              <a:t>لو حضر لأخبرته عن الحادث.</a:t>
            </a:r>
          </a:p>
          <a:p>
            <a:pPr eaLnBrk="1" hangingPunct="1">
              <a:lnSpc>
                <a:spcPct val="80000"/>
              </a:lnSpc>
            </a:pPr>
            <a:r>
              <a:rPr lang="en-US" sz="2400" b="1" smtClean="0">
                <a:solidFill>
                  <a:srgbClr val="FF0000"/>
                </a:solidFill>
                <a:effectLst>
                  <a:outerShdw blurRad="38100" dist="38100" dir="2700000" algn="tl">
                    <a:srgbClr val="C0C0C0"/>
                  </a:outerShdw>
                </a:effectLst>
              </a:rPr>
              <a:t>If he came ,I would tell him about the accident.</a:t>
            </a:r>
          </a:p>
          <a:p>
            <a:pPr eaLnBrk="1" hangingPunct="1">
              <a:lnSpc>
                <a:spcPct val="80000"/>
              </a:lnSpc>
            </a:pPr>
            <a:r>
              <a:rPr lang="en-US" sz="2400" b="1" smtClean="0">
                <a:solidFill>
                  <a:srgbClr val="FF0000"/>
                </a:solidFill>
                <a:effectLst>
                  <a:outerShdw blurRad="38100" dist="38100" dir="2700000" algn="tl">
                    <a:srgbClr val="C0C0C0"/>
                  </a:outerShdw>
                </a:effectLst>
              </a:rPr>
              <a:t>If he had come ,I would have told him about the accident.</a:t>
            </a:r>
          </a:p>
          <a:p>
            <a:pPr eaLnBrk="1" hangingPunct="1">
              <a:lnSpc>
                <a:spcPct val="80000"/>
              </a:lnSpc>
              <a:buFont typeface="Wingdings 2" pitchFamily="18" charset="2"/>
              <a:buNone/>
            </a:pPr>
            <a:endParaRPr lang="en-US" sz="2400" b="1" smtClean="0">
              <a:solidFill>
                <a:srgbClr val="FF0000"/>
              </a:solidFill>
              <a:effectLst>
                <a:outerShdw blurRad="38100" dist="38100" dir="2700000" algn="tl">
                  <a:srgbClr val="C0C0C0"/>
                </a:outerShdw>
              </a:effectLst>
            </a:endParaRPr>
          </a:p>
          <a:p>
            <a:pPr eaLnBrk="1" hangingPunct="1">
              <a:lnSpc>
                <a:spcPct val="80000"/>
              </a:lnSpc>
            </a:pPr>
            <a:r>
              <a:rPr lang="en-US" sz="2400" b="1" smtClean="0"/>
              <a:t>The two verbs in the Arabic sentence are in </a:t>
            </a:r>
            <a:r>
              <a:rPr lang="ar-SA" sz="2400" b="1" smtClean="0"/>
              <a:t>الماضي</a:t>
            </a:r>
            <a:r>
              <a:rPr lang="en-US" sz="2400" b="1" smtClean="0"/>
              <a:t> .</a:t>
            </a:r>
          </a:p>
          <a:p>
            <a:pPr algn="just" eaLnBrk="1" hangingPunct="1">
              <a:lnSpc>
                <a:spcPct val="80000"/>
              </a:lnSpc>
            </a:pPr>
            <a:r>
              <a:rPr lang="en-US" sz="2400" b="1" smtClean="0">
                <a:solidFill>
                  <a:srgbClr val="FF0000"/>
                </a:solidFill>
              </a:rPr>
              <a:t>It is clear that fulfillable conditionals correspond to the English real and unreal conditions in the present. The unfulfillable conditionals ,on the other hand, correspond to the English unreal conditions in the past .</a:t>
            </a:r>
          </a:p>
          <a:p>
            <a:pPr eaLnBrk="1" hangingPunct="1">
              <a:lnSpc>
                <a:spcPct val="80000"/>
              </a:lnSpc>
            </a:pPr>
            <a:endParaRPr lang="en-US" sz="2400" b="1" smtClean="0"/>
          </a:p>
        </p:txBody>
      </p:sp>
      <p:sp>
        <p:nvSpPr>
          <p:cNvPr id="54275"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7BC3E417-4469-41B3-9C53-3CB994CB3315}" type="slidenum">
              <a:rPr lang="ar-SA" smtClean="0">
                <a:cs typeface="Arial" charset="0"/>
              </a:rPr>
              <a:pPr fontAlgn="base">
                <a:spcBef>
                  <a:spcPct val="0"/>
                </a:spcBef>
                <a:spcAft>
                  <a:spcPct val="0"/>
                </a:spcAft>
              </a:pPr>
              <a:t>40</a:t>
            </a:fld>
            <a:endParaRPr lang="en-US" smtClean="0">
              <a:cs typeface="Arial" charset="0"/>
            </a:endParaRPr>
          </a:p>
        </p:txBody>
      </p:sp>
      <p:sp>
        <p:nvSpPr>
          <p:cNvPr id="54276" name="Date Placeholder 6"/>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2309066C-BB84-4FFE-8298-966763048556}" type="datetime1">
              <a:rPr lang="en-US">
                <a:cs typeface="Arial" charset="0"/>
              </a:rPr>
              <a:pPr fontAlgn="base">
                <a:spcBef>
                  <a:spcPct val="0"/>
                </a:spcBef>
                <a:spcAft>
                  <a:spcPct val="0"/>
                </a:spcAft>
                <a:defRPr/>
              </a:pPr>
              <a:t>10/10/2015</a:t>
            </a:fld>
            <a:endParaRPr lang="en-US">
              <a:cs typeface="Arial" charset="0"/>
            </a:endParaRPr>
          </a:p>
        </p:txBody>
      </p:sp>
      <p:sp>
        <p:nvSpPr>
          <p:cNvPr id="54277" name="Footer Placeholder 7"/>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80068"/>
          </a:xfrm>
        </p:spPr>
        <p:txBody>
          <a:bodyPr/>
          <a:lstStyle/>
          <a:p>
            <a:pPr eaLnBrk="1" fontAlgn="auto" hangingPunct="1">
              <a:spcAft>
                <a:spcPts val="0"/>
              </a:spcAft>
              <a:defRPr/>
            </a:pPr>
            <a:r>
              <a:rPr lang="en-US" dirty="0" smtClean="0"/>
              <a:t>contrasts</a:t>
            </a:r>
            <a:endParaRPr lang="en-US" dirty="0"/>
          </a:p>
        </p:txBody>
      </p:sp>
      <p:sp>
        <p:nvSpPr>
          <p:cNvPr id="3" name="Content Placeholder 2"/>
          <p:cNvSpPr>
            <a:spLocks noGrp="1"/>
          </p:cNvSpPr>
          <p:nvPr>
            <p:ph idx="1"/>
          </p:nvPr>
        </p:nvSpPr>
        <p:spPr>
          <a:xfrm>
            <a:off x="142875" y="1071563"/>
            <a:ext cx="7929563" cy="5572125"/>
          </a:xfrm>
        </p:spPr>
        <p:txBody>
          <a:bodyPr>
            <a:normAutofit/>
          </a:bodyPr>
          <a:lstStyle/>
          <a:p>
            <a:pPr algn="just" eaLnBrk="1" hangingPunct="1">
              <a:lnSpc>
                <a:spcPct val="80000"/>
              </a:lnSpc>
            </a:pPr>
            <a:r>
              <a:rPr lang="en-US" sz="2000" b="1" smtClean="0">
                <a:solidFill>
                  <a:schemeClr val="accent1"/>
                </a:solidFill>
              </a:rPr>
              <a:t>Both</a:t>
            </a:r>
            <a:r>
              <a:rPr lang="en-US" sz="2000" b="1" smtClean="0"/>
              <a:t> English and Arabic classify their conditional sentences into real and unreal depending on the possibility ,probability ,or impossibility of fulfilling the proposition.</a:t>
            </a:r>
          </a:p>
          <a:p>
            <a:pPr algn="just" eaLnBrk="1" hangingPunct="1">
              <a:lnSpc>
                <a:spcPct val="80000"/>
              </a:lnSpc>
            </a:pPr>
            <a:r>
              <a:rPr lang="en-US" sz="2000" b="1" smtClean="0"/>
              <a:t>English uses one conditional particle </a:t>
            </a:r>
            <a:r>
              <a:rPr lang="en-US" sz="2000" b="1" smtClean="0">
                <a:solidFill>
                  <a:srgbClr val="002060"/>
                </a:solidFill>
                <a:effectLst>
                  <a:outerShdw blurRad="38100" dist="38100" dir="2700000" algn="tl">
                    <a:srgbClr val="C0C0C0"/>
                  </a:outerShdw>
                </a:effectLst>
              </a:rPr>
              <a:t>if</a:t>
            </a:r>
            <a:r>
              <a:rPr lang="en-US" sz="2000" b="1" smtClean="0">
                <a:effectLst>
                  <a:outerShdw blurRad="38100" dist="38100" dir="2700000" algn="tl">
                    <a:srgbClr val="C0C0C0"/>
                  </a:outerShdw>
                </a:effectLst>
              </a:rPr>
              <a:t> </a:t>
            </a:r>
            <a:r>
              <a:rPr lang="en-US" sz="2000" b="1" smtClean="0"/>
              <a:t>,</a:t>
            </a:r>
            <a:r>
              <a:rPr lang="en-US" sz="2000" b="1" smtClean="0">
                <a:solidFill>
                  <a:schemeClr val="accent1"/>
                </a:solidFill>
              </a:rPr>
              <a:t>whereas</a:t>
            </a:r>
            <a:r>
              <a:rPr lang="en-US" sz="2000" b="1" smtClean="0"/>
              <a:t> Arabic uses three </a:t>
            </a:r>
            <a:r>
              <a:rPr lang="ar-SA" sz="2000" b="1" smtClean="0"/>
              <a:t> </a:t>
            </a:r>
            <a:r>
              <a:rPr lang="ar-SA" sz="2000" b="1" smtClean="0">
                <a:solidFill>
                  <a:srgbClr val="002060"/>
                </a:solidFill>
                <a:effectLst>
                  <a:outerShdw blurRad="38100" dist="38100" dir="2700000" algn="tl">
                    <a:srgbClr val="C0C0C0"/>
                  </a:outerShdw>
                </a:effectLst>
              </a:rPr>
              <a:t>إن</a:t>
            </a:r>
            <a:r>
              <a:rPr lang="ar-SA" sz="2000" b="1" smtClean="0"/>
              <a:t> ,</a:t>
            </a:r>
            <a:r>
              <a:rPr lang="ar-SA" sz="2000" b="1" smtClean="0">
                <a:solidFill>
                  <a:srgbClr val="002060"/>
                </a:solidFill>
                <a:effectLst>
                  <a:outerShdw blurRad="38100" dist="38100" dir="2700000" algn="tl">
                    <a:srgbClr val="C0C0C0"/>
                  </a:outerShdw>
                </a:effectLst>
              </a:rPr>
              <a:t>إذا</a:t>
            </a:r>
            <a:r>
              <a:rPr lang="ar-SA" sz="2000" b="1" smtClean="0">
                <a:effectLst>
                  <a:outerShdw blurRad="38100" dist="38100" dir="2700000" algn="tl">
                    <a:srgbClr val="C0C0C0"/>
                  </a:outerShdw>
                </a:effectLst>
              </a:rPr>
              <a:t> </a:t>
            </a:r>
            <a:r>
              <a:rPr lang="ar-SA" sz="2000" b="1" smtClean="0"/>
              <a:t>، </a:t>
            </a:r>
            <a:r>
              <a:rPr lang="ar-SA" sz="2000" b="1" smtClean="0">
                <a:solidFill>
                  <a:srgbClr val="002060"/>
                </a:solidFill>
                <a:effectLst>
                  <a:outerShdw blurRad="38100" dist="38100" dir="2700000" algn="tl">
                    <a:srgbClr val="C0C0C0"/>
                  </a:outerShdw>
                </a:effectLst>
              </a:rPr>
              <a:t>لو</a:t>
            </a:r>
            <a:r>
              <a:rPr lang="ar-SA" sz="2000" b="1" smtClean="0">
                <a:effectLst>
                  <a:outerShdw blurRad="38100" dist="38100" dir="2700000" algn="tl">
                    <a:srgbClr val="C0C0C0"/>
                  </a:outerShdw>
                </a:effectLst>
              </a:rPr>
              <a:t> </a:t>
            </a:r>
            <a:r>
              <a:rPr lang="en-US" sz="2000" b="1" smtClean="0">
                <a:effectLst>
                  <a:outerShdw blurRad="38100" dist="38100" dir="2700000" algn="tl">
                    <a:srgbClr val="C0C0C0"/>
                  </a:outerShdw>
                </a:effectLst>
              </a:rPr>
              <a:t> </a:t>
            </a:r>
            <a:r>
              <a:rPr lang="en-US" sz="2000" b="1" smtClean="0"/>
              <a:t>.</a:t>
            </a:r>
          </a:p>
          <a:p>
            <a:pPr algn="just" eaLnBrk="1" hangingPunct="1">
              <a:lnSpc>
                <a:spcPct val="80000"/>
              </a:lnSpc>
            </a:pPr>
            <a:r>
              <a:rPr lang="en-US" sz="2000" b="1" smtClean="0"/>
              <a:t>In Arabic </a:t>
            </a:r>
            <a:r>
              <a:rPr lang="en-US" sz="2000" b="1" smtClean="0">
                <a:solidFill>
                  <a:schemeClr val="accent1"/>
                </a:solidFill>
              </a:rPr>
              <a:t>the use of different conditional particles</a:t>
            </a:r>
            <a:r>
              <a:rPr lang="en-US" sz="2000" b="1" smtClean="0"/>
              <a:t> determines the type of the sentences whereas English ones are determined by </a:t>
            </a:r>
            <a:r>
              <a:rPr lang="en-US" sz="2000" b="1" smtClean="0">
                <a:solidFill>
                  <a:schemeClr val="accent1"/>
                </a:solidFill>
              </a:rPr>
              <a:t>verb forms</a:t>
            </a:r>
            <a:r>
              <a:rPr lang="en-US" sz="2000" b="1" smtClean="0"/>
              <a:t>.</a:t>
            </a:r>
          </a:p>
          <a:p>
            <a:pPr algn="just" eaLnBrk="1" hangingPunct="1">
              <a:lnSpc>
                <a:spcPct val="80000"/>
              </a:lnSpc>
            </a:pPr>
            <a:r>
              <a:rPr lang="en-US" sz="2000" b="1" smtClean="0"/>
              <a:t>English conditional clauses can precede or follow the main clause ,</a:t>
            </a:r>
            <a:r>
              <a:rPr lang="en-US" sz="2000" b="1" smtClean="0">
                <a:solidFill>
                  <a:schemeClr val="accent1"/>
                </a:solidFill>
              </a:rPr>
              <a:t>whereas</a:t>
            </a:r>
            <a:r>
              <a:rPr lang="en-US" sz="2000" b="1" smtClean="0"/>
              <a:t> in Arabic ,conditional clause typically precedes the main clause.</a:t>
            </a:r>
          </a:p>
          <a:p>
            <a:pPr algn="just" eaLnBrk="1" hangingPunct="1">
              <a:lnSpc>
                <a:spcPct val="80000"/>
              </a:lnSpc>
            </a:pPr>
            <a:r>
              <a:rPr lang="en-US" sz="2000" b="1" smtClean="0"/>
              <a:t>In the third type ,English uses past participle ,</a:t>
            </a:r>
            <a:r>
              <a:rPr lang="en-US" sz="2000" b="1" smtClean="0">
                <a:solidFill>
                  <a:schemeClr val="accent1"/>
                </a:solidFill>
              </a:rPr>
              <a:t>whereas</a:t>
            </a:r>
            <a:r>
              <a:rPr lang="en-US" sz="2000" b="1" smtClean="0"/>
              <a:t> Arabic uses the perfect.</a:t>
            </a:r>
          </a:p>
          <a:p>
            <a:pPr algn="just" eaLnBrk="1" hangingPunct="1">
              <a:lnSpc>
                <a:spcPct val="80000"/>
              </a:lnSpc>
            </a:pPr>
            <a:r>
              <a:rPr lang="en-US" sz="2000" b="1" smtClean="0">
                <a:solidFill>
                  <a:schemeClr val="accent1"/>
                </a:solidFill>
              </a:rPr>
              <a:t>Unlike</a:t>
            </a:r>
            <a:r>
              <a:rPr lang="en-US" sz="2000" b="1" smtClean="0"/>
              <a:t> Arabic, English can have conditionals without </a:t>
            </a:r>
            <a:r>
              <a:rPr lang="en-US" sz="2000" b="1" smtClean="0">
                <a:solidFill>
                  <a:srgbClr val="002060"/>
                </a:solidFill>
                <a:effectLst>
                  <a:outerShdw blurRad="38100" dist="38100" dir="2700000" algn="tl">
                    <a:srgbClr val="C0C0C0"/>
                  </a:outerShdw>
                </a:effectLst>
              </a:rPr>
              <a:t>if  </a:t>
            </a:r>
            <a:r>
              <a:rPr lang="en-US" sz="2000" b="1" smtClean="0"/>
              <a:t>.</a:t>
            </a:r>
          </a:p>
          <a:p>
            <a:pPr algn="just" eaLnBrk="1" hangingPunct="1">
              <a:lnSpc>
                <a:spcPct val="80000"/>
              </a:lnSpc>
            </a:pPr>
            <a:r>
              <a:rPr lang="en-US" sz="2000" b="1" smtClean="0">
                <a:effectLst>
                  <a:outerShdw blurRad="38100" dist="38100" dir="2700000" algn="tl">
                    <a:srgbClr val="C0C0C0"/>
                  </a:outerShdw>
                </a:effectLst>
              </a:rPr>
              <a:t>There is an agreement in tense between the two verbs in the English two clauses (main and conditional), </a:t>
            </a:r>
            <a:r>
              <a:rPr lang="en-US" sz="2000" b="1" smtClean="0">
                <a:solidFill>
                  <a:schemeClr val="accent1"/>
                </a:solidFill>
                <a:effectLst>
                  <a:outerShdw blurRad="38100" dist="38100" dir="2700000" algn="tl">
                    <a:srgbClr val="C0C0C0"/>
                  </a:outerShdw>
                </a:effectLst>
              </a:rPr>
              <a:t>whereas</a:t>
            </a:r>
            <a:r>
              <a:rPr lang="en-US" sz="2000" b="1" smtClean="0">
                <a:effectLst>
                  <a:outerShdw blurRad="38100" dist="38100" dir="2700000" algn="tl">
                    <a:srgbClr val="C0C0C0"/>
                  </a:outerShdw>
                </a:effectLst>
              </a:rPr>
              <a:t> no such agreement exists in Arabic conditionals.</a:t>
            </a:r>
          </a:p>
        </p:txBody>
      </p:sp>
      <p:sp>
        <p:nvSpPr>
          <p:cNvPr id="55299"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EBF1D71C-C21F-4156-8590-8F92F2FC4E1B}" type="slidenum">
              <a:rPr lang="ar-SA" smtClean="0">
                <a:cs typeface="Arial" charset="0"/>
              </a:rPr>
              <a:pPr fontAlgn="base">
                <a:spcBef>
                  <a:spcPct val="0"/>
                </a:spcBef>
                <a:spcAft>
                  <a:spcPct val="0"/>
                </a:spcAft>
              </a:pPr>
              <a:t>41</a:t>
            </a:fld>
            <a:endParaRPr lang="en-US" smtClean="0">
              <a:cs typeface="Arial" charset="0"/>
            </a:endParaRPr>
          </a:p>
        </p:txBody>
      </p:sp>
      <p:sp>
        <p:nvSpPr>
          <p:cNvPr id="55300"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EBCF2CB0-B203-437B-8AE3-EEE613853202}" type="datetime1">
              <a:rPr lang="en-US">
                <a:cs typeface="Arial" charset="0"/>
              </a:rPr>
              <a:pPr fontAlgn="base">
                <a:spcBef>
                  <a:spcPct val="0"/>
                </a:spcBef>
                <a:spcAft>
                  <a:spcPct val="0"/>
                </a:spcAft>
                <a:defRPr/>
              </a:pPr>
              <a:t>10/10/2015</a:t>
            </a:fld>
            <a:endParaRPr lang="en-US">
              <a:cs typeface="Arial" charset="0"/>
            </a:endParaRPr>
          </a:p>
        </p:txBody>
      </p:sp>
      <p:sp>
        <p:nvSpPr>
          <p:cNvPr id="55301"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en-US" dirty="0" smtClean="0"/>
              <a:t>negation</a:t>
            </a:r>
            <a:endParaRPr lang="en-US" dirty="0"/>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Font typeface="Wingdings 2"/>
              <a:buChar char=""/>
              <a:defRPr/>
            </a:pPr>
            <a:r>
              <a:rPr lang="en-US" dirty="0" smtClean="0"/>
              <a:t>English negation can be realized by :</a:t>
            </a:r>
          </a:p>
          <a:p>
            <a:pPr marL="274320" indent="-274320" eaLnBrk="1" fontAlgn="auto" hangingPunct="1">
              <a:spcAft>
                <a:spcPts val="0"/>
              </a:spcAft>
              <a:buFont typeface="Wingdings" pitchFamily="2" charset="2"/>
              <a:buChar char="q"/>
              <a:defRPr/>
            </a:pPr>
            <a:r>
              <a:rPr lang="en-US" b="1" dirty="0" smtClean="0">
                <a:solidFill>
                  <a:srgbClr val="FF0000"/>
                </a:solidFill>
                <a:effectLst>
                  <a:outerShdw blurRad="38100" dist="38100" dir="2700000" algn="tl">
                    <a:srgbClr val="000000">
                      <a:alpha val="43137"/>
                    </a:srgbClr>
                  </a:outerShdw>
                </a:effectLst>
              </a:rPr>
              <a:t>Not</a:t>
            </a:r>
          </a:p>
          <a:p>
            <a:pPr marL="274320" indent="-274320" eaLnBrk="1" fontAlgn="auto" hangingPunct="1">
              <a:spcAft>
                <a:spcPts val="0"/>
              </a:spcAft>
              <a:buFont typeface="Wingdings" pitchFamily="2" charset="2"/>
              <a:buChar char="q"/>
              <a:defRPr/>
            </a:pPr>
            <a:r>
              <a:rPr lang="en-US" b="1" dirty="0" smtClean="0">
                <a:solidFill>
                  <a:srgbClr val="FF0000"/>
                </a:solidFill>
                <a:effectLst>
                  <a:outerShdw blurRad="38100" dist="38100" dir="2700000" algn="tl">
                    <a:srgbClr val="000000">
                      <a:alpha val="43137"/>
                    </a:srgbClr>
                  </a:outerShdw>
                </a:effectLst>
              </a:rPr>
              <a:t>Never ,nobody, no ,nothing </a:t>
            </a:r>
            <a:r>
              <a:rPr lang="en-US" dirty="0" smtClean="0"/>
              <a:t>, etc.’</a:t>
            </a:r>
          </a:p>
          <a:p>
            <a:pPr marL="274320" indent="-274320" eaLnBrk="1" fontAlgn="auto" hangingPunct="1">
              <a:spcAft>
                <a:spcPts val="0"/>
              </a:spcAft>
              <a:buFont typeface="Wingdings" pitchFamily="2" charset="2"/>
              <a:buChar char="q"/>
              <a:defRPr/>
            </a:pPr>
            <a:r>
              <a:rPr lang="en-US" dirty="0" smtClean="0"/>
              <a:t>Semi-negatives like</a:t>
            </a:r>
            <a:r>
              <a:rPr lang="en-US" b="1" dirty="0" smtClean="0">
                <a:solidFill>
                  <a:srgbClr val="FF0000"/>
                </a:solidFill>
                <a:effectLst>
                  <a:outerShdw blurRad="38100" dist="38100" dir="2700000" algn="tl">
                    <a:srgbClr val="000000">
                      <a:alpha val="43137"/>
                    </a:srgbClr>
                  </a:outerShdw>
                </a:effectLst>
              </a:rPr>
              <a:t> scarcely, rarely, hardly, little ,few</a:t>
            </a:r>
          </a:p>
          <a:p>
            <a:pPr marL="274320" indent="-274320" eaLnBrk="1" fontAlgn="auto" hangingPunct="1">
              <a:spcAft>
                <a:spcPts val="0"/>
              </a:spcAft>
              <a:buFont typeface="Wingdings 2"/>
              <a:buNone/>
              <a:defRPr/>
            </a:pPr>
            <a:endParaRPr lang="en-US" dirty="0" smtClean="0"/>
          </a:p>
          <a:p>
            <a:pPr marL="274320" indent="-274320" eaLnBrk="1" fontAlgn="auto" hangingPunct="1">
              <a:spcAft>
                <a:spcPts val="0"/>
              </a:spcAft>
              <a:buFont typeface="Wingdings 2"/>
              <a:buNone/>
              <a:defRPr/>
            </a:pPr>
            <a:endParaRPr lang="en-US" dirty="0" smtClean="0"/>
          </a:p>
          <a:p>
            <a:pPr marL="274320" indent="-274320" eaLnBrk="1" fontAlgn="auto" hangingPunct="1">
              <a:spcAft>
                <a:spcPts val="0"/>
              </a:spcAft>
              <a:buFont typeface="Wingdings" pitchFamily="2" charset="2"/>
              <a:buChar char="q"/>
              <a:defRPr/>
            </a:pPr>
            <a:r>
              <a:rPr lang="en-US" dirty="0" smtClean="0"/>
              <a:t>How to make a negative sentence?</a:t>
            </a:r>
            <a:endParaRPr lang="en-US" dirty="0"/>
          </a:p>
        </p:txBody>
      </p:sp>
      <p:sp>
        <p:nvSpPr>
          <p:cNvPr id="56323"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0A1474-CFAC-485B-8297-A29285872024}" type="slidenum">
              <a:rPr lang="en-US">
                <a:cs typeface="Arial" charset="0"/>
              </a:rPr>
              <a:pPr fontAlgn="base">
                <a:spcBef>
                  <a:spcPct val="0"/>
                </a:spcBef>
                <a:spcAft>
                  <a:spcPct val="0"/>
                </a:spcAft>
                <a:defRPr/>
              </a:pPr>
              <a:t>42</a:t>
            </a:fld>
            <a:endParaRPr lang="en-US">
              <a:cs typeface="Arial" charset="0"/>
            </a:endParaRPr>
          </a:p>
        </p:txBody>
      </p:sp>
      <p:sp>
        <p:nvSpPr>
          <p:cNvPr id="56324"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372CC78A-584A-448F-A3A4-2604CD7484BF}" type="datetime1">
              <a:rPr lang="en-US">
                <a:cs typeface="Arial" charset="0"/>
              </a:rPr>
              <a:pPr fontAlgn="base">
                <a:spcBef>
                  <a:spcPct val="0"/>
                </a:spcBef>
                <a:spcAft>
                  <a:spcPct val="0"/>
                </a:spcAft>
                <a:defRPr/>
              </a:pPr>
              <a:t>10/10/2015</a:t>
            </a:fld>
            <a:endParaRPr lang="en-US">
              <a:cs typeface="Arial" charset="0"/>
            </a:endParaRPr>
          </a:p>
        </p:txBody>
      </p:sp>
      <p:sp>
        <p:nvSpPr>
          <p:cNvPr id="56325"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types</a:t>
            </a:r>
            <a:endParaRPr lang="en-US" dirty="0"/>
          </a:p>
        </p:txBody>
      </p:sp>
      <p:sp>
        <p:nvSpPr>
          <p:cNvPr id="3" name="Content Placeholder 2"/>
          <p:cNvSpPr>
            <a:spLocks noGrp="1"/>
          </p:cNvSpPr>
          <p:nvPr>
            <p:ph idx="1"/>
          </p:nvPr>
        </p:nvSpPr>
        <p:spPr/>
        <p:txBody>
          <a:bodyPr>
            <a:normAutofit/>
          </a:bodyPr>
          <a:lstStyle/>
          <a:p>
            <a:pPr eaLnBrk="1" hangingPunct="1"/>
            <a:r>
              <a:rPr lang="en-US" smtClean="0"/>
              <a:t>Three types of negation</a:t>
            </a:r>
          </a:p>
          <a:p>
            <a:pPr eaLnBrk="1" hangingPunct="1"/>
            <a:r>
              <a:rPr lang="en-US" smtClean="0"/>
              <a:t>1- </a:t>
            </a:r>
            <a:r>
              <a:rPr lang="en-US" smtClean="0">
                <a:solidFill>
                  <a:schemeClr val="accent1"/>
                </a:solidFill>
              </a:rPr>
              <a:t>Clausal</a:t>
            </a:r>
            <a:r>
              <a:rPr lang="en-US" smtClean="0"/>
              <a:t> Negation: </a:t>
            </a:r>
            <a:r>
              <a:rPr lang="en-US" b="1" smtClean="0">
                <a:solidFill>
                  <a:srgbClr val="FF0000"/>
                </a:solidFill>
                <a:effectLst>
                  <a:outerShdw blurRad="38100" dist="38100" dir="2700000" algn="tl">
                    <a:srgbClr val="C0C0C0"/>
                  </a:outerShdw>
                </a:effectLst>
              </a:rPr>
              <a:t>I haven’t seen her.</a:t>
            </a:r>
          </a:p>
          <a:p>
            <a:pPr eaLnBrk="1" hangingPunct="1"/>
            <a:r>
              <a:rPr lang="en-US" smtClean="0"/>
              <a:t>2- </a:t>
            </a:r>
            <a:r>
              <a:rPr lang="en-US" smtClean="0">
                <a:solidFill>
                  <a:schemeClr val="accent1"/>
                </a:solidFill>
              </a:rPr>
              <a:t>Local</a:t>
            </a:r>
            <a:r>
              <a:rPr lang="en-US" smtClean="0"/>
              <a:t> Negation: They live </a:t>
            </a:r>
            <a:r>
              <a:rPr lang="en-US" b="1" smtClean="0">
                <a:solidFill>
                  <a:srgbClr val="FF0000"/>
                </a:solidFill>
                <a:effectLst>
                  <a:outerShdw blurRad="38100" dist="38100" dir="2700000" algn="tl">
                    <a:srgbClr val="C0C0C0"/>
                  </a:outerShdw>
                </a:effectLst>
              </a:rPr>
              <a:t>not far from here.</a:t>
            </a:r>
          </a:p>
          <a:p>
            <a:pPr eaLnBrk="1" hangingPunct="1"/>
            <a:r>
              <a:rPr lang="en-US" smtClean="0"/>
              <a:t>3- </a:t>
            </a:r>
            <a:r>
              <a:rPr lang="en-US" smtClean="0">
                <a:solidFill>
                  <a:schemeClr val="accent1"/>
                </a:solidFill>
              </a:rPr>
              <a:t>Affixal</a:t>
            </a:r>
            <a:r>
              <a:rPr lang="en-US" smtClean="0"/>
              <a:t> Negation: That is </a:t>
            </a:r>
            <a:r>
              <a:rPr lang="en-US" b="1" smtClean="0">
                <a:solidFill>
                  <a:srgbClr val="FF0000"/>
                </a:solidFill>
                <a:effectLst>
                  <a:outerShdw blurRad="38100" dist="38100" dir="2700000" algn="tl">
                    <a:srgbClr val="C0C0C0"/>
                  </a:outerShdw>
                </a:effectLst>
              </a:rPr>
              <a:t>untrue</a:t>
            </a:r>
            <a:r>
              <a:rPr lang="en-US" smtClean="0"/>
              <a:t>.</a:t>
            </a:r>
          </a:p>
        </p:txBody>
      </p:sp>
      <p:sp>
        <p:nvSpPr>
          <p:cNvPr id="57347"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AD6FFD65-06A1-4B81-A557-2EB2340A5E88}" type="slidenum">
              <a:rPr lang="ar-SA" smtClean="0">
                <a:cs typeface="Arial" charset="0"/>
              </a:rPr>
              <a:pPr fontAlgn="base">
                <a:spcBef>
                  <a:spcPct val="0"/>
                </a:spcBef>
                <a:spcAft>
                  <a:spcPct val="0"/>
                </a:spcAft>
              </a:pPr>
              <a:t>43</a:t>
            </a:fld>
            <a:endParaRPr lang="en-US" smtClean="0">
              <a:cs typeface="Arial" charset="0"/>
            </a:endParaRPr>
          </a:p>
        </p:txBody>
      </p:sp>
      <p:sp>
        <p:nvSpPr>
          <p:cNvPr id="57348"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68444D09-BD97-4C8D-B217-37D9E794A2F0}" type="datetime1">
              <a:rPr lang="en-US">
                <a:cs typeface="Arial" charset="0"/>
              </a:rPr>
              <a:pPr fontAlgn="base">
                <a:spcBef>
                  <a:spcPct val="0"/>
                </a:spcBef>
                <a:spcAft>
                  <a:spcPct val="0"/>
                </a:spcAft>
                <a:defRPr/>
              </a:pPr>
              <a:t>10/10/2015</a:t>
            </a:fld>
            <a:endParaRPr lang="en-US">
              <a:cs typeface="Arial" charset="0"/>
            </a:endParaRPr>
          </a:p>
        </p:txBody>
      </p:sp>
      <p:sp>
        <p:nvSpPr>
          <p:cNvPr id="57349"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Scope of negation</a:t>
            </a:r>
            <a:endParaRPr lang="en-US" dirty="0"/>
          </a:p>
        </p:txBody>
      </p:sp>
      <p:sp>
        <p:nvSpPr>
          <p:cNvPr id="3" name="Content Placeholder 2"/>
          <p:cNvSpPr>
            <a:spLocks noGrp="1"/>
          </p:cNvSpPr>
          <p:nvPr>
            <p:ph idx="1"/>
          </p:nvPr>
        </p:nvSpPr>
        <p:spPr/>
        <p:txBody>
          <a:bodyPr>
            <a:normAutofit/>
          </a:bodyPr>
          <a:lstStyle/>
          <a:p>
            <a:pPr eaLnBrk="1" hangingPunct="1"/>
            <a:r>
              <a:rPr lang="en-US" smtClean="0"/>
              <a:t>The scope of negation </a:t>
            </a:r>
            <a:r>
              <a:rPr lang="en-US" b="1" smtClean="0">
                <a:solidFill>
                  <a:srgbClr val="FF0000"/>
                </a:solidFill>
              </a:rPr>
              <a:t>refers to the effect of negative items on the part of the clause that follows them.</a:t>
            </a:r>
            <a:r>
              <a:rPr lang="en-US" smtClean="0"/>
              <a:t> Compare :</a:t>
            </a:r>
          </a:p>
          <a:p>
            <a:pPr eaLnBrk="1" hangingPunct="1"/>
            <a:r>
              <a:rPr lang="en-US" smtClean="0"/>
              <a:t>She didn’t type </a:t>
            </a:r>
            <a:r>
              <a:rPr lang="en-US" b="1" smtClean="0">
                <a:solidFill>
                  <a:srgbClr val="FF0000"/>
                </a:solidFill>
                <a:effectLst>
                  <a:outerShdw blurRad="38100" dist="38100" dir="2700000" algn="tl">
                    <a:srgbClr val="C0C0C0"/>
                  </a:outerShdw>
                </a:effectLst>
              </a:rPr>
              <a:t>some</a:t>
            </a:r>
            <a:r>
              <a:rPr lang="en-US" smtClean="0"/>
              <a:t> of the reports.  </a:t>
            </a:r>
            <a:r>
              <a:rPr lang="en-US" b="1" smtClean="0">
                <a:solidFill>
                  <a:schemeClr val="accent1"/>
                </a:solidFill>
              </a:rPr>
              <a:t>Vs</a:t>
            </a:r>
          </a:p>
          <a:p>
            <a:pPr eaLnBrk="1" hangingPunct="1"/>
            <a:r>
              <a:rPr lang="en-US" smtClean="0"/>
              <a:t>She didn’t type </a:t>
            </a:r>
            <a:r>
              <a:rPr lang="en-US" b="1" smtClean="0">
                <a:solidFill>
                  <a:srgbClr val="FF0000"/>
                </a:solidFill>
                <a:effectLst>
                  <a:outerShdw blurRad="38100" dist="38100" dir="2700000" algn="tl">
                    <a:srgbClr val="C0C0C0"/>
                  </a:outerShdw>
                </a:effectLst>
              </a:rPr>
              <a:t>any</a:t>
            </a:r>
            <a:r>
              <a:rPr lang="en-US" smtClean="0">
                <a:effectLst>
                  <a:outerShdw blurRad="38100" dist="38100" dir="2700000" algn="tl">
                    <a:srgbClr val="C0C0C0"/>
                  </a:outerShdw>
                </a:effectLst>
              </a:rPr>
              <a:t> </a:t>
            </a:r>
            <a:r>
              <a:rPr lang="en-US" smtClean="0"/>
              <a:t>of the reports.</a:t>
            </a:r>
          </a:p>
          <a:p>
            <a:pPr eaLnBrk="1" hangingPunct="1"/>
            <a:r>
              <a:rPr lang="en-US" smtClean="0"/>
              <a:t>In the first sentence, she typed some reports, but </a:t>
            </a:r>
            <a:r>
              <a:rPr lang="en-US" b="1" smtClean="0">
                <a:solidFill>
                  <a:schemeClr val="accent1"/>
                </a:solidFill>
              </a:rPr>
              <a:t>not</a:t>
            </a:r>
            <a:r>
              <a:rPr lang="en-US" smtClean="0"/>
              <a:t> </a:t>
            </a:r>
            <a:r>
              <a:rPr lang="en-US" b="1" smtClean="0">
                <a:solidFill>
                  <a:schemeClr val="accent1"/>
                </a:solidFill>
              </a:rPr>
              <a:t>all</a:t>
            </a:r>
            <a:r>
              <a:rPr lang="en-US" smtClean="0"/>
              <a:t> indicating that some reports were not typed.</a:t>
            </a:r>
          </a:p>
          <a:p>
            <a:pPr eaLnBrk="1" hangingPunct="1"/>
            <a:r>
              <a:rPr lang="en-US" smtClean="0"/>
              <a:t>In the second sentence, she </a:t>
            </a:r>
            <a:r>
              <a:rPr lang="en-US" b="1" smtClean="0">
                <a:solidFill>
                  <a:schemeClr val="accent1"/>
                </a:solidFill>
              </a:rPr>
              <a:t>didn’t</a:t>
            </a:r>
            <a:r>
              <a:rPr lang="en-US" smtClean="0"/>
              <a:t> </a:t>
            </a:r>
            <a:r>
              <a:rPr lang="en-US" b="1" smtClean="0">
                <a:solidFill>
                  <a:schemeClr val="accent1"/>
                </a:solidFill>
              </a:rPr>
              <a:t>type</a:t>
            </a:r>
            <a:r>
              <a:rPr lang="en-US" smtClean="0"/>
              <a:t> </a:t>
            </a:r>
            <a:r>
              <a:rPr lang="en-US" b="1" smtClean="0">
                <a:solidFill>
                  <a:schemeClr val="accent1"/>
                </a:solidFill>
              </a:rPr>
              <a:t>any</a:t>
            </a:r>
            <a:r>
              <a:rPr lang="en-US" smtClean="0"/>
              <a:t> reports some all are still not typed. </a:t>
            </a:r>
          </a:p>
        </p:txBody>
      </p:sp>
      <p:sp>
        <p:nvSpPr>
          <p:cNvPr id="58371"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E03DB3B2-17D5-47C7-A904-A96B5F664502}" type="slidenum">
              <a:rPr lang="ar-SA" smtClean="0">
                <a:cs typeface="Arial" charset="0"/>
              </a:rPr>
              <a:pPr fontAlgn="base">
                <a:spcBef>
                  <a:spcPct val="0"/>
                </a:spcBef>
                <a:spcAft>
                  <a:spcPct val="0"/>
                </a:spcAft>
              </a:pPr>
              <a:t>44</a:t>
            </a:fld>
            <a:endParaRPr lang="en-US" smtClean="0">
              <a:cs typeface="Arial" charset="0"/>
            </a:endParaRPr>
          </a:p>
        </p:txBody>
      </p:sp>
      <p:sp>
        <p:nvSpPr>
          <p:cNvPr id="58372"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CE7CE1DA-9B31-4DB9-BC15-646757F08249}" type="datetime1">
              <a:rPr lang="en-US">
                <a:cs typeface="Arial" charset="0"/>
              </a:rPr>
              <a:pPr fontAlgn="base">
                <a:spcBef>
                  <a:spcPct val="0"/>
                </a:spcBef>
                <a:spcAft>
                  <a:spcPct val="0"/>
                </a:spcAft>
                <a:defRPr/>
              </a:pPr>
              <a:t>10/10/2015</a:t>
            </a:fld>
            <a:endParaRPr lang="en-US">
              <a:cs typeface="Arial" charset="0"/>
            </a:endParaRPr>
          </a:p>
        </p:txBody>
      </p:sp>
      <p:sp>
        <p:nvSpPr>
          <p:cNvPr id="58373"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Arabic negation</a:t>
            </a:r>
            <a:endParaRPr lang="en-US" dirty="0"/>
          </a:p>
        </p:txBody>
      </p:sp>
      <p:sp>
        <p:nvSpPr>
          <p:cNvPr id="3" name="Content Placeholder 2"/>
          <p:cNvSpPr>
            <a:spLocks noGrp="1"/>
          </p:cNvSpPr>
          <p:nvPr>
            <p:ph idx="1"/>
          </p:nvPr>
        </p:nvSpPr>
        <p:spPr/>
        <p:txBody>
          <a:bodyPr>
            <a:normAutofit/>
          </a:bodyPr>
          <a:lstStyle/>
          <a:p>
            <a:pPr eaLnBrk="1" hangingPunct="1"/>
            <a:r>
              <a:rPr lang="en-US" smtClean="0"/>
              <a:t>Four negative particles:</a:t>
            </a:r>
            <a:endParaRPr lang="en-US" b="1" smtClean="0">
              <a:solidFill>
                <a:srgbClr val="FF0000"/>
              </a:solidFill>
              <a:effectLst>
                <a:outerShdw blurRad="38100" dist="38100" dir="2700000" algn="tl">
                  <a:srgbClr val="C0C0C0"/>
                </a:outerShdw>
              </a:effectLst>
            </a:endParaRPr>
          </a:p>
          <a:p>
            <a:pPr algn="r" rtl="1" eaLnBrk="1" hangingPunct="1"/>
            <a:r>
              <a:rPr lang="ar-SA" b="1" smtClean="0">
                <a:solidFill>
                  <a:srgbClr val="002060"/>
                </a:solidFill>
                <a:effectLst>
                  <a:outerShdw blurRad="38100" dist="38100" dir="2700000" algn="tl">
                    <a:srgbClr val="C0C0C0"/>
                  </a:outerShdw>
                </a:effectLst>
              </a:rPr>
              <a:t>ما</a:t>
            </a:r>
            <a:endParaRPr lang="en-US" b="1" smtClean="0">
              <a:solidFill>
                <a:srgbClr val="002060"/>
              </a:solidFill>
              <a:effectLst>
                <a:outerShdw blurRad="38100" dist="38100" dir="2700000" algn="tl">
                  <a:srgbClr val="C0C0C0"/>
                </a:outerShdw>
              </a:effectLst>
            </a:endParaRPr>
          </a:p>
          <a:p>
            <a:pPr algn="r" rtl="1" eaLnBrk="1" hangingPunct="1"/>
            <a:r>
              <a:rPr lang="ar-SA" b="1" smtClean="0">
                <a:solidFill>
                  <a:srgbClr val="002060"/>
                </a:solidFill>
                <a:effectLst>
                  <a:outerShdw blurRad="38100" dist="38100" dir="2700000" algn="tl">
                    <a:srgbClr val="C0C0C0"/>
                  </a:outerShdw>
                </a:effectLst>
              </a:rPr>
              <a:t>لا</a:t>
            </a:r>
          </a:p>
          <a:p>
            <a:pPr algn="r" rtl="1" eaLnBrk="1" hangingPunct="1"/>
            <a:r>
              <a:rPr lang="ar-SA" b="1" smtClean="0">
                <a:solidFill>
                  <a:srgbClr val="002060"/>
                </a:solidFill>
                <a:effectLst>
                  <a:outerShdw blurRad="38100" dist="38100" dir="2700000" algn="tl">
                    <a:srgbClr val="C0C0C0"/>
                  </a:outerShdw>
                </a:effectLst>
              </a:rPr>
              <a:t>لم / لما</a:t>
            </a:r>
          </a:p>
          <a:p>
            <a:pPr algn="r" rtl="1" eaLnBrk="1" hangingPunct="1"/>
            <a:r>
              <a:rPr lang="ar-SA" b="1" smtClean="0">
                <a:solidFill>
                  <a:srgbClr val="002060"/>
                </a:solidFill>
                <a:effectLst>
                  <a:outerShdw blurRad="38100" dist="38100" dir="2700000" algn="tl">
                    <a:srgbClr val="C0C0C0"/>
                  </a:outerShdw>
                </a:effectLst>
              </a:rPr>
              <a:t>لن</a:t>
            </a:r>
          </a:p>
          <a:p>
            <a:pPr algn="r" rtl="1" eaLnBrk="1" hangingPunct="1"/>
            <a:r>
              <a:rPr lang="ar-SA" b="1" smtClean="0">
                <a:solidFill>
                  <a:srgbClr val="002060"/>
                </a:solidFill>
                <a:effectLst>
                  <a:outerShdw blurRad="38100" dist="38100" dir="2700000" algn="tl">
                    <a:srgbClr val="C0C0C0"/>
                  </a:outerShdw>
                </a:effectLst>
              </a:rPr>
              <a:t>ليس</a:t>
            </a:r>
          </a:p>
          <a:p>
            <a:pPr eaLnBrk="1" hangingPunct="1"/>
            <a:r>
              <a:rPr lang="en-US" smtClean="0"/>
              <a:t> Their use is </a:t>
            </a:r>
            <a:r>
              <a:rPr lang="en-US" b="1" smtClean="0">
                <a:solidFill>
                  <a:schemeClr val="accent1"/>
                </a:solidFill>
              </a:rPr>
              <a:t>governed</a:t>
            </a:r>
            <a:r>
              <a:rPr lang="en-US" smtClean="0"/>
              <a:t> by </a:t>
            </a:r>
            <a:r>
              <a:rPr lang="en-US" b="1" smtClean="0">
                <a:solidFill>
                  <a:srgbClr val="FF0000"/>
                </a:solidFill>
                <a:effectLst>
                  <a:outerShdw blurRad="38100" dist="38100" dir="2700000" algn="tl">
                    <a:srgbClr val="C0C0C0"/>
                  </a:outerShdw>
                </a:effectLst>
              </a:rPr>
              <a:t>the tense /aspect of the verb they negate .</a:t>
            </a:r>
          </a:p>
        </p:txBody>
      </p:sp>
      <p:sp>
        <p:nvSpPr>
          <p:cNvPr id="59395"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105F33F8-2F6D-4EE6-89EE-FCE9B8CB3902}" type="slidenum">
              <a:rPr lang="ar-SA" smtClean="0">
                <a:cs typeface="Arial" charset="0"/>
              </a:rPr>
              <a:pPr fontAlgn="base">
                <a:spcBef>
                  <a:spcPct val="0"/>
                </a:spcBef>
                <a:spcAft>
                  <a:spcPct val="0"/>
                </a:spcAft>
              </a:pPr>
              <a:t>45</a:t>
            </a:fld>
            <a:endParaRPr lang="en-US" smtClean="0">
              <a:cs typeface="Arial" charset="0"/>
            </a:endParaRPr>
          </a:p>
        </p:txBody>
      </p:sp>
      <p:sp>
        <p:nvSpPr>
          <p:cNvPr id="59396"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F8DF9110-8708-438D-AD13-87519B2914CA}" type="datetime1">
              <a:rPr lang="en-US">
                <a:cs typeface="Arial" charset="0"/>
              </a:rPr>
              <a:pPr fontAlgn="base">
                <a:spcBef>
                  <a:spcPct val="0"/>
                </a:spcBef>
                <a:spcAft>
                  <a:spcPct val="0"/>
                </a:spcAft>
                <a:defRPr/>
              </a:pPr>
              <a:t>10/10/2015</a:t>
            </a:fld>
            <a:endParaRPr lang="en-US">
              <a:cs typeface="Arial" charset="0"/>
            </a:endParaRPr>
          </a:p>
        </p:txBody>
      </p:sp>
      <p:sp>
        <p:nvSpPr>
          <p:cNvPr id="59397"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r" rtl="1" eaLnBrk="1" fontAlgn="auto" hangingPunct="1">
              <a:spcAft>
                <a:spcPts val="0"/>
              </a:spcAft>
              <a:defRPr/>
            </a:pPr>
            <a:r>
              <a:rPr lang="ar-SA" dirty="0" smtClean="0"/>
              <a:t>ما</a:t>
            </a:r>
            <a:endParaRPr lang="en-US" dirty="0"/>
          </a:p>
        </p:txBody>
      </p:sp>
      <p:sp>
        <p:nvSpPr>
          <p:cNvPr id="3" name="Content Placeholder 2"/>
          <p:cNvSpPr>
            <a:spLocks noGrp="1"/>
          </p:cNvSpPr>
          <p:nvPr>
            <p:ph idx="1"/>
          </p:nvPr>
        </p:nvSpPr>
        <p:spPr/>
        <p:txBody>
          <a:bodyPr>
            <a:normAutofit/>
          </a:bodyPr>
          <a:lstStyle/>
          <a:p>
            <a:pPr eaLnBrk="1" hangingPunct="1"/>
            <a:r>
              <a:rPr lang="en-US" smtClean="0"/>
              <a:t> It is used to negate :</a:t>
            </a:r>
          </a:p>
          <a:p>
            <a:pPr eaLnBrk="1" hangingPunct="1"/>
            <a:r>
              <a:rPr lang="en-US" smtClean="0"/>
              <a:t>- a verb in a </a:t>
            </a:r>
            <a:r>
              <a:rPr lang="en-US" b="1" smtClean="0">
                <a:solidFill>
                  <a:schemeClr val="accent1"/>
                </a:solidFill>
              </a:rPr>
              <a:t>verbal</a:t>
            </a:r>
            <a:r>
              <a:rPr lang="en-US" smtClean="0"/>
              <a:t> sentence</a:t>
            </a:r>
          </a:p>
          <a:p>
            <a:pPr algn="r" rtl="1" eaLnBrk="1" hangingPunct="1"/>
            <a:r>
              <a:rPr lang="ar-SA" b="1" smtClean="0">
                <a:solidFill>
                  <a:srgbClr val="FF0000"/>
                </a:solidFill>
                <a:effectLst>
                  <a:outerShdw blurRad="38100" dist="38100" dir="2700000" algn="tl">
                    <a:srgbClr val="C0C0C0"/>
                  </a:outerShdw>
                </a:effectLst>
              </a:rPr>
              <a:t>ما أحب هذا</a:t>
            </a:r>
            <a:r>
              <a:rPr lang="ar-SA" smtClean="0"/>
              <a:t>. (</a:t>
            </a:r>
            <a:r>
              <a:rPr lang="ar-SA" b="1" smtClean="0">
                <a:solidFill>
                  <a:srgbClr val="FF0000"/>
                </a:solidFill>
                <a:effectLst>
                  <a:outerShdw blurRad="38100" dist="38100" dir="2700000" algn="tl">
                    <a:srgbClr val="C0C0C0"/>
                  </a:outerShdw>
                </a:effectLst>
              </a:rPr>
              <a:t>أحب</a:t>
            </a:r>
            <a:r>
              <a:rPr lang="ar-SA" smtClean="0">
                <a:effectLst>
                  <a:outerShdw blurRad="38100" dist="38100" dir="2700000" algn="tl">
                    <a:srgbClr val="C0C0C0"/>
                  </a:outerShdw>
                </a:effectLst>
              </a:rPr>
              <a:t> </a:t>
            </a:r>
            <a:r>
              <a:rPr lang="ar-SA" smtClean="0"/>
              <a:t>فعل مضارع)</a:t>
            </a:r>
          </a:p>
          <a:p>
            <a:pPr algn="r" rtl="1" eaLnBrk="1" hangingPunct="1"/>
            <a:r>
              <a:rPr lang="ar-SA" b="1" smtClean="0">
                <a:solidFill>
                  <a:srgbClr val="FF0000"/>
                </a:solidFill>
                <a:effectLst>
                  <a:outerShdw blurRad="38100" dist="38100" dir="2700000" algn="tl">
                    <a:srgbClr val="C0C0C0"/>
                  </a:outerShdw>
                </a:effectLst>
              </a:rPr>
              <a:t>ما لعبت</a:t>
            </a:r>
            <a:r>
              <a:rPr lang="ar-SA" smtClean="0"/>
              <a:t>. (</a:t>
            </a:r>
            <a:r>
              <a:rPr lang="ar-SA" b="1" smtClean="0">
                <a:solidFill>
                  <a:srgbClr val="FF0000"/>
                </a:solidFill>
                <a:effectLst>
                  <a:outerShdw blurRad="38100" dist="38100" dir="2700000" algn="tl">
                    <a:srgbClr val="C0C0C0"/>
                  </a:outerShdw>
                </a:effectLst>
              </a:rPr>
              <a:t>لعبت</a:t>
            </a:r>
            <a:r>
              <a:rPr lang="ar-SA" smtClean="0">
                <a:effectLst>
                  <a:outerShdw blurRad="38100" dist="38100" dir="2700000" algn="tl">
                    <a:srgbClr val="C0C0C0"/>
                  </a:outerShdw>
                </a:effectLst>
              </a:rPr>
              <a:t> </a:t>
            </a:r>
            <a:r>
              <a:rPr lang="ar-SA" smtClean="0"/>
              <a:t>فعل ماض وهنا في جاز استخدام </a:t>
            </a:r>
            <a:r>
              <a:rPr lang="ar-SA" b="1" smtClean="0">
                <a:solidFill>
                  <a:srgbClr val="FF0000"/>
                </a:solidFill>
                <a:effectLst>
                  <a:outerShdw blurRad="38100" dist="38100" dir="2700000" algn="tl">
                    <a:srgbClr val="C0C0C0"/>
                  </a:outerShdw>
                </a:effectLst>
              </a:rPr>
              <a:t>لا</a:t>
            </a:r>
            <a:r>
              <a:rPr lang="ar-SA" smtClean="0">
                <a:effectLst>
                  <a:outerShdw blurRad="38100" dist="38100" dir="2700000" algn="tl">
                    <a:srgbClr val="C0C0C0"/>
                  </a:outerShdw>
                </a:effectLst>
              </a:rPr>
              <a:t> </a:t>
            </a:r>
            <a:r>
              <a:rPr lang="ar-SA" smtClean="0"/>
              <a:t>بدلا عن </a:t>
            </a:r>
            <a:r>
              <a:rPr lang="ar-SA" b="1" smtClean="0">
                <a:solidFill>
                  <a:srgbClr val="FF0000"/>
                </a:solidFill>
                <a:effectLst>
                  <a:outerShdw blurRad="38100" dist="38100" dir="2700000" algn="tl">
                    <a:srgbClr val="C0C0C0"/>
                  </a:outerShdw>
                </a:effectLst>
              </a:rPr>
              <a:t>ما: لا يلعب</a:t>
            </a:r>
            <a:r>
              <a:rPr lang="ar-SA" smtClean="0"/>
              <a:t>)</a:t>
            </a:r>
          </a:p>
          <a:p>
            <a:pPr algn="r" rtl="1" eaLnBrk="1" hangingPunct="1"/>
            <a:r>
              <a:rPr lang="ar-SA" b="1" smtClean="0">
                <a:solidFill>
                  <a:srgbClr val="FF0000"/>
                </a:solidFill>
                <a:effectLst>
                  <a:outerShdw blurRad="38100" dist="38100" dir="2700000" algn="tl">
                    <a:srgbClr val="C0C0C0"/>
                  </a:outerShdw>
                </a:effectLst>
              </a:rPr>
              <a:t>لا اعبدُ ما تعبدون  * ولا انتم عابدون ما اعبد</a:t>
            </a:r>
            <a:endParaRPr lang="en-US" b="1" smtClean="0">
              <a:solidFill>
                <a:srgbClr val="FF0000"/>
              </a:solidFill>
              <a:effectLst>
                <a:outerShdw blurRad="38100" dist="38100" dir="2700000" algn="tl">
                  <a:srgbClr val="C0C0C0"/>
                </a:outerShdw>
              </a:effectLst>
            </a:endParaRPr>
          </a:p>
          <a:p>
            <a:pPr eaLnBrk="1" hangingPunct="1"/>
            <a:r>
              <a:rPr lang="en-US" smtClean="0"/>
              <a:t>- a noun phrase in an </a:t>
            </a:r>
            <a:r>
              <a:rPr lang="en-US" b="1" smtClean="0">
                <a:solidFill>
                  <a:schemeClr val="accent1"/>
                </a:solidFill>
              </a:rPr>
              <a:t>equational</a:t>
            </a:r>
            <a:r>
              <a:rPr lang="en-US" smtClean="0"/>
              <a:t> sentence</a:t>
            </a:r>
            <a:endParaRPr lang="ar-SA" smtClean="0"/>
          </a:p>
          <a:p>
            <a:pPr algn="r" rtl="1" eaLnBrk="1" hangingPunct="1"/>
            <a:r>
              <a:rPr lang="ar-SA" b="1" smtClean="0">
                <a:solidFill>
                  <a:srgbClr val="FF0000"/>
                </a:solidFill>
                <a:effectLst>
                  <a:outerShdw blurRad="38100" dist="38100" dir="2700000" algn="tl">
                    <a:srgbClr val="C0C0C0"/>
                  </a:outerShdw>
                </a:effectLst>
              </a:rPr>
              <a:t>ما الظلمُ نافعٌ.</a:t>
            </a:r>
          </a:p>
          <a:p>
            <a:pPr algn="r" rtl="1" eaLnBrk="1" hangingPunct="1"/>
            <a:endParaRPr lang="en-US" smtClean="0"/>
          </a:p>
        </p:txBody>
      </p:sp>
      <p:sp>
        <p:nvSpPr>
          <p:cNvPr id="60419"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4B898D9-D93D-48FF-9500-D13F7A08F1CE}" type="slidenum">
              <a:rPr lang="ar-SA" smtClean="0">
                <a:cs typeface="Arial" charset="0"/>
              </a:rPr>
              <a:pPr fontAlgn="base">
                <a:spcBef>
                  <a:spcPct val="0"/>
                </a:spcBef>
                <a:spcAft>
                  <a:spcPct val="0"/>
                </a:spcAft>
              </a:pPr>
              <a:t>46</a:t>
            </a:fld>
            <a:endParaRPr lang="en-US" smtClean="0">
              <a:cs typeface="Arial" charset="0"/>
            </a:endParaRPr>
          </a:p>
        </p:txBody>
      </p:sp>
      <p:sp>
        <p:nvSpPr>
          <p:cNvPr id="60420"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C68967D0-37FD-4204-BE9F-35C1370363E9}" type="datetime1">
              <a:rPr lang="en-US">
                <a:cs typeface="Arial" charset="0"/>
              </a:rPr>
              <a:pPr fontAlgn="base">
                <a:spcBef>
                  <a:spcPct val="0"/>
                </a:spcBef>
                <a:spcAft>
                  <a:spcPct val="0"/>
                </a:spcAft>
                <a:defRPr/>
              </a:pPr>
              <a:t>10/10/2015</a:t>
            </a:fld>
            <a:endParaRPr lang="en-US">
              <a:cs typeface="Arial" charset="0"/>
            </a:endParaRPr>
          </a:p>
        </p:txBody>
      </p:sp>
      <p:sp>
        <p:nvSpPr>
          <p:cNvPr id="60421"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38" y="2540"/>
            <a:ext cx="7239000" cy="1143000"/>
          </a:xfrm>
        </p:spPr>
        <p:txBody>
          <a:bodyPr/>
          <a:lstStyle/>
          <a:p>
            <a:pPr algn="r" rtl="1" eaLnBrk="1" fontAlgn="auto" hangingPunct="1">
              <a:spcAft>
                <a:spcPts val="0"/>
              </a:spcAft>
              <a:defRPr/>
            </a:pPr>
            <a:r>
              <a:rPr lang="ar-SA" dirty="0" smtClean="0"/>
              <a:t>لم / لما</a:t>
            </a:r>
            <a:endParaRPr lang="en-US" dirty="0"/>
          </a:p>
        </p:txBody>
      </p:sp>
      <p:sp>
        <p:nvSpPr>
          <p:cNvPr id="3" name="Content Placeholder 2"/>
          <p:cNvSpPr>
            <a:spLocks noGrp="1"/>
          </p:cNvSpPr>
          <p:nvPr>
            <p:ph idx="1"/>
          </p:nvPr>
        </p:nvSpPr>
        <p:spPr/>
        <p:txBody>
          <a:bodyPr>
            <a:normAutofit lnSpcReduction="10000"/>
          </a:bodyPr>
          <a:lstStyle/>
          <a:p>
            <a:pPr eaLnBrk="1" hangingPunct="1">
              <a:lnSpc>
                <a:spcPct val="90000"/>
              </a:lnSpc>
            </a:pPr>
            <a:r>
              <a:rPr lang="en-US" smtClean="0"/>
              <a:t> </a:t>
            </a:r>
            <a:r>
              <a:rPr lang="ar-SA" b="1" smtClean="0">
                <a:solidFill>
                  <a:srgbClr val="002060"/>
                </a:solidFill>
                <a:effectLst>
                  <a:outerShdw blurRad="38100" dist="38100" dir="2700000" algn="tl">
                    <a:srgbClr val="C0C0C0"/>
                  </a:outerShdw>
                </a:effectLst>
              </a:rPr>
              <a:t>لم</a:t>
            </a:r>
            <a:r>
              <a:rPr lang="en-US" smtClean="0">
                <a:effectLst>
                  <a:outerShdw blurRad="38100" dist="38100" dir="2700000" algn="tl">
                    <a:srgbClr val="C0C0C0"/>
                  </a:outerShdw>
                </a:effectLst>
              </a:rPr>
              <a:t> </a:t>
            </a:r>
            <a:r>
              <a:rPr lang="en-US" smtClean="0"/>
              <a:t>negates the verb in the </a:t>
            </a:r>
            <a:r>
              <a:rPr lang="en-US" b="1" smtClean="0">
                <a:solidFill>
                  <a:schemeClr val="accent1"/>
                </a:solidFill>
              </a:rPr>
              <a:t>imperfect</a:t>
            </a:r>
            <a:r>
              <a:rPr lang="en-US" smtClean="0"/>
              <a:t> </a:t>
            </a:r>
            <a:r>
              <a:rPr lang="en-US" b="1" smtClean="0">
                <a:solidFill>
                  <a:schemeClr val="accent1"/>
                </a:solidFill>
              </a:rPr>
              <a:t>jussive</a:t>
            </a:r>
            <a:r>
              <a:rPr lang="en-US" smtClean="0"/>
              <a:t>.</a:t>
            </a:r>
            <a:endParaRPr lang="en-US" b="1" smtClean="0">
              <a:solidFill>
                <a:srgbClr val="FF0000"/>
              </a:solidFill>
              <a:effectLst>
                <a:outerShdw blurRad="38100" dist="38100" dir="2700000" algn="tl">
                  <a:srgbClr val="C0C0C0"/>
                </a:outerShdw>
              </a:effectLst>
            </a:endParaRPr>
          </a:p>
          <a:p>
            <a:pPr algn="r" rtl="1" eaLnBrk="1" hangingPunct="1">
              <a:lnSpc>
                <a:spcPct val="90000"/>
              </a:lnSpc>
            </a:pPr>
            <a:r>
              <a:rPr lang="ar-SA" b="1" smtClean="0">
                <a:solidFill>
                  <a:srgbClr val="FF0000"/>
                </a:solidFill>
                <a:effectLst>
                  <a:outerShdw blurRad="38100" dist="38100" dir="2700000" algn="tl">
                    <a:srgbClr val="C0C0C0"/>
                  </a:outerShdw>
                </a:effectLst>
              </a:rPr>
              <a:t>لم يلد ولم يولد ولم يكن له كفؤاً احد</a:t>
            </a:r>
          </a:p>
          <a:p>
            <a:pPr algn="r" rtl="1" eaLnBrk="1" hangingPunct="1">
              <a:lnSpc>
                <a:spcPct val="90000"/>
              </a:lnSpc>
            </a:pPr>
            <a:r>
              <a:rPr lang="ar-SA" b="1" smtClean="0">
                <a:solidFill>
                  <a:srgbClr val="FF0000"/>
                </a:solidFill>
                <a:effectLst>
                  <a:outerShdw blurRad="38100" dist="38100" dir="2700000" algn="tl">
                    <a:srgbClr val="C0C0C0"/>
                  </a:outerShdw>
                </a:effectLst>
              </a:rPr>
              <a:t>لم يكن الذين كفروا من اهل الكتاب والمشركين منفكين حتى تاتيهم البينة (سورة البينة/ 1)</a:t>
            </a:r>
          </a:p>
          <a:p>
            <a:pPr algn="r" rtl="1" eaLnBrk="1" hangingPunct="1">
              <a:lnSpc>
                <a:spcPct val="90000"/>
              </a:lnSpc>
              <a:buFont typeface="Wingdings 2" pitchFamily="18" charset="2"/>
              <a:buNone/>
            </a:pPr>
            <a:r>
              <a:rPr lang="ar-SA" b="1" smtClean="0">
                <a:solidFill>
                  <a:srgbClr val="FF0000"/>
                </a:solidFill>
                <a:effectLst>
                  <a:outerShdw blurRad="38100" dist="38100" dir="2700000" algn="tl">
                    <a:srgbClr val="C0C0C0"/>
                  </a:outerShdw>
                </a:effectLst>
              </a:rPr>
              <a:t>ألا واني لم اخرج أشراً ولا بطراً إنما خرجت لغرض الإصلاح في امة جدي رسول الله</a:t>
            </a:r>
            <a:endParaRPr lang="en-US" b="1" smtClean="0">
              <a:solidFill>
                <a:srgbClr val="FF0000"/>
              </a:solidFill>
              <a:effectLst>
                <a:outerShdw blurRad="38100" dist="38100" dir="2700000" algn="tl">
                  <a:srgbClr val="C0C0C0"/>
                </a:outerShdw>
              </a:effectLst>
            </a:endParaRPr>
          </a:p>
          <a:p>
            <a:pPr eaLnBrk="1" hangingPunct="1">
              <a:lnSpc>
                <a:spcPct val="90000"/>
              </a:lnSpc>
            </a:pPr>
            <a:r>
              <a:rPr lang="ar-SA" b="1" smtClean="0">
                <a:solidFill>
                  <a:srgbClr val="002060"/>
                </a:solidFill>
                <a:effectLst>
                  <a:outerShdw blurRad="38100" dist="38100" dir="2700000" algn="tl">
                    <a:srgbClr val="C0C0C0"/>
                  </a:outerShdw>
                </a:effectLst>
              </a:rPr>
              <a:t>لما</a:t>
            </a:r>
            <a:r>
              <a:rPr lang="en-US" smtClean="0"/>
              <a:t>  negates the verb and the negation </a:t>
            </a:r>
            <a:r>
              <a:rPr lang="en-US" b="1" smtClean="0">
                <a:solidFill>
                  <a:schemeClr val="accent1"/>
                </a:solidFill>
              </a:rPr>
              <a:t>extends to the moment of speaking</a:t>
            </a:r>
            <a:r>
              <a:rPr lang="en-US" smtClean="0"/>
              <a:t> ,implying that action may happen in the </a:t>
            </a:r>
            <a:r>
              <a:rPr lang="en-US" b="1" smtClean="0">
                <a:solidFill>
                  <a:schemeClr val="accent1"/>
                </a:solidFill>
              </a:rPr>
              <a:t>future</a:t>
            </a:r>
            <a:endParaRPr lang="ar-SA" b="1" smtClean="0">
              <a:solidFill>
                <a:schemeClr val="accent1"/>
              </a:solidFill>
            </a:endParaRPr>
          </a:p>
          <a:p>
            <a:pPr algn="r" rtl="1" eaLnBrk="1" hangingPunct="1">
              <a:lnSpc>
                <a:spcPct val="90000"/>
              </a:lnSpc>
            </a:pPr>
            <a:r>
              <a:rPr lang="ar-SA" b="1" smtClean="0">
                <a:solidFill>
                  <a:srgbClr val="FF0000"/>
                </a:solidFill>
                <a:effectLst>
                  <a:outerShdw blurRad="38100" dist="38100" dir="2700000" algn="tl">
                    <a:srgbClr val="C0C0C0"/>
                  </a:outerShdw>
                </a:effectLst>
              </a:rPr>
              <a:t>وعد أن يحضر ولما يصل</a:t>
            </a:r>
          </a:p>
          <a:p>
            <a:pPr algn="r" rtl="1" eaLnBrk="1" hangingPunct="1">
              <a:lnSpc>
                <a:spcPct val="90000"/>
              </a:lnSpc>
            </a:pPr>
            <a:endParaRPr lang="en-US" smtClean="0"/>
          </a:p>
        </p:txBody>
      </p:sp>
      <p:sp>
        <p:nvSpPr>
          <p:cNvPr id="61443"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92940AD4-BCC3-4A6B-A481-78C26505E92C}" type="slidenum">
              <a:rPr lang="ar-SA" smtClean="0">
                <a:cs typeface="Arial" charset="0"/>
              </a:rPr>
              <a:pPr fontAlgn="base">
                <a:spcBef>
                  <a:spcPct val="0"/>
                </a:spcBef>
                <a:spcAft>
                  <a:spcPct val="0"/>
                </a:spcAft>
              </a:pPr>
              <a:t>47</a:t>
            </a:fld>
            <a:endParaRPr lang="en-US" smtClean="0">
              <a:cs typeface="Arial" charset="0"/>
            </a:endParaRPr>
          </a:p>
        </p:txBody>
      </p:sp>
      <p:sp>
        <p:nvSpPr>
          <p:cNvPr id="61444"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614B9CE6-44BC-4F57-8599-1A1F40586E92}" type="datetime1">
              <a:rPr lang="en-US">
                <a:cs typeface="Arial" charset="0"/>
              </a:rPr>
              <a:pPr fontAlgn="base">
                <a:spcBef>
                  <a:spcPct val="0"/>
                </a:spcBef>
                <a:spcAft>
                  <a:spcPct val="0"/>
                </a:spcAft>
                <a:defRPr/>
              </a:pPr>
              <a:t>10/10/2015</a:t>
            </a:fld>
            <a:endParaRPr lang="en-US">
              <a:cs typeface="Arial" charset="0"/>
            </a:endParaRPr>
          </a:p>
        </p:txBody>
      </p:sp>
      <p:sp>
        <p:nvSpPr>
          <p:cNvPr id="61445" name="Footer Placeholder 5"/>
          <p:cNvSpPr>
            <a:spLocks noGrp="1"/>
          </p:cNvSpPr>
          <p:nvPr>
            <p:ph type="ftr" sz="quarter" idx="11"/>
          </p:nvPr>
        </p:nvSpPr>
        <p:spPr bwMode="auto">
          <a:xfrm>
            <a:off x="467544" y="6629400"/>
            <a:ext cx="3657600" cy="228600"/>
          </a:xfrm>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r" rtl="1" eaLnBrk="1" fontAlgn="auto" hangingPunct="1">
              <a:spcAft>
                <a:spcPts val="0"/>
              </a:spcAft>
              <a:defRPr/>
            </a:pPr>
            <a:r>
              <a:rPr lang="ar-SA" dirty="0" smtClean="0"/>
              <a:t>لا</a:t>
            </a:r>
            <a:endParaRPr lang="en-US" dirty="0"/>
          </a:p>
        </p:txBody>
      </p:sp>
      <p:sp>
        <p:nvSpPr>
          <p:cNvPr id="3" name="Content Placeholder 2"/>
          <p:cNvSpPr>
            <a:spLocks noGrp="1"/>
          </p:cNvSpPr>
          <p:nvPr>
            <p:ph idx="1"/>
          </p:nvPr>
        </p:nvSpPr>
        <p:spPr/>
        <p:txBody>
          <a:bodyPr>
            <a:normAutofit lnSpcReduction="10000"/>
          </a:bodyPr>
          <a:lstStyle/>
          <a:p>
            <a:pPr eaLnBrk="1" hangingPunct="1">
              <a:lnSpc>
                <a:spcPct val="90000"/>
              </a:lnSpc>
            </a:pPr>
            <a:r>
              <a:rPr lang="en-US" dirty="0" smtClean="0"/>
              <a:t> Like </a:t>
            </a:r>
            <a:r>
              <a:rPr lang="ar-SA" b="1" dirty="0" smtClean="0">
                <a:solidFill>
                  <a:srgbClr val="002060"/>
                </a:solidFill>
                <a:effectLst>
                  <a:outerShdw blurRad="38100" dist="38100" dir="2700000" algn="tl">
                    <a:srgbClr val="C0C0C0"/>
                  </a:outerShdw>
                </a:effectLst>
              </a:rPr>
              <a:t>ما</a:t>
            </a:r>
            <a:r>
              <a:rPr lang="en-US" dirty="0" smtClean="0"/>
              <a:t>, this negative particle negates:</a:t>
            </a:r>
          </a:p>
          <a:p>
            <a:pPr eaLnBrk="1" hangingPunct="1">
              <a:lnSpc>
                <a:spcPct val="90000"/>
              </a:lnSpc>
            </a:pPr>
            <a:r>
              <a:rPr lang="en-US" dirty="0" smtClean="0"/>
              <a:t>A verb in a </a:t>
            </a:r>
            <a:r>
              <a:rPr lang="en-US" b="1" dirty="0" smtClean="0">
                <a:solidFill>
                  <a:schemeClr val="accent1"/>
                </a:solidFill>
              </a:rPr>
              <a:t>verbal</a:t>
            </a:r>
            <a:r>
              <a:rPr lang="en-US" dirty="0" smtClean="0"/>
              <a:t> sentence (</a:t>
            </a:r>
            <a:r>
              <a:rPr lang="en-US" b="1" dirty="0" smtClean="0">
                <a:solidFill>
                  <a:schemeClr val="accent1"/>
                </a:solidFill>
              </a:rPr>
              <a:t>imperfect</a:t>
            </a:r>
            <a:r>
              <a:rPr lang="en-US" dirty="0" smtClean="0"/>
              <a:t>)</a:t>
            </a:r>
            <a:endParaRPr lang="en-US" b="1" dirty="0" smtClean="0">
              <a:solidFill>
                <a:srgbClr val="FF0000"/>
              </a:solidFill>
              <a:effectLst>
                <a:outerShdw blurRad="38100" dist="38100" dir="2700000" algn="tl">
                  <a:srgbClr val="C0C0C0"/>
                </a:outerShdw>
              </a:effectLst>
            </a:endParaRPr>
          </a:p>
          <a:p>
            <a:pPr algn="r" rtl="1" eaLnBrk="1" hangingPunct="1">
              <a:lnSpc>
                <a:spcPct val="90000"/>
              </a:lnSpc>
            </a:pPr>
            <a:r>
              <a:rPr lang="ar-SA" b="1" dirty="0" smtClean="0">
                <a:solidFill>
                  <a:srgbClr val="FF0000"/>
                </a:solidFill>
                <a:effectLst>
                  <a:outerShdw blurRad="38100" dist="38100" dir="2700000" algn="tl">
                    <a:srgbClr val="C0C0C0"/>
                  </a:outerShdw>
                </a:effectLst>
              </a:rPr>
              <a:t>لا اشعر بالتعب ألان</a:t>
            </a:r>
          </a:p>
          <a:p>
            <a:pPr algn="r" rtl="1" eaLnBrk="1" hangingPunct="1">
              <a:lnSpc>
                <a:spcPct val="90000"/>
              </a:lnSpc>
            </a:pPr>
            <a:r>
              <a:rPr lang="ar-SA" b="1" dirty="0" smtClean="0">
                <a:solidFill>
                  <a:srgbClr val="FF0000"/>
                </a:solidFill>
                <a:effectLst>
                  <a:outerShdw blurRad="38100" dist="38100" dir="2700000" algn="tl">
                    <a:srgbClr val="C0C0C0"/>
                  </a:outerShdw>
                </a:effectLst>
              </a:rPr>
              <a:t>لا سمح الله</a:t>
            </a:r>
          </a:p>
          <a:p>
            <a:pPr algn="r" rtl="1" eaLnBrk="1" hangingPunct="1">
              <a:lnSpc>
                <a:spcPct val="90000"/>
              </a:lnSpc>
            </a:pPr>
            <a:r>
              <a:rPr lang="ar-SA" b="1" dirty="0" smtClean="0">
                <a:solidFill>
                  <a:srgbClr val="FF0000"/>
                </a:solidFill>
                <a:effectLst>
                  <a:outerShdw blurRad="38100" dist="38100" dir="2700000" algn="tl">
                    <a:srgbClr val="C0C0C0"/>
                  </a:outerShdw>
                </a:effectLst>
              </a:rPr>
              <a:t>ينبغي ألا تغلق الباب أمام الناس</a:t>
            </a:r>
          </a:p>
          <a:p>
            <a:pPr algn="r" rtl="1" eaLnBrk="1" hangingPunct="1">
              <a:lnSpc>
                <a:spcPct val="90000"/>
              </a:lnSpc>
            </a:pPr>
            <a:r>
              <a:rPr lang="ar-SA" b="1" dirty="0" smtClean="0">
                <a:solidFill>
                  <a:srgbClr val="FF0000"/>
                </a:solidFill>
                <a:effectLst>
                  <a:outerShdw blurRad="38100" dist="38100" dir="2700000" algn="tl">
                    <a:srgbClr val="C0C0C0"/>
                  </a:outerShdw>
                </a:effectLst>
              </a:rPr>
              <a:t>لا تكذب</a:t>
            </a:r>
          </a:p>
          <a:p>
            <a:pPr algn="r" rtl="1" eaLnBrk="1" hangingPunct="1">
              <a:lnSpc>
                <a:spcPct val="90000"/>
              </a:lnSpc>
            </a:pPr>
            <a:r>
              <a:rPr lang="ar-SA" b="1" dirty="0" smtClean="0">
                <a:solidFill>
                  <a:srgbClr val="FF0000"/>
                </a:solidFill>
                <a:effectLst>
                  <a:outerShdw blurRad="38100" dist="38100" dir="2700000" algn="tl">
                    <a:srgbClr val="C0C0C0"/>
                  </a:outerShdw>
                </a:effectLst>
              </a:rPr>
              <a:t>فلا صدق ولا صلى</a:t>
            </a:r>
            <a:endParaRPr lang="en-US" b="1" dirty="0" smtClean="0">
              <a:solidFill>
                <a:srgbClr val="FF0000"/>
              </a:solidFill>
              <a:effectLst>
                <a:outerShdw blurRad="38100" dist="38100" dir="2700000" algn="tl">
                  <a:srgbClr val="C0C0C0"/>
                </a:outerShdw>
              </a:effectLst>
            </a:endParaRPr>
          </a:p>
          <a:p>
            <a:pPr eaLnBrk="1" hangingPunct="1">
              <a:lnSpc>
                <a:spcPct val="90000"/>
              </a:lnSpc>
            </a:pPr>
            <a:r>
              <a:rPr lang="en-US" dirty="0" smtClean="0"/>
              <a:t>A noun phrase in an </a:t>
            </a:r>
            <a:r>
              <a:rPr lang="en-US" b="1" dirty="0" smtClean="0">
                <a:solidFill>
                  <a:schemeClr val="accent1"/>
                </a:solidFill>
              </a:rPr>
              <a:t>equational</a:t>
            </a:r>
            <a:r>
              <a:rPr lang="en-US" dirty="0" smtClean="0"/>
              <a:t> sentence</a:t>
            </a:r>
            <a:endParaRPr lang="ar-SA" b="1" dirty="0" smtClean="0">
              <a:solidFill>
                <a:srgbClr val="FF0000"/>
              </a:solidFill>
              <a:effectLst>
                <a:outerShdw blurRad="38100" dist="38100" dir="2700000" algn="tl">
                  <a:srgbClr val="C0C0C0"/>
                </a:outerShdw>
              </a:effectLst>
            </a:endParaRPr>
          </a:p>
          <a:p>
            <a:pPr algn="r" rtl="1" eaLnBrk="1" hangingPunct="1">
              <a:lnSpc>
                <a:spcPct val="90000"/>
              </a:lnSpc>
            </a:pPr>
            <a:r>
              <a:rPr lang="ar-SA" b="1" dirty="0" smtClean="0">
                <a:solidFill>
                  <a:srgbClr val="FF0000"/>
                </a:solidFill>
                <a:effectLst>
                  <a:outerShdw blurRad="38100" dist="38100" dir="2700000" algn="tl">
                    <a:srgbClr val="C0C0C0"/>
                  </a:outerShdw>
                </a:effectLst>
              </a:rPr>
              <a:t>لا شكر على واجب</a:t>
            </a:r>
          </a:p>
          <a:p>
            <a:pPr algn="r" rtl="1" eaLnBrk="1" hangingPunct="1">
              <a:lnSpc>
                <a:spcPct val="90000"/>
              </a:lnSpc>
            </a:pPr>
            <a:r>
              <a:rPr lang="ar-SA" b="1" dirty="0" smtClean="0">
                <a:solidFill>
                  <a:srgbClr val="FF0000"/>
                </a:solidFill>
                <a:effectLst>
                  <a:outerShdw blurRad="38100" dist="38100" dir="2700000" algn="tl">
                    <a:srgbClr val="C0C0C0"/>
                  </a:outerShdw>
                </a:effectLst>
              </a:rPr>
              <a:t>لا طالبٌ حاضرٌ</a:t>
            </a:r>
          </a:p>
          <a:p>
            <a:pPr algn="r" rtl="1" eaLnBrk="1" hangingPunct="1">
              <a:lnSpc>
                <a:spcPct val="90000"/>
              </a:lnSpc>
            </a:pPr>
            <a:r>
              <a:rPr lang="ar-SA" b="1" dirty="0" smtClean="0">
                <a:solidFill>
                  <a:srgbClr val="FF0000"/>
                </a:solidFill>
                <a:effectLst>
                  <a:outerShdw blurRad="38100" dist="38100" dir="2700000" algn="tl">
                    <a:srgbClr val="C0C0C0"/>
                  </a:outerShdw>
                </a:effectLst>
              </a:rPr>
              <a:t>لا اله إلا الله</a:t>
            </a:r>
          </a:p>
          <a:p>
            <a:pPr marL="0" indent="0" algn="r" rtl="1" eaLnBrk="1" hangingPunct="1">
              <a:lnSpc>
                <a:spcPct val="90000"/>
              </a:lnSpc>
              <a:buNone/>
            </a:pPr>
            <a:r>
              <a:rPr lang="en-US" dirty="0" smtClean="0"/>
              <a:t>5</a:t>
            </a:r>
            <a:endParaRPr lang="en-US" dirty="0" smtClean="0"/>
          </a:p>
        </p:txBody>
      </p:sp>
      <p:sp>
        <p:nvSpPr>
          <p:cNvPr id="62467"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4F5537F7-9BA7-4158-BB33-BEFA4F685815}" type="slidenum">
              <a:rPr lang="ar-SA" smtClean="0">
                <a:cs typeface="Arial" charset="0"/>
              </a:rPr>
              <a:pPr fontAlgn="base">
                <a:spcBef>
                  <a:spcPct val="0"/>
                </a:spcBef>
                <a:spcAft>
                  <a:spcPct val="0"/>
                </a:spcAft>
              </a:pPr>
              <a:t>48</a:t>
            </a:fld>
            <a:endParaRPr lang="en-US" smtClean="0">
              <a:cs typeface="Arial" charset="0"/>
            </a:endParaRPr>
          </a:p>
        </p:txBody>
      </p:sp>
      <p:sp>
        <p:nvSpPr>
          <p:cNvPr id="62468"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BED26D66-1E3C-43ED-8B67-4A3A0730B1A7}" type="datetime1">
              <a:rPr lang="en-US">
                <a:cs typeface="Arial" charset="0"/>
              </a:rPr>
              <a:pPr fontAlgn="base">
                <a:spcBef>
                  <a:spcPct val="0"/>
                </a:spcBef>
                <a:spcAft>
                  <a:spcPct val="0"/>
                </a:spcAft>
                <a:defRPr/>
              </a:pPr>
              <a:t>10/10/2015</a:t>
            </a:fld>
            <a:endParaRPr lang="en-US">
              <a:cs typeface="Arial" charset="0"/>
            </a:endParaRPr>
          </a:p>
        </p:txBody>
      </p:sp>
      <p:sp>
        <p:nvSpPr>
          <p:cNvPr id="62469"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r" rtl="1" eaLnBrk="1" fontAlgn="auto" hangingPunct="1">
              <a:spcAft>
                <a:spcPts val="0"/>
              </a:spcAft>
              <a:defRPr/>
            </a:pPr>
            <a:r>
              <a:rPr lang="ar-SA" dirty="0" smtClean="0"/>
              <a:t>لن</a:t>
            </a:r>
            <a:endParaRPr lang="en-US" dirty="0"/>
          </a:p>
        </p:txBody>
      </p:sp>
      <p:sp>
        <p:nvSpPr>
          <p:cNvPr id="3" name="Content Placeholder 2"/>
          <p:cNvSpPr>
            <a:spLocks noGrp="1"/>
          </p:cNvSpPr>
          <p:nvPr>
            <p:ph idx="1"/>
          </p:nvPr>
        </p:nvSpPr>
        <p:spPr/>
        <p:txBody>
          <a:bodyPr>
            <a:normAutofit/>
          </a:bodyPr>
          <a:lstStyle/>
          <a:p>
            <a:pPr eaLnBrk="1" hangingPunct="1"/>
            <a:r>
              <a:rPr lang="en-US" smtClean="0"/>
              <a:t>This negative particle negates </a:t>
            </a:r>
            <a:r>
              <a:rPr lang="en-US" b="1" smtClean="0">
                <a:solidFill>
                  <a:schemeClr val="accent1"/>
                </a:solidFill>
              </a:rPr>
              <a:t>imperfect</a:t>
            </a:r>
            <a:r>
              <a:rPr lang="en-US" smtClean="0"/>
              <a:t> verbs in the subjunctive mood and expresses an </a:t>
            </a:r>
            <a:r>
              <a:rPr lang="en-US" b="1" smtClean="0">
                <a:solidFill>
                  <a:schemeClr val="accent1"/>
                </a:solidFill>
              </a:rPr>
              <a:t>emphatic</a:t>
            </a:r>
            <a:r>
              <a:rPr lang="en-US" smtClean="0"/>
              <a:t> future negation</a:t>
            </a:r>
            <a:endParaRPr lang="en-US" b="1" smtClean="0">
              <a:solidFill>
                <a:srgbClr val="FF0000"/>
              </a:solidFill>
              <a:effectLst>
                <a:outerShdw blurRad="38100" dist="38100" dir="2700000" algn="tl">
                  <a:srgbClr val="C0C0C0"/>
                </a:outerShdw>
              </a:effectLst>
            </a:endParaRPr>
          </a:p>
          <a:p>
            <a:pPr algn="r" rtl="1" eaLnBrk="1" hangingPunct="1"/>
            <a:r>
              <a:rPr lang="ar-SA" b="1" smtClean="0">
                <a:solidFill>
                  <a:srgbClr val="FF0000"/>
                </a:solidFill>
                <a:effectLst>
                  <a:outerShdw blurRad="38100" dist="38100" dir="2700000" algn="tl">
                    <a:srgbClr val="C0C0C0"/>
                  </a:outerShdw>
                </a:effectLst>
              </a:rPr>
              <a:t> فأن لم تفعلوا ولن تفعلوا فتقوا النار التي وقودها الناس والحجارة أُعدت للكافرين (سورة المائدة/24)</a:t>
            </a:r>
          </a:p>
          <a:p>
            <a:pPr algn="r" rtl="1" eaLnBrk="1" hangingPunct="1"/>
            <a:r>
              <a:rPr lang="ar-SA" b="1" smtClean="0">
                <a:solidFill>
                  <a:srgbClr val="FF0000"/>
                </a:solidFill>
                <a:effectLst>
                  <a:outerShdw blurRad="38100" dist="38100" dir="2700000" algn="tl">
                    <a:srgbClr val="C0C0C0"/>
                  </a:outerShdw>
                </a:effectLst>
              </a:rPr>
              <a:t>وإذ قلتم يا موسى لن نؤمنَ لك حتى نرى الله جهرةً فأخذتكم الصاعقة وانتم تنظرون (سورة المائدة/55)</a:t>
            </a:r>
          </a:p>
          <a:p>
            <a:pPr algn="r" rtl="1" eaLnBrk="1" hangingPunct="1"/>
            <a:endParaRPr lang="ar-SA" smtClean="0"/>
          </a:p>
          <a:p>
            <a:pPr algn="r" rtl="1" eaLnBrk="1" hangingPunct="1"/>
            <a:endParaRPr lang="en-US" smtClean="0"/>
          </a:p>
        </p:txBody>
      </p:sp>
      <p:sp>
        <p:nvSpPr>
          <p:cNvPr id="63491"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6E1BA5B3-E9A7-402E-B1F6-CA81FF878742}" type="slidenum">
              <a:rPr lang="ar-SA" smtClean="0">
                <a:cs typeface="Arial" charset="0"/>
              </a:rPr>
              <a:pPr fontAlgn="base">
                <a:spcBef>
                  <a:spcPct val="0"/>
                </a:spcBef>
                <a:spcAft>
                  <a:spcPct val="0"/>
                </a:spcAft>
              </a:pPr>
              <a:t>49</a:t>
            </a:fld>
            <a:endParaRPr lang="en-US" smtClean="0">
              <a:cs typeface="Arial" charset="0"/>
            </a:endParaRPr>
          </a:p>
        </p:txBody>
      </p:sp>
      <p:sp>
        <p:nvSpPr>
          <p:cNvPr id="63492"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83945B67-6574-40ED-8053-E31016594BA9}" type="datetime1">
              <a:rPr lang="en-US">
                <a:cs typeface="Arial" charset="0"/>
              </a:rPr>
              <a:pPr fontAlgn="base">
                <a:spcBef>
                  <a:spcPct val="0"/>
                </a:spcBef>
                <a:spcAft>
                  <a:spcPct val="0"/>
                </a:spcAft>
                <a:defRPr/>
              </a:pPr>
              <a:t>10/10/2015</a:t>
            </a:fld>
            <a:endParaRPr lang="en-US">
              <a:cs typeface="Arial" charset="0"/>
            </a:endParaRPr>
          </a:p>
        </p:txBody>
      </p:sp>
      <p:sp>
        <p:nvSpPr>
          <p:cNvPr id="63493"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lstStyle/>
          <a:p>
            <a:pPr eaLnBrk="1" fontAlgn="auto" hangingPunct="1">
              <a:spcAft>
                <a:spcPts val="0"/>
              </a:spcAft>
              <a:defRPr/>
            </a:pPr>
            <a:r>
              <a:rPr lang="en-US" dirty="0" smtClean="0"/>
              <a:t> Lecture procedure</a:t>
            </a:r>
            <a:endParaRPr lang="en-US" dirty="0"/>
          </a:p>
        </p:txBody>
      </p:sp>
      <p:sp>
        <p:nvSpPr>
          <p:cNvPr id="3" name="Content Placeholder 2"/>
          <p:cNvSpPr>
            <a:spLocks noGrp="1"/>
          </p:cNvSpPr>
          <p:nvPr>
            <p:ph idx="1"/>
          </p:nvPr>
        </p:nvSpPr>
        <p:spPr>
          <a:xfrm>
            <a:off x="457200" y="1143000"/>
            <a:ext cx="7239000" cy="5313363"/>
          </a:xfrm>
        </p:spPr>
        <p:txBody>
          <a:bodyPr>
            <a:normAutofit fontScale="70000" lnSpcReduction="20000"/>
          </a:bodyPr>
          <a:lstStyle/>
          <a:p>
            <a:pPr marL="274320" indent="-274320" eaLnBrk="1" fontAlgn="auto" hangingPunct="1">
              <a:spcAft>
                <a:spcPts val="0"/>
              </a:spcAft>
              <a:buFont typeface="Wingdings 2"/>
              <a:buChar char=""/>
              <a:defRPr/>
            </a:pPr>
            <a:r>
              <a:rPr lang="en-US" b="1" dirty="0" smtClean="0"/>
              <a:t>PPT lecturing</a:t>
            </a:r>
          </a:p>
          <a:p>
            <a:pPr marL="274320" indent="-274320" eaLnBrk="1" fontAlgn="auto" hangingPunct="1">
              <a:spcAft>
                <a:spcPts val="0"/>
              </a:spcAft>
              <a:buFont typeface="Wingdings 2"/>
              <a:buChar char=""/>
              <a:defRPr/>
            </a:pPr>
            <a:r>
              <a:rPr lang="en-US" b="1" dirty="0" smtClean="0"/>
              <a:t>The tentative mark distribution is the following:</a:t>
            </a:r>
          </a:p>
          <a:p>
            <a:pPr marL="274320" indent="-274320" eaLnBrk="1" fontAlgn="auto" hangingPunct="1">
              <a:spcAft>
                <a:spcPts val="0"/>
              </a:spcAft>
              <a:buFont typeface="Wingdings 2"/>
              <a:buNone/>
              <a:defRPr/>
            </a:pPr>
            <a:r>
              <a:rPr lang="en-US" b="1" dirty="0" smtClean="0"/>
              <a:t>	-  the first course is of (7) for first monthly exam+ (3) for attendance + (15) for the first central  exam.</a:t>
            </a:r>
          </a:p>
          <a:p>
            <a:pPr marL="274320" indent="-274320" eaLnBrk="1" fontAlgn="auto" hangingPunct="1">
              <a:spcAft>
                <a:spcPts val="0"/>
              </a:spcAft>
              <a:buFont typeface="Wingdings 2"/>
              <a:buNone/>
              <a:defRPr/>
            </a:pPr>
            <a:r>
              <a:rPr lang="en-US" b="1" dirty="0" smtClean="0"/>
              <a:t>	- the second course is of (7) for second monthly exam+ (3) for a quiz+ (15) for the second central  exam.</a:t>
            </a:r>
          </a:p>
          <a:p>
            <a:pPr marL="274320" indent="-274320" eaLnBrk="1" fontAlgn="auto" hangingPunct="1">
              <a:spcAft>
                <a:spcPts val="0"/>
              </a:spcAft>
              <a:buFont typeface="Wingdings 2"/>
              <a:buNone/>
              <a:defRPr/>
            </a:pPr>
            <a:r>
              <a:rPr lang="en-US" b="1" dirty="0" smtClean="0"/>
              <a:t>-----------------------------------</a:t>
            </a:r>
          </a:p>
          <a:p>
            <a:pPr marL="274320" indent="-274320" eaLnBrk="1" fontAlgn="auto" hangingPunct="1">
              <a:spcAft>
                <a:spcPts val="0"/>
              </a:spcAft>
              <a:buFont typeface="Wingdings 2"/>
              <a:buNone/>
              <a:defRPr/>
            </a:pPr>
            <a:r>
              <a:rPr lang="en-US" b="1" dirty="0" smtClean="0"/>
              <a:t> This makes (50) marks. + (50) for the final exam= 100</a:t>
            </a:r>
          </a:p>
          <a:p>
            <a:pPr marL="274320" indent="-274320" eaLnBrk="1" fontAlgn="auto" hangingPunct="1">
              <a:spcAft>
                <a:spcPts val="0"/>
              </a:spcAft>
              <a:buFont typeface="Wingdings 2"/>
              <a:buNone/>
              <a:defRPr/>
            </a:pPr>
            <a:endParaRPr lang="en-US" dirty="0" smtClean="0"/>
          </a:p>
          <a:p>
            <a:pPr marL="274320" indent="-274320" eaLnBrk="1" fontAlgn="auto" hangingPunct="1">
              <a:spcAft>
                <a:spcPts val="0"/>
              </a:spcAft>
              <a:buFont typeface="Wingdings 2"/>
              <a:buChar char=""/>
              <a:defRPr/>
            </a:pPr>
            <a:r>
              <a:rPr lang="en-US" b="1" dirty="0" smtClean="0"/>
              <a:t>Attendance is obligatory.</a:t>
            </a:r>
            <a:endParaRPr lang="en-US" dirty="0" smtClean="0"/>
          </a:p>
          <a:p>
            <a:pPr marL="274320" indent="-274320" eaLnBrk="1" fontAlgn="auto" hangingPunct="1">
              <a:spcAft>
                <a:spcPts val="0"/>
              </a:spcAft>
              <a:buFont typeface="Wingdings 2"/>
              <a:buChar char=""/>
              <a:defRPr/>
            </a:pPr>
            <a:r>
              <a:rPr lang="en-US" b="1" dirty="0" smtClean="0"/>
              <a:t>Participation is obligatory.</a:t>
            </a:r>
          </a:p>
          <a:p>
            <a:pPr marL="274320" indent="-274320" eaLnBrk="1" fontAlgn="auto" hangingPunct="1">
              <a:spcAft>
                <a:spcPts val="0"/>
              </a:spcAft>
              <a:buFont typeface="Wingdings 2"/>
              <a:buChar char=""/>
              <a:defRPr/>
            </a:pPr>
            <a:r>
              <a:rPr lang="en-US" b="1" dirty="0" smtClean="0"/>
              <a:t>Good behaviour is incredibly considered.</a:t>
            </a:r>
          </a:p>
          <a:p>
            <a:pPr marL="274320" indent="-274320" eaLnBrk="1" fontAlgn="auto" hangingPunct="1">
              <a:spcAft>
                <a:spcPts val="0"/>
              </a:spcAft>
              <a:buFont typeface="Wingdings 2"/>
              <a:buChar char=""/>
              <a:defRPr/>
            </a:pPr>
            <a:r>
              <a:rPr lang="en-US" b="1" dirty="0" smtClean="0"/>
              <a:t>Exam papers are typed and signed by the course tutor.</a:t>
            </a:r>
          </a:p>
          <a:p>
            <a:pPr marL="274320" indent="-274320" eaLnBrk="1" fontAlgn="auto" hangingPunct="1">
              <a:spcAft>
                <a:spcPts val="0"/>
              </a:spcAft>
              <a:buFont typeface="Wingdings 2"/>
              <a:buChar char=""/>
              <a:defRPr/>
            </a:pPr>
            <a:r>
              <a:rPr lang="en-US" b="1" dirty="0" smtClean="0"/>
              <a:t>Blue/ black fountain pens are the only tool for answering.</a:t>
            </a:r>
          </a:p>
          <a:p>
            <a:pPr marL="274320" indent="-274320" eaLnBrk="1" fontAlgn="auto" hangingPunct="1">
              <a:spcAft>
                <a:spcPts val="0"/>
              </a:spcAft>
              <a:buFont typeface="Wingdings 2"/>
              <a:buChar char=""/>
              <a:defRPr/>
            </a:pPr>
            <a:r>
              <a:rPr lang="en-US" b="1" dirty="0" smtClean="0"/>
              <a:t>Pencil answers will be refused.</a:t>
            </a:r>
          </a:p>
          <a:p>
            <a:pPr marL="274320" indent="-274320" eaLnBrk="1" fontAlgn="auto" hangingPunct="1">
              <a:spcAft>
                <a:spcPts val="0"/>
              </a:spcAft>
              <a:buFont typeface="Wingdings 2"/>
              <a:buChar char=""/>
              <a:defRPr/>
            </a:pPr>
            <a:r>
              <a:rPr lang="en-US" b="1" dirty="0" smtClean="0"/>
              <a:t>Postponing a monthly exam leads to (- 2) punishment ,i.e., the exam is out of (5) only</a:t>
            </a:r>
          </a:p>
          <a:p>
            <a:pPr marL="274320" indent="-274320" eaLnBrk="1" fontAlgn="auto" hangingPunct="1">
              <a:spcAft>
                <a:spcPts val="0"/>
              </a:spcAft>
              <a:buFont typeface="Wingdings 2"/>
              <a:buChar char=""/>
              <a:defRPr/>
            </a:pPr>
            <a:r>
              <a:rPr lang="en-US" b="1" dirty="0" smtClean="0"/>
              <a:t>English is the only language of lecturing and participating.</a:t>
            </a:r>
          </a:p>
          <a:p>
            <a:pPr marL="274320" indent="-274320" eaLnBrk="1" fontAlgn="auto" hangingPunct="1">
              <a:spcAft>
                <a:spcPts val="0"/>
              </a:spcAft>
              <a:buFont typeface="Wingdings 2"/>
              <a:buChar char=""/>
              <a:defRPr/>
            </a:pPr>
            <a:endParaRPr lang="en-US" b="1" dirty="0" smtClean="0"/>
          </a:p>
          <a:p>
            <a:pPr marL="274320" indent="-274320" eaLnBrk="1" fontAlgn="auto" hangingPunct="1">
              <a:spcAft>
                <a:spcPts val="0"/>
              </a:spcAft>
              <a:buFont typeface="Wingdings 2"/>
              <a:buChar char=""/>
              <a:defRPr/>
            </a:pPr>
            <a:endParaRPr lang="en-US" b="1" dirty="0" smtClean="0"/>
          </a:p>
          <a:p>
            <a:pPr marL="274320" indent="-274320" eaLnBrk="1" fontAlgn="auto" hangingPunct="1">
              <a:spcAft>
                <a:spcPts val="0"/>
              </a:spcAft>
              <a:buFont typeface="Wingdings 2"/>
              <a:buChar char=""/>
              <a:defRPr/>
            </a:pPr>
            <a:endParaRPr lang="en-US" dirty="0"/>
          </a:p>
        </p:txBody>
      </p:sp>
      <p:sp>
        <p:nvSpPr>
          <p:cNvPr id="18435"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B9723F-7AA7-4703-811D-6EFC59A325FF}" type="slidenum">
              <a:rPr lang="en-US">
                <a:cs typeface="Arial" charset="0"/>
              </a:rPr>
              <a:pPr fontAlgn="base">
                <a:spcBef>
                  <a:spcPct val="0"/>
                </a:spcBef>
                <a:spcAft>
                  <a:spcPct val="0"/>
                </a:spcAft>
                <a:defRPr/>
              </a:pPr>
              <a:t>5</a:t>
            </a:fld>
            <a:endParaRPr lang="en-US">
              <a:cs typeface="Arial" charset="0"/>
            </a:endParaRPr>
          </a:p>
        </p:txBody>
      </p:sp>
      <p:sp>
        <p:nvSpPr>
          <p:cNvPr id="18436" name="Date Placeholder 5"/>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23093F91-80D1-4226-813A-A7EA5E789AC4}" type="datetime1">
              <a:rPr lang="en-US">
                <a:cs typeface="Arial" charset="0"/>
              </a:rPr>
              <a:pPr fontAlgn="base">
                <a:spcBef>
                  <a:spcPct val="0"/>
                </a:spcBef>
                <a:spcAft>
                  <a:spcPct val="0"/>
                </a:spcAft>
                <a:defRPr/>
              </a:pPr>
              <a:t>10/10/2015</a:t>
            </a:fld>
            <a:endParaRPr lang="en-US">
              <a:cs typeface="Arial" charset="0"/>
            </a:endParaRPr>
          </a:p>
        </p:txBody>
      </p:sp>
      <p:sp>
        <p:nvSpPr>
          <p:cNvPr id="18437" name="Footer Placeholder 6"/>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63" y="2323"/>
            <a:ext cx="7239000" cy="1045254"/>
          </a:xfrm>
        </p:spPr>
        <p:txBody>
          <a:bodyPr/>
          <a:lstStyle/>
          <a:p>
            <a:pPr algn="r" rtl="1" eaLnBrk="1" fontAlgn="auto" hangingPunct="1">
              <a:spcAft>
                <a:spcPts val="0"/>
              </a:spcAft>
              <a:defRPr/>
            </a:pPr>
            <a:r>
              <a:rPr lang="ar-SA" dirty="0" smtClean="0"/>
              <a:t>ليس</a:t>
            </a:r>
            <a:endParaRPr lang="en-US" dirty="0"/>
          </a:p>
        </p:txBody>
      </p:sp>
      <p:sp>
        <p:nvSpPr>
          <p:cNvPr id="3" name="Content Placeholder 2"/>
          <p:cNvSpPr>
            <a:spLocks noGrp="1"/>
          </p:cNvSpPr>
          <p:nvPr>
            <p:ph idx="1"/>
          </p:nvPr>
        </p:nvSpPr>
        <p:spPr/>
        <p:txBody>
          <a:bodyPr>
            <a:normAutofit/>
          </a:bodyPr>
          <a:lstStyle/>
          <a:p>
            <a:pPr eaLnBrk="1" hangingPunct="1">
              <a:lnSpc>
                <a:spcPct val="90000"/>
              </a:lnSpc>
            </a:pPr>
            <a:r>
              <a:rPr lang="en-US" sz="2400" smtClean="0"/>
              <a:t>This </a:t>
            </a:r>
            <a:r>
              <a:rPr lang="en-US" sz="2400" b="1" smtClean="0">
                <a:solidFill>
                  <a:schemeClr val="accent1"/>
                </a:solidFill>
              </a:rPr>
              <a:t>defective</a:t>
            </a:r>
            <a:r>
              <a:rPr lang="en-US" sz="2400" smtClean="0"/>
              <a:t> verb </a:t>
            </a:r>
            <a:r>
              <a:rPr lang="ar-SA" sz="2400" b="1" smtClean="0">
                <a:solidFill>
                  <a:srgbClr val="002060"/>
                </a:solidFill>
                <a:effectLst>
                  <a:outerShdw blurRad="38100" dist="38100" dir="2700000" algn="tl">
                    <a:srgbClr val="C0C0C0"/>
                  </a:outerShdw>
                </a:effectLst>
              </a:rPr>
              <a:t>فعل</a:t>
            </a:r>
            <a:r>
              <a:rPr lang="ar-SA" sz="2400" smtClean="0">
                <a:effectLst>
                  <a:outerShdw blurRad="38100" dist="38100" dir="2700000" algn="tl">
                    <a:srgbClr val="C0C0C0"/>
                  </a:outerShdw>
                </a:effectLst>
              </a:rPr>
              <a:t> </a:t>
            </a:r>
            <a:r>
              <a:rPr lang="ar-SA" sz="2400" b="1" smtClean="0">
                <a:solidFill>
                  <a:srgbClr val="002060"/>
                </a:solidFill>
                <a:effectLst>
                  <a:outerShdw blurRad="38100" dist="38100" dir="2700000" algn="tl">
                    <a:srgbClr val="C0C0C0"/>
                  </a:outerShdw>
                </a:effectLst>
              </a:rPr>
              <a:t>ناقص</a:t>
            </a:r>
            <a:r>
              <a:rPr lang="en-US" sz="2400" smtClean="0">
                <a:effectLst>
                  <a:outerShdw blurRad="38100" dist="38100" dir="2700000" algn="tl">
                    <a:srgbClr val="C0C0C0"/>
                  </a:outerShdw>
                </a:effectLst>
              </a:rPr>
              <a:t> </a:t>
            </a:r>
            <a:r>
              <a:rPr lang="en-US" sz="2400" smtClean="0"/>
              <a:t>is one of the auxiliary verb </a:t>
            </a:r>
            <a:r>
              <a:rPr lang="ar-SA" sz="2400" b="1" smtClean="0">
                <a:solidFill>
                  <a:srgbClr val="002060"/>
                </a:solidFill>
                <a:effectLst>
                  <a:outerShdw blurRad="38100" dist="38100" dir="2700000" algn="tl">
                    <a:srgbClr val="C0C0C0"/>
                  </a:outerShdw>
                </a:effectLst>
              </a:rPr>
              <a:t>كان</a:t>
            </a:r>
            <a:r>
              <a:rPr lang="ar-SA" sz="2400" smtClean="0">
                <a:effectLst>
                  <a:outerShdw blurRad="38100" dist="38100" dir="2700000" algn="tl">
                    <a:srgbClr val="C0C0C0"/>
                  </a:outerShdw>
                </a:effectLst>
              </a:rPr>
              <a:t> </a:t>
            </a:r>
            <a:r>
              <a:rPr lang="ar-SA" sz="2400" b="1" smtClean="0">
                <a:solidFill>
                  <a:srgbClr val="002060"/>
                </a:solidFill>
                <a:effectLst>
                  <a:outerShdw blurRad="38100" dist="38100" dir="2700000" algn="tl">
                    <a:srgbClr val="C0C0C0"/>
                  </a:outerShdw>
                </a:effectLst>
              </a:rPr>
              <a:t>وأخواتها</a:t>
            </a:r>
            <a:r>
              <a:rPr lang="en-US" sz="2400" smtClean="0">
                <a:effectLst>
                  <a:outerShdw blurRad="38100" dist="38100" dir="2700000" algn="tl">
                    <a:srgbClr val="C0C0C0"/>
                  </a:outerShdw>
                </a:effectLst>
              </a:rPr>
              <a:t> </a:t>
            </a:r>
            <a:r>
              <a:rPr lang="en-US" sz="2400" smtClean="0"/>
              <a:t>. It typically negates an </a:t>
            </a:r>
            <a:r>
              <a:rPr lang="en-US" sz="2400" b="1" smtClean="0">
                <a:solidFill>
                  <a:schemeClr val="accent1"/>
                </a:solidFill>
              </a:rPr>
              <a:t>equational</a:t>
            </a:r>
            <a:r>
              <a:rPr lang="en-US" sz="2400" smtClean="0"/>
              <a:t> sentence.</a:t>
            </a:r>
          </a:p>
          <a:p>
            <a:pPr eaLnBrk="1" hangingPunct="1">
              <a:lnSpc>
                <a:spcPct val="90000"/>
              </a:lnSpc>
            </a:pPr>
            <a:r>
              <a:rPr lang="en-US" sz="2400" smtClean="0"/>
              <a:t>It is </a:t>
            </a:r>
            <a:r>
              <a:rPr lang="en-US" sz="2400" b="1" smtClean="0">
                <a:solidFill>
                  <a:schemeClr val="accent1"/>
                </a:solidFill>
              </a:rPr>
              <a:t>marked</a:t>
            </a:r>
            <a:r>
              <a:rPr lang="en-US" sz="2400" smtClean="0"/>
              <a:t> for person, number , and gender if there is </a:t>
            </a:r>
            <a:r>
              <a:rPr lang="en-US" sz="2400" b="1" smtClean="0">
                <a:solidFill>
                  <a:schemeClr val="accent1"/>
                </a:solidFill>
              </a:rPr>
              <a:t>no</a:t>
            </a:r>
            <a:r>
              <a:rPr lang="en-US" sz="2400" smtClean="0"/>
              <a:t> </a:t>
            </a:r>
            <a:r>
              <a:rPr lang="en-US" sz="2400" b="1" smtClean="0">
                <a:solidFill>
                  <a:schemeClr val="accent1"/>
                </a:solidFill>
              </a:rPr>
              <a:t>explicit</a:t>
            </a:r>
            <a:r>
              <a:rPr lang="en-US" sz="2400" smtClean="0"/>
              <a:t> subject</a:t>
            </a:r>
            <a:endParaRPr lang="en-US" sz="2400" b="1" smtClean="0">
              <a:solidFill>
                <a:srgbClr val="FF0000"/>
              </a:solidFill>
              <a:effectLst>
                <a:outerShdw blurRad="38100" dist="38100" dir="2700000" algn="tl">
                  <a:srgbClr val="C0C0C0"/>
                </a:outerShdw>
              </a:effectLst>
            </a:endParaRPr>
          </a:p>
          <a:p>
            <a:pPr algn="r" rtl="1" eaLnBrk="1" hangingPunct="1">
              <a:lnSpc>
                <a:spcPct val="90000"/>
              </a:lnSpc>
            </a:pPr>
            <a:r>
              <a:rPr lang="ar-SA" sz="2400" b="1" smtClean="0">
                <a:solidFill>
                  <a:srgbClr val="FF0000"/>
                </a:solidFill>
                <a:effectLst>
                  <a:outerShdw blurRad="38100" dist="38100" dir="2700000" algn="tl">
                    <a:srgbClr val="C0C0C0"/>
                  </a:outerShdw>
                </a:effectLst>
              </a:rPr>
              <a:t>ليس البر إن تولوا قِبلَ المشرق و المغرب ولكن البر من امن بالله واليوم الأخر و الملئكة والنبيين ... (سورة المائدة/177)</a:t>
            </a:r>
          </a:p>
          <a:p>
            <a:pPr algn="r" rtl="1" eaLnBrk="1" hangingPunct="1">
              <a:lnSpc>
                <a:spcPct val="90000"/>
              </a:lnSpc>
            </a:pPr>
            <a:r>
              <a:rPr lang="ar-SA" sz="2400" b="1" smtClean="0">
                <a:solidFill>
                  <a:srgbClr val="FF0000"/>
                </a:solidFill>
                <a:effectLst>
                  <a:outerShdw blurRad="38100" dist="38100" dir="2700000" algn="tl">
                    <a:srgbClr val="C0C0C0"/>
                  </a:outerShdw>
                </a:effectLst>
              </a:rPr>
              <a:t>ليس عليٌ قادماً</a:t>
            </a:r>
          </a:p>
          <a:p>
            <a:pPr algn="r" rtl="1" eaLnBrk="1" hangingPunct="1">
              <a:lnSpc>
                <a:spcPct val="90000"/>
              </a:lnSpc>
            </a:pPr>
            <a:r>
              <a:rPr lang="ar-SA" sz="2400" b="1" smtClean="0">
                <a:solidFill>
                  <a:srgbClr val="FF0000"/>
                </a:solidFill>
                <a:effectLst>
                  <a:outerShdw blurRad="38100" dist="38100" dir="2700000" algn="tl">
                    <a:srgbClr val="C0C0C0"/>
                  </a:outerShdw>
                </a:effectLst>
              </a:rPr>
              <a:t>لستُ أحبُ هذا</a:t>
            </a:r>
          </a:p>
          <a:p>
            <a:pPr algn="r" rtl="1" eaLnBrk="1" hangingPunct="1">
              <a:lnSpc>
                <a:spcPct val="90000"/>
              </a:lnSpc>
            </a:pPr>
            <a:r>
              <a:rPr lang="ar-SA" sz="2400" b="1" smtClean="0">
                <a:solidFill>
                  <a:srgbClr val="FF0000"/>
                </a:solidFill>
                <a:effectLst>
                  <a:outerShdw blurRad="38100" dist="38100" dir="2700000" algn="tl">
                    <a:srgbClr val="C0C0C0"/>
                  </a:outerShdw>
                </a:effectLst>
              </a:rPr>
              <a:t>ألست بربكم</a:t>
            </a:r>
          </a:p>
          <a:p>
            <a:pPr algn="r" rtl="1" eaLnBrk="1" hangingPunct="1">
              <a:lnSpc>
                <a:spcPct val="90000"/>
              </a:lnSpc>
            </a:pPr>
            <a:r>
              <a:rPr lang="ar-SA" sz="2400" b="1" smtClean="0">
                <a:solidFill>
                  <a:srgbClr val="FF0000"/>
                </a:solidFill>
                <a:effectLst>
                  <a:outerShdw blurRad="38100" dist="38100" dir="2700000" algn="tl">
                    <a:srgbClr val="C0C0C0"/>
                  </a:outerShdw>
                </a:effectLst>
              </a:rPr>
              <a:t>ألست انأ بأولى منكم من أنفسكم قالوا بلى يا رسول الله</a:t>
            </a:r>
          </a:p>
          <a:p>
            <a:pPr algn="r" rtl="1" eaLnBrk="1" hangingPunct="1">
              <a:lnSpc>
                <a:spcPct val="90000"/>
              </a:lnSpc>
            </a:pPr>
            <a:endParaRPr lang="ar-SA" sz="2400" smtClean="0"/>
          </a:p>
          <a:p>
            <a:pPr algn="r" rtl="1" eaLnBrk="1" hangingPunct="1">
              <a:lnSpc>
                <a:spcPct val="90000"/>
              </a:lnSpc>
            </a:pPr>
            <a:endParaRPr lang="en-US" sz="2400" smtClean="0"/>
          </a:p>
        </p:txBody>
      </p:sp>
      <p:sp>
        <p:nvSpPr>
          <p:cNvPr id="64515"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5DD99409-DE49-4EF0-BCE4-F5233B001D6D}" type="slidenum">
              <a:rPr lang="ar-SA" smtClean="0">
                <a:cs typeface="Arial" charset="0"/>
              </a:rPr>
              <a:pPr fontAlgn="base">
                <a:spcBef>
                  <a:spcPct val="0"/>
                </a:spcBef>
                <a:spcAft>
                  <a:spcPct val="0"/>
                </a:spcAft>
              </a:pPr>
              <a:t>50</a:t>
            </a:fld>
            <a:endParaRPr lang="en-US" smtClean="0">
              <a:cs typeface="Arial" charset="0"/>
            </a:endParaRPr>
          </a:p>
        </p:txBody>
      </p:sp>
      <p:sp>
        <p:nvSpPr>
          <p:cNvPr id="64516"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46351079-E1E1-4052-82B9-59A14D562950}" type="datetime1">
              <a:rPr lang="en-US">
                <a:cs typeface="Arial" charset="0"/>
              </a:rPr>
              <a:pPr fontAlgn="base">
                <a:spcBef>
                  <a:spcPct val="0"/>
                </a:spcBef>
                <a:spcAft>
                  <a:spcPct val="0"/>
                </a:spcAft>
                <a:defRPr/>
              </a:pPr>
              <a:t>10/10/2015</a:t>
            </a:fld>
            <a:endParaRPr lang="en-US">
              <a:cs typeface="Arial" charset="0"/>
            </a:endParaRPr>
          </a:p>
        </p:txBody>
      </p:sp>
      <p:sp>
        <p:nvSpPr>
          <p:cNvPr id="64517"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en-US" dirty="0" smtClean="0"/>
              <a:t>Existential sentences</a:t>
            </a:r>
            <a:endParaRPr lang="en-US" dirty="0"/>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Font typeface="Wingdings 2"/>
              <a:buChar char=""/>
              <a:defRPr/>
            </a:pPr>
            <a:r>
              <a:rPr lang="en-US" dirty="0" smtClean="0"/>
              <a:t>It brings the existence of a </a:t>
            </a:r>
            <a:r>
              <a:rPr lang="en-US" b="1" dirty="0" smtClean="0">
                <a:solidFill>
                  <a:srgbClr val="FF0000"/>
                </a:solidFill>
                <a:effectLst>
                  <a:outerShdw blurRad="38100" dist="38100" dir="2700000" algn="tl">
                    <a:srgbClr val="000000">
                      <a:alpha val="43137"/>
                    </a:srgbClr>
                  </a:outerShdw>
                </a:effectLst>
              </a:rPr>
              <a:t>proposition</a:t>
            </a:r>
            <a:r>
              <a:rPr lang="en-US" dirty="0" smtClean="0">
                <a:effectLst>
                  <a:outerShdw blurRad="38100" dist="38100" dir="2700000" algn="tl">
                    <a:srgbClr val="000000">
                      <a:alpha val="43137"/>
                    </a:srgbClr>
                  </a:outerShdw>
                </a:effectLst>
              </a:rPr>
              <a:t> </a:t>
            </a:r>
            <a:r>
              <a:rPr lang="en-US" dirty="0" smtClean="0"/>
              <a:t>to the hearer’s attention</a:t>
            </a:r>
          </a:p>
          <a:p>
            <a:pPr marL="274320" indent="-274320" eaLnBrk="1" fontAlgn="auto" hangingPunct="1">
              <a:spcAft>
                <a:spcPts val="0"/>
              </a:spcAft>
              <a:buFont typeface="Wingdings 2"/>
              <a:buChar char=""/>
              <a:defRPr/>
            </a:pPr>
            <a:r>
              <a:rPr lang="en-US" dirty="0" smtClean="0"/>
              <a:t>It has nonreferential </a:t>
            </a:r>
            <a:r>
              <a:rPr lang="en-US" b="1" dirty="0" smtClean="0">
                <a:solidFill>
                  <a:srgbClr val="002060"/>
                </a:solidFill>
                <a:effectLst>
                  <a:outerShdw blurRad="38100" dist="38100" dir="2700000" algn="tl">
                    <a:srgbClr val="000000">
                      <a:alpha val="43137"/>
                    </a:srgbClr>
                  </a:outerShdw>
                </a:effectLst>
              </a:rPr>
              <a:t>there</a:t>
            </a:r>
            <a:r>
              <a:rPr lang="en-US" dirty="0" smtClean="0">
                <a:effectLst>
                  <a:outerShdw blurRad="38100" dist="38100" dir="2700000" algn="tl">
                    <a:srgbClr val="000000">
                      <a:alpha val="43137"/>
                    </a:srgbClr>
                  </a:outerShdw>
                </a:effectLst>
              </a:rPr>
              <a:t> </a:t>
            </a:r>
            <a:r>
              <a:rPr lang="en-US" dirty="0" smtClean="0"/>
              <a:t>or </a:t>
            </a:r>
            <a:r>
              <a:rPr lang="en-US" b="1" dirty="0" smtClean="0">
                <a:solidFill>
                  <a:srgbClr val="002060"/>
                </a:solidFill>
                <a:effectLst>
                  <a:outerShdw blurRad="38100" dist="38100" dir="2700000" algn="tl">
                    <a:srgbClr val="000000">
                      <a:alpha val="43137"/>
                    </a:srgbClr>
                  </a:outerShdw>
                </a:effectLst>
              </a:rPr>
              <a:t>it</a:t>
            </a:r>
            <a:endParaRPr lang="en-US" b="1" dirty="0">
              <a:solidFill>
                <a:srgbClr val="002060"/>
              </a:solidFill>
              <a:effectLst>
                <a:outerShdw blurRad="38100" dist="38100" dir="2700000" algn="tl">
                  <a:srgbClr val="000000">
                    <a:alpha val="43137"/>
                  </a:srgbClr>
                </a:outerShdw>
              </a:effectLst>
            </a:endParaRPr>
          </a:p>
        </p:txBody>
      </p:sp>
      <p:sp>
        <p:nvSpPr>
          <p:cNvPr id="65539"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0AB1C5-136C-4879-88C7-9CAFB24F3DF2}" type="slidenum">
              <a:rPr lang="en-US">
                <a:cs typeface="Arial" charset="0"/>
              </a:rPr>
              <a:pPr fontAlgn="base">
                <a:spcBef>
                  <a:spcPct val="0"/>
                </a:spcBef>
                <a:spcAft>
                  <a:spcPct val="0"/>
                </a:spcAft>
                <a:defRPr/>
              </a:pPr>
              <a:t>51</a:t>
            </a:fld>
            <a:endParaRPr lang="en-US">
              <a:cs typeface="Arial" charset="0"/>
            </a:endParaRPr>
          </a:p>
        </p:txBody>
      </p:sp>
      <p:sp>
        <p:nvSpPr>
          <p:cNvPr id="65540"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B441CE1E-8C3F-43A8-9036-72F22BE827B9}" type="datetime1">
              <a:rPr lang="en-US">
                <a:cs typeface="Arial" charset="0"/>
              </a:rPr>
              <a:pPr fontAlgn="base">
                <a:spcBef>
                  <a:spcPct val="0"/>
                </a:spcBef>
                <a:spcAft>
                  <a:spcPct val="0"/>
                </a:spcAft>
                <a:defRPr/>
              </a:pPr>
              <a:t>10/10/2015</a:t>
            </a:fld>
            <a:endParaRPr lang="en-US">
              <a:cs typeface="Arial" charset="0"/>
            </a:endParaRPr>
          </a:p>
        </p:txBody>
      </p:sp>
      <p:sp>
        <p:nvSpPr>
          <p:cNvPr id="65541"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There- constructions</a:t>
            </a:r>
            <a:endParaRPr lang="en-US" dirty="0"/>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Font typeface="Wingdings 2"/>
              <a:buChar char=""/>
              <a:defRPr/>
            </a:pPr>
            <a:r>
              <a:rPr lang="en-US" dirty="0" smtClean="0"/>
              <a:t>This type of sentences has </a:t>
            </a:r>
            <a:r>
              <a:rPr lang="en-US" b="1" dirty="0" smtClean="0">
                <a:solidFill>
                  <a:srgbClr val="002060"/>
                </a:solidFill>
                <a:effectLst>
                  <a:outerShdw blurRad="38100" dist="38100" dir="2700000" algn="tl">
                    <a:srgbClr val="000000">
                      <a:alpha val="43137"/>
                    </a:srgbClr>
                  </a:outerShdw>
                </a:effectLst>
              </a:rPr>
              <a:t>two</a:t>
            </a:r>
            <a:r>
              <a:rPr lang="en-US" dirty="0" smtClean="0">
                <a:effectLst>
                  <a:outerShdw blurRad="38100" dist="38100" dir="2700000" algn="tl">
                    <a:srgbClr val="000000">
                      <a:alpha val="43137"/>
                    </a:srgbClr>
                  </a:outerShdw>
                </a:effectLst>
              </a:rPr>
              <a:t> </a:t>
            </a:r>
            <a:r>
              <a:rPr lang="en-US" dirty="0" smtClean="0"/>
              <a:t>subjects (1)</a:t>
            </a:r>
            <a:r>
              <a:rPr lang="en-US" b="1" dirty="0" smtClean="0">
                <a:solidFill>
                  <a:srgbClr val="FF0000"/>
                </a:solidFill>
                <a:effectLst>
                  <a:outerShdw blurRad="38100" dist="38100" dir="2700000" algn="tl">
                    <a:srgbClr val="000000">
                      <a:alpha val="43137"/>
                    </a:srgbClr>
                  </a:outerShdw>
                </a:effectLst>
              </a:rPr>
              <a:t>there</a:t>
            </a:r>
            <a:r>
              <a:rPr lang="en-US" dirty="0" smtClean="0">
                <a:effectLst>
                  <a:outerShdw blurRad="38100" dist="38100" dir="2700000" algn="tl">
                    <a:srgbClr val="000000">
                      <a:alpha val="43137"/>
                    </a:srgbClr>
                  </a:outerShdw>
                </a:effectLst>
              </a:rPr>
              <a:t> </a:t>
            </a:r>
            <a:r>
              <a:rPr lang="en-US" dirty="0" smtClean="0"/>
              <a:t>and (2) </a:t>
            </a:r>
            <a:r>
              <a:rPr lang="en-US" b="1" dirty="0" smtClean="0">
                <a:solidFill>
                  <a:srgbClr val="FF0000"/>
                </a:solidFill>
                <a:effectLst>
                  <a:outerShdw blurRad="38100" dist="38100" dir="2700000" algn="tl">
                    <a:srgbClr val="000000">
                      <a:alpha val="43137"/>
                    </a:srgbClr>
                  </a:outerShdw>
                </a:effectLst>
              </a:rPr>
              <a:t>the NP that follows the verb</a:t>
            </a:r>
          </a:p>
          <a:p>
            <a:pPr marL="274320" indent="-274320" eaLnBrk="1" fontAlgn="auto" hangingPunct="1">
              <a:spcAft>
                <a:spcPts val="0"/>
              </a:spcAft>
              <a:buFont typeface="Wingdings 2"/>
              <a:buChar char=""/>
              <a:defRPr/>
            </a:pPr>
            <a:r>
              <a:rPr lang="en-US" b="1" dirty="0" smtClean="0">
                <a:solidFill>
                  <a:srgbClr val="002060"/>
                </a:solidFill>
                <a:effectLst>
                  <a:outerShdw blurRad="38100" dist="38100" dir="2700000" algn="tl">
                    <a:srgbClr val="000000">
                      <a:alpha val="43137"/>
                    </a:srgbClr>
                  </a:outerShdw>
                </a:effectLst>
              </a:rPr>
              <a:t>There</a:t>
            </a:r>
            <a:r>
              <a:rPr lang="en-US" dirty="0" smtClean="0">
                <a:effectLst>
                  <a:outerShdw blurRad="38100" dist="38100" dir="2700000" algn="tl">
                    <a:srgbClr val="000000">
                      <a:alpha val="43137"/>
                    </a:srgbClr>
                  </a:outerShdw>
                </a:effectLst>
              </a:rPr>
              <a:t> </a:t>
            </a:r>
            <a:r>
              <a:rPr lang="en-US" dirty="0" smtClean="0"/>
              <a:t>is called </a:t>
            </a:r>
            <a:r>
              <a:rPr lang="en-US" b="1" dirty="0" smtClean="0">
                <a:solidFill>
                  <a:srgbClr val="FF0000"/>
                </a:solidFill>
                <a:effectLst>
                  <a:outerShdw blurRad="38100" dist="38100" dir="2700000" algn="tl">
                    <a:srgbClr val="000000">
                      <a:alpha val="43137"/>
                    </a:srgbClr>
                  </a:outerShdw>
                </a:effectLst>
              </a:rPr>
              <a:t>grammatical</a:t>
            </a:r>
            <a:r>
              <a:rPr lang="en-US" dirty="0" smtClean="0">
                <a:effectLst>
                  <a:outerShdw blurRad="38100" dist="38100" dir="2700000" algn="tl">
                    <a:srgbClr val="000000">
                      <a:alpha val="43137"/>
                    </a:srgbClr>
                  </a:outerShdw>
                </a:effectLst>
              </a:rPr>
              <a:t> </a:t>
            </a:r>
            <a:r>
              <a:rPr lang="en-US" dirty="0" smtClean="0"/>
              <a:t>subject</a:t>
            </a:r>
          </a:p>
          <a:p>
            <a:pPr marL="274320" indent="-274320" eaLnBrk="1" fontAlgn="auto" hangingPunct="1">
              <a:spcAft>
                <a:spcPts val="0"/>
              </a:spcAft>
              <a:buFont typeface="Wingdings 2"/>
              <a:buChar char=""/>
              <a:defRPr/>
            </a:pPr>
            <a:r>
              <a:rPr lang="en-US" b="1" dirty="0" smtClean="0">
                <a:solidFill>
                  <a:srgbClr val="002060"/>
                </a:solidFill>
                <a:effectLst>
                  <a:outerShdw blurRad="38100" dist="38100" dir="2700000" algn="tl">
                    <a:srgbClr val="000000">
                      <a:alpha val="43137"/>
                    </a:srgbClr>
                  </a:outerShdw>
                </a:effectLst>
              </a:rPr>
              <a:t>The</a:t>
            </a:r>
            <a:r>
              <a:rPr lang="en-US" dirty="0" smtClean="0">
                <a:solidFill>
                  <a:srgbClr val="FF0000"/>
                </a:solidFill>
                <a:effectLst>
                  <a:outerShdw blurRad="38100" dist="38100" dir="2700000" algn="tl">
                    <a:srgbClr val="000000">
                      <a:alpha val="43137"/>
                    </a:srgbClr>
                  </a:outerShdw>
                </a:effectLst>
              </a:rPr>
              <a:t> </a:t>
            </a:r>
            <a:r>
              <a:rPr lang="en-US" b="1" dirty="0" smtClean="0">
                <a:solidFill>
                  <a:srgbClr val="002060"/>
                </a:solidFill>
                <a:effectLst>
                  <a:outerShdw blurRad="38100" dist="38100" dir="2700000" algn="tl">
                    <a:srgbClr val="000000">
                      <a:alpha val="43137"/>
                    </a:srgbClr>
                  </a:outerShdw>
                </a:effectLst>
              </a:rPr>
              <a:t>NP</a:t>
            </a:r>
            <a:r>
              <a:rPr lang="en-US" dirty="0" smtClean="0">
                <a:effectLst>
                  <a:outerShdw blurRad="38100" dist="38100" dir="2700000" algn="tl">
                    <a:srgbClr val="000000">
                      <a:alpha val="43137"/>
                    </a:srgbClr>
                  </a:outerShdw>
                </a:effectLst>
              </a:rPr>
              <a:t> </a:t>
            </a:r>
            <a:r>
              <a:rPr lang="en-US" dirty="0" smtClean="0"/>
              <a:t>is the </a:t>
            </a:r>
            <a:r>
              <a:rPr lang="en-US" b="1" dirty="0" smtClean="0">
                <a:solidFill>
                  <a:srgbClr val="FF0000"/>
                </a:solidFill>
                <a:effectLst>
                  <a:outerShdw blurRad="38100" dist="38100" dir="2700000" algn="tl">
                    <a:srgbClr val="000000">
                      <a:alpha val="43137"/>
                    </a:srgbClr>
                  </a:outerShdw>
                </a:effectLst>
              </a:rPr>
              <a:t>notional</a:t>
            </a:r>
            <a:r>
              <a:rPr lang="en-US" dirty="0" smtClean="0">
                <a:effectLst>
                  <a:outerShdw blurRad="38100" dist="38100" dir="2700000" algn="tl">
                    <a:srgbClr val="000000">
                      <a:alpha val="43137"/>
                    </a:srgbClr>
                  </a:outerShdw>
                </a:effectLst>
              </a:rPr>
              <a:t> </a:t>
            </a:r>
            <a:r>
              <a:rPr lang="en-US" dirty="0" smtClean="0"/>
              <a:t>subject</a:t>
            </a:r>
          </a:p>
          <a:p>
            <a:pPr marL="274320" indent="-274320" eaLnBrk="1" fontAlgn="auto" hangingPunct="1">
              <a:spcAft>
                <a:spcPts val="0"/>
              </a:spcAft>
              <a:buFont typeface="Wingdings 2"/>
              <a:buChar char=""/>
              <a:defRPr/>
            </a:pPr>
            <a:r>
              <a:rPr lang="en-US" dirty="0" smtClean="0"/>
              <a:t>It has a </a:t>
            </a:r>
            <a:r>
              <a:rPr lang="en-US" b="1" dirty="0" smtClean="0">
                <a:solidFill>
                  <a:srgbClr val="FF0000"/>
                </a:solidFill>
                <a:effectLst>
                  <a:outerShdw blurRad="38100" dist="38100" dir="2700000" algn="tl">
                    <a:srgbClr val="000000">
                      <a:alpha val="43137"/>
                    </a:srgbClr>
                  </a:outerShdw>
                </a:effectLst>
              </a:rPr>
              <a:t>textual</a:t>
            </a:r>
            <a:r>
              <a:rPr lang="en-US" dirty="0" smtClean="0">
                <a:effectLst>
                  <a:outerShdw blurRad="38100" dist="38100" dir="2700000" algn="tl">
                    <a:srgbClr val="000000">
                      <a:alpha val="43137"/>
                    </a:srgbClr>
                  </a:outerShdw>
                </a:effectLst>
              </a:rPr>
              <a:t> </a:t>
            </a:r>
            <a:r>
              <a:rPr lang="en-US" dirty="0" smtClean="0"/>
              <a:t>function: to move the indefinite NP to the position following the verb ,</a:t>
            </a:r>
            <a:r>
              <a:rPr lang="en-US" b="1" dirty="0" smtClean="0">
                <a:solidFill>
                  <a:srgbClr val="FF0000"/>
                </a:solidFill>
                <a:effectLst>
                  <a:outerShdw blurRad="38100" dist="38100" dir="2700000" algn="tl">
                    <a:srgbClr val="000000">
                      <a:alpha val="43137"/>
                    </a:srgbClr>
                  </a:outerShdw>
                </a:effectLst>
              </a:rPr>
              <a:t>for end focus .</a:t>
            </a:r>
            <a:endParaRPr lang="en-US" b="1" dirty="0">
              <a:solidFill>
                <a:srgbClr val="FF0000"/>
              </a:solidFill>
              <a:effectLst>
                <a:outerShdw blurRad="38100" dist="38100" dir="2700000" algn="tl">
                  <a:srgbClr val="000000">
                    <a:alpha val="43137"/>
                  </a:srgbClr>
                </a:outerShdw>
              </a:effectLst>
            </a:endParaRPr>
          </a:p>
        </p:txBody>
      </p:sp>
      <p:sp>
        <p:nvSpPr>
          <p:cNvPr id="66563"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4C57F1-249B-440B-95CB-748343AEF908}" type="slidenum">
              <a:rPr lang="en-US">
                <a:cs typeface="Arial" charset="0"/>
              </a:rPr>
              <a:pPr fontAlgn="base">
                <a:spcBef>
                  <a:spcPct val="0"/>
                </a:spcBef>
                <a:spcAft>
                  <a:spcPct val="0"/>
                </a:spcAft>
                <a:defRPr/>
              </a:pPr>
              <a:t>52</a:t>
            </a:fld>
            <a:endParaRPr lang="en-US">
              <a:cs typeface="Arial" charset="0"/>
            </a:endParaRPr>
          </a:p>
        </p:txBody>
      </p:sp>
      <p:sp>
        <p:nvSpPr>
          <p:cNvPr id="66564"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E9974BDD-3342-489F-9DF7-2EF4F5F16965}" type="datetime1">
              <a:rPr lang="en-US">
                <a:cs typeface="Arial" charset="0"/>
              </a:rPr>
              <a:pPr fontAlgn="base">
                <a:spcBef>
                  <a:spcPct val="0"/>
                </a:spcBef>
                <a:spcAft>
                  <a:spcPct val="0"/>
                </a:spcAft>
                <a:defRPr/>
              </a:pPr>
              <a:t>10/10/2015</a:t>
            </a:fld>
            <a:endParaRPr lang="en-US">
              <a:cs typeface="Arial" charset="0"/>
            </a:endParaRPr>
          </a:p>
        </p:txBody>
      </p:sp>
      <p:sp>
        <p:nvSpPr>
          <p:cNvPr id="66565"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There-constructions</a:t>
            </a:r>
            <a:endParaRPr lang="en-US" dirty="0"/>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Font typeface="Wingdings 2"/>
              <a:buChar char=""/>
              <a:defRPr/>
            </a:pPr>
            <a:r>
              <a:rPr lang="en-US" dirty="0" smtClean="0"/>
              <a:t>                             </a:t>
            </a:r>
            <a:r>
              <a:rPr lang="en-US" b="1" dirty="0" smtClean="0">
                <a:solidFill>
                  <a:srgbClr val="002060"/>
                </a:solidFill>
              </a:rPr>
              <a:t>indefinite NP</a:t>
            </a:r>
          </a:p>
          <a:p>
            <a:pPr marL="274320" indent="-274320" eaLnBrk="1" fontAlgn="auto" hangingPunct="1">
              <a:spcAft>
                <a:spcPts val="0"/>
              </a:spcAft>
              <a:buFont typeface="Wingdings 2"/>
              <a:buChar char=""/>
              <a:defRPr/>
            </a:pPr>
            <a:r>
              <a:rPr lang="en-US" b="1" dirty="0" smtClean="0">
                <a:solidFill>
                  <a:srgbClr val="002060"/>
                </a:solidFill>
              </a:rPr>
              <a:t>                             indefinite NP +L comp</a:t>
            </a:r>
          </a:p>
          <a:p>
            <a:pPr marL="274320" indent="-274320" eaLnBrk="1" fontAlgn="auto" hangingPunct="1">
              <a:spcAft>
                <a:spcPts val="0"/>
              </a:spcAft>
              <a:buFont typeface="Wingdings 2"/>
              <a:buChar char=""/>
              <a:defRPr/>
            </a:pPr>
            <a:r>
              <a:rPr lang="en-US" b="1" dirty="0" smtClean="0">
                <a:solidFill>
                  <a:srgbClr val="002060"/>
                </a:solidFill>
              </a:rPr>
              <a:t>                             predicate comp</a:t>
            </a:r>
          </a:p>
          <a:p>
            <a:pPr marL="274320" indent="-274320" eaLnBrk="1" fontAlgn="auto" hangingPunct="1">
              <a:spcAft>
                <a:spcPts val="0"/>
              </a:spcAft>
              <a:buFont typeface="Wingdings 2"/>
              <a:buChar char=""/>
              <a:defRPr/>
            </a:pPr>
            <a:r>
              <a:rPr lang="en-US" b="1" dirty="0" smtClean="0">
                <a:solidFill>
                  <a:srgbClr val="002060"/>
                </a:solidFill>
              </a:rPr>
              <a:t>                             relative clause</a:t>
            </a:r>
          </a:p>
          <a:p>
            <a:pPr marL="274320" indent="-274320" eaLnBrk="1" fontAlgn="auto" hangingPunct="1">
              <a:spcAft>
                <a:spcPts val="0"/>
              </a:spcAft>
              <a:buFont typeface="Wingdings 2"/>
              <a:buChar char=""/>
              <a:defRPr/>
            </a:pPr>
            <a:r>
              <a:rPr lang="en-US" dirty="0" smtClean="0"/>
              <a:t>There + </a:t>
            </a:r>
            <a:r>
              <a:rPr lang="en-US" b="1" dirty="0" smtClean="0">
                <a:solidFill>
                  <a:srgbClr val="FF0000"/>
                </a:solidFill>
                <a:effectLst>
                  <a:outerShdw blurRad="38100" dist="38100" dir="2700000" algn="tl">
                    <a:srgbClr val="000000">
                      <a:alpha val="43137"/>
                    </a:srgbClr>
                  </a:outerShdw>
                </a:effectLst>
              </a:rPr>
              <a:t>copula</a:t>
            </a:r>
            <a:r>
              <a:rPr lang="en-US" dirty="0" smtClean="0">
                <a:effectLst>
                  <a:outerShdw blurRad="38100" dist="38100" dir="2700000" algn="tl">
                    <a:srgbClr val="000000">
                      <a:alpha val="43137"/>
                    </a:srgbClr>
                  </a:outerShdw>
                </a:effectLst>
              </a:rPr>
              <a:t> </a:t>
            </a:r>
            <a:r>
              <a:rPr lang="en-US" dirty="0" smtClean="0"/>
              <a:t>+ </a:t>
            </a:r>
            <a:r>
              <a:rPr lang="en-US" b="1" dirty="0" smtClean="0">
                <a:solidFill>
                  <a:srgbClr val="002060"/>
                </a:solidFill>
              </a:rPr>
              <a:t>indefinite </a:t>
            </a:r>
            <a:r>
              <a:rPr lang="en-US" b="1" dirty="0" err="1" smtClean="0">
                <a:solidFill>
                  <a:srgbClr val="002060"/>
                </a:solidFill>
              </a:rPr>
              <a:t>NP+non</a:t>
            </a:r>
            <a:r>
              <a:rPr lang="en-US" b="1" dirty="0" smtClean="0">
                <a:solidFill>
                  <a:srgbClr val="002060"/>
                </a:solidFill>
              </a:rPr>
              <a:t>-finite </a:t>
            </a:r>
            <a:r>
              <a:rPr lang="en-US" b="1" dirty="0" err="1" smtClean="0">
                <a:solidFill>
                  <a:srgbClr val="002060"/>
                </a:solidFill>
              </a:rPr>
              <a:t>cl</a:t>
            </a:r>
            <a:r>
              <a:rPr lang="en-US" b="1" dirty="0" smtClean="0">
                <a:solidFill>
                  <a:srgbClr val="002060"/>
                </a:solidFill>
              </a:rPr>
              <a:t> </a:t>
            </a:r>
          </a:p>
          <a:p>
            <a:pPr marL="274320" indent="-274320" eaLnBrk="1" fontAlgn="auto" hangingPunct="1">
              <a:spcAft>
                <a:spcPts val="0"/>
              </a:spcAft>
              <a:buFont typeface="Wingdings 2"/>
              <a:buChar char=""/>
              <a:defRPr/>
            </a:pPr>
            <a:r>
              <a:rPr lang="en-US" b="1" dirty="0" smtClean="0">
                <a:solidFill>
                  <a:srgbClr val="002060"/>
                </a:solidFill>
              </a:rPr>
              <a:t>                             NP + infinitive</a:t>
            </a:r>
          </a:p>
          <a:p>
            <a:pPr marL="274320" indent="-274320" eaLnBrk="1" fontAlgn="auto" hangingPunct="1">
              <a:spcAft>
                <a:spcPts val="0"/>
              </a:spcAft>
              <a:buFont typeface="Wingdings 2"/>
              <a:buChar char=""/>
              <a:defRPr/>
            </a:pPr>
            <a:r>
              <a:rPr lang="en-US" b="1" dirty="0" smtClean="0">
                <a:solidFill>
                  <a:srgbClr val="002060"/>
                </a:solidFill>
              </a:rPr>
              <a:t>                              L comp</a:t>
            </a:r>
          </a:p>
          <a:p>
            <a:pPr marL="274320" indent="-274320" eaLnBrk="1" fontAlgn="auto" hangingPunct="1">
              <a:spcAft>
                <a:spcPts val="0"/>
              </a:spcAft>
              <a:buFont typeface="Wingdings 2"/>
              <a:buChar char=""/>
              <a:defRPr/>
            </a:pPr>
            <a:r>
              <a:rPr lang="en-US" b="1" dirty="0" smtClean="0">
                <a:solidFill>
                  <a:srgbClr val="002060"/>
                </a:solidFill>
              </a:rPr>
              <a:t> </a:t>
            </a:r>
            <a:r>
              <a:rPr lang="en-US" dirty="0" smtClean="0"/>
              <a:t>There   +</a:t>
            </a:r>
            <a:r>
              <a:rPr lang="en-US" b="1" dirty="0" smtClean="0">
                <a:solidFill>
                  <a:schemeClr val="tx2">
                    <a:lumMod val="50000"/>
                  </a:schemeClr>
                </a:solidFill>
                <a:effectLst>
                  <a:outerShdw blurRad="38100" dist="38100" dir="2700000" algn="tl">
                    <a:srgbClr val="000000">
                      <a:alpha val="43137"/>
                    </a:srgbClr>
                  </a:outerShdw>
                </a:effectLst>
              </a:rPr>
              <a:t> intransitive verb +indefinite NP</a:t>
            </a:r>
            <a:endParaRPr lang="en-US" b="1" dirty="0">
              <a:solidFill>
                <a:schemeClr val="tx2">
                  <a:lumMod val="50000"/>
                </a:schemeClr>
              </a:solidFill>
              <a:effectLst>
                <a:outerShdw blurRad="38100" dist="38100" dir="2700000" algn="tl">
                  <a:srgbClr val="000000">
                    <a:alpha val="43137"/>
                  </a:srgbClr>
                </a:outerShdw>
              </a:effectLst>
            </a:endParaRPr>
          </a:p>
        </p:txBody>
      </p:sp>
      <p:cxnSp>
        <p:nvCxnSpPr>
          <p:cNvPr id="5" name="Straight Arrow Connector 4"/>
          <p:cNvCxnSpPr/>
          <p:nvPr/>
        </p:nvCxnSpPr>
        <p:spPr>
          <a:xfrm rot="5400000" flipH="1" flipV="1">
            <a:off x="2286000" y="2286000"/>
            <a:ext cx="1643063" cy="1071563"/>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2500313" y="2500312"/>
            <a:ext cx="1214438" cy="1071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571750" y="2928938"/>
            <a:ext cx="1000125" cy="714375"/>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571750" y="3286125"/>
            <a:ext cx="1214438" cy="428625"/>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571750" y="3786188"/>
            <a:ext cx="1071563" cy="428625"/>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571750" y="3786188"/>
            <a:ext cx="1214438" cy="7858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7593" name="Slide Number Placeholder 9"/>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E220A4-0872-4BB6-AFDF-8DC11D025141}" type="slidenum">
              <a:rPr lang="en-US">
                <a:cs typeface="Arial" charset="0"/>
              </a:rPr>
              <a:pPr fontAlgn="base">
                <a:spcBef>
                  <a:spcPct val="0"/>
                </a:spcBef>
                <a:spcAft>
                  <a:spcPct val="0"/>
                </a:spcAft>
                <a:defRPr/>
              </a:pPr>
              <a:t>53</a:t>
            </a:fld>
            <a:endParaRPr lang="en-US">
              <a:cs typeface="Arial" charset="0"/>
            </a:endParaRPr>
          </a:p>
        </p:txBody>
      </p:sp>
      <p:sp>
        <p:nvSpPr>
          <p:cNvPr id="67594" name="Date Placeholder 11"/>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B340A2CB-07AB-481C-B0FF-D00589F9351E}" type="datetime1">
              <a:rPr lang="en-US">
                <a:cs typeface="Arial" charset="0"/>
              </a:rPr>
              <a:pPr fontAlgn="base">
                <a:spcBef>
                  <a:spcPct val="0"/>
                </a:spcBef>
                <a:spcAft>
                  <a:spcPct val="0"/>
                </a:spcAft>
                <a:defRPr/>
              </a:pPr>
              <a:t>10/10/2015</a:t>
            </a:fld>
            <a:endParaRPr lang="en-US">
              <a:cs typeface="Arial" charset="0"/>
            </a:endParaRPr>
          </a:p>
        </p:txBody>
      </p:sp>
      <p:sp>
        <p:nvSpPr>
          <p:cNvPr id="67595" name="Footer Placeholder 13"/>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Intransitive verbs</a:t>
            </a:r>
            <a:endParaRPr lang="en-US" dirty="0"/>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Font typeface="Wingdings 2"/>
              <a:buChar char=""/>
              <a:defRPr/>
            </a:pPr>
            <a:r>
              <a:rPr lang="en-US" dirty="0" smtClean="0"/>
              <a:t>A limited number of intransitive verbs can occur in existential sentences:</a:t>
            </a:r>
          </a:p>
          <a:p>
            <a:pPr marL="274320" indent="-274320" eaLnBrk="1" fontAlgn="auto" hangingPunct="1">
              <a:spcAft>
                <a:spcPts val="0"/>
              </a:spcAft>
              <a:buFont typeface="Wingdings 2"/>
              <a:buChar char=""/>
              <a:defRPr/>
            </a:pPr>
            <a:r>
              <a:rPr lang="en-US" b="1" dirty="0" smtClean="0">
                <a:solidFill>
                  <a:srgbClr val="FF0000"/>
                </a:solidFill>
                <a:effectLst>
                  <a:outerShdw blurRad="38100" dist="38100" dir="2700000" algn="tl">
                    <a:srgbClr val="000000">
                      <a:alpha val="43137"/>
                    </a:srgbClr>
                  </a:outerShdw>
                </a:effectLst>
              </a:rPr>
              <a:t>Verbs of existence</a:t>
            </a:r>
            <a:r>
              <a:rPr lang="en-US" dirty="0" smtClean="0"/>
              <a:t> :exist, stand, lie, dwell</a:t>
            </a:r>
          </a:p>
          <a:p>
            <a:pPr marL="274320" indent="-274320" eaLnBrk="1" fontAlgn="auto" hangingPunct="1">
              <a:spcAft>
                <a:spcPts val="0"/>
              </a:spcAft>
              <a:buFont typeface="Wingdings 2"/>
              <a:buChar char=""/>
              <a:defRPr/>
            </a:pPr>
            <a:r>
              <a:rPr lang="en-US" b="1" dirty="0" smtClean="0">
                <a:solidFill>
                  <a:srgbClr val="FF0000"/>
                </a:solidFill>
                <a:effectLst>
                  <a:outerShdw blurRad="38100" dist="38100" dir="2700000" algn="tl">
                    <a:srgbClr val="000000">
                      <a:alpha val="43137"/>
                    </a:srgbClr>
                  </a:outerShdw>
                </a:effectLst>
              </a:rPr>
              <a:t>Verbs of motion or direction</a:t>
            </a:r>
            <a:r>
              <a:rPr lang="en-US" dirty="0" smtClean="0"/>
              <a:t>: go, come, fly, walk</a:t>
            </a:r>
          </a:p>
          <a:p>
            <a:pPr marL="274320" indent="-274320" eaLnBrk="1" fontAlgn="auto" hangingPunct="1">
              <a:spcAft>
                <a:spcPts val="0"/>
              </a:spcAft>
              <a:buFont typeface="Wingdings 2"/>
              <a:buChar char=""/>
              <a:defRPr/>
            </a:pPr>
            <a:r>
              <a:rPr lang="en-US" b="1" dirty="0" smtClean="0">
                <a:solidFill>
                  <a:srgbClr val="FF0000"/>
                </a:solidFill>
                <a:effectLst>
                  <a:outerShdw blurRad="38100" dist="38100" dir="2700000" algn="tl">
                    <a:srgbClr val="000000">
                      <a:alpha val="43137"/>
                    </a:srgbClr>
                  </a:outerShdw>
                </a:effectLst>
              </a:rPr>
              <a:t>Verbs denoting that something is developing or happening</a:t>
            </a:r>
            <a:r>
              <a:rPr lang="en-US" dirty="0" smtClean="0"/>
              <a:t>: happen, arise, occur, emerge, appear, take place</a:t>
            </a:r>
            <a:endParaRPr lang="en-US" dirty="0"/>
          </a:p>
        </p:txBody>
      </p:sp>
      <p:sp>
        <p:nvSpPr>
          <p:cNvPr id="68611"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577561-D301-412F-96E5-7E2F1C041DFB}" type="slidenum">
              <a:rPr lang="en-US">
                <a:cs typeface="Arial" charset="0"/>
              </a:rPr>
              <a:pPr fontAlgn="base">
                <a:spcBef>
                  <a:spcPct val="0"/>
                </a:spcBef>
                <a:spcAft>
                  <a:spcPct val="0"/>
                </a:spcAft>
                <a:defRPr/>
              </a:pPr>
              <a:t>54</a:t>
            </a:fld>
            <a:endParaRPr lang="en-US">
              <a:cs typeface="Arial" charset="0"/>
            </a:endParaRPr>
          </a:p>
        </p:txBody>
      </p:sp>
      <p:sp>
        <p:nvSpPr>
          <p:cNvPr id="68612"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CE8CD674-F3F2-4363-91CB-DB25F4AAAC87}" type="datetime1">
              <a:rPr lang="en-US">
                <a:cs typeface="Arial" charset="0"/>
              </a:rPr>
              <a:pPr fontAlgn="base">
                <a:spcBef>
                  <a:spcPct val="0"/>
                </a:spcBef>
                <a:spcAft>
                  <a:spcPct val="0"/>
                </a:spcAft>
                <a:defRPr/>
              </a:pPr>
              <a:t>10/10/2015</a:t>
            </a:fld>
            <a:endParaRPr lang="en-US">
              <a:cs typeface="Arial" charset="0"/>
            </a:endParaRPr>
          </a:p>
        </p:txBody>
      </p:sp>
      <p:sp>
        <p:nvSpPr>
          <p:cNvPr id="68613"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It-constructions</a:t>
            </a:r>
            <a:endParaRPr lang="en-US" dirty="0"/>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Font typeface="Wingdings 2"/>
              <a:buChar char=""/>
              <a:defRPr/>
            </a:pPr>
            <a:r>
              <a:rPr lang="en-US" dirty="0" smtClean="0"/>
              <a:t>This </a:t>
            </a:r>
            <a:r>
              <a:rPr lang="en-US" b="1" dirty="0" smtClean="0">
                <a:solidFill>
                  <a:srgbClr val="FF0000"/>
                </a:solidFill>
                <a:effectLst>
                  <a:outerShdw blurRad="38100" dist="38100" dir="2700000" algn="tl">
                    <a:srgbClr val="000000">
                      <a:alpha val="43137"/>
                    </a:srgbClr>
                  </a:outerShdw>
                </a:effectLst>
              </a:rPr>
              <a:t>empty</a:t>
            </a:r>
            <a:r>
              <a:rPr lang="en-US" dirty="0" smtClean="0">
                <a:effectLst>
                  <a:outerShdw blurRad="38100" dist="38100" dir="2700000" algn="tl">
                    <a:srgbClr val="000000">
                      <a:alpha val="43137"/>
                    </a:srgbClr>
                  </a:outerShdw>
                </a:effectLst>
              </a:rPr>
              <a:t> </a:t>
            </a:r>
            <a:r>
              <a:rPr lang="en-US" b="1" dirty="0" smtClean="0">
                <a:solidFill>
                  <a:srgbClr val="002060"/>
                </a:solidFill>
                <a:effectLst>
                  <a:outerShdw blurRad="38100" dist="38100" dir="2700000" algn="tl">
                    <a:srgbClr val="000000">
                      <a:alpha val="43137"/>
                    </a:srgbClr>
                  </a:outerShdw>
                </a:effectLst>
              </a:rPr>
              <a:t>it</a:t>
            </a:r>
            <a:r>
              <a:rPr lang="en-US" dirty="0" smtClean="0">
                <a:effectLst>
                  <a:outerShdw blurRad="38100" dist="38100" dir="2700000" algn="tl">
                    <a:srgbClr val="000000">
                      <a:alpha val="43137"/>
                    </a:srgbClr>
                  </a:outerShdw>
                </a:effectLst>
              </a:rPr>
              <a:t> </a:t>
            </a:r>
            <a:r>
              <a:rPr lang="en-US" dirty="0" smtClean="0"/>
              <a:t>occurs in sentences denoting time, distance, weather ,and temperature:</a:t>
            </a:r>
          </a:p>
          <a:p>
            <a:pPr marL="274320" indent="-274320" eaLnBrk="1" fontAlgn="auto" hangingPunct="1">
              <a:spcAft>
                <a:spcPts val="0"/>
              </a:spcAft>
              <a:buFont typeface="Wingdings 2"/>
              <a:buChar char=""/>
              <a:defRPr/>
            </a:pPr>
            <a:r>
              <a:rPr lang="en-US" b="1" dirty="0" smtClean="0">
                <a:solidFill>
                  <a:srgbClr val="FF0000"/>
                </a:solidFill>
                <a:effectLst>
                  <a:outerShdw blurRad="38100" dist="38100" dir="2700000" algn="tl">
                    <a:srgbClr val="000000">
                      <a:alpha val="43137"/>
                    </a:srgbClr>
                  </a:outerShdw>
                </a:effectLst>
              </a:rPr>
              <a:t>It’s ten o’clock.</a:t>
            </a:r>
          </a:p>
          <a:p>
            <a:pPr marL="274320" indent="-274320" eaLnBrk="1" fontAlgn="auto" hangingPunct="1">
              <a:spcAft>
                <a:spcPts val="0"/>
              </a:spcAft>
              <a:buFont typeface="Wingdings 2"/>
              <a:buChar char=""/>
              <a:defRPr/>
            </a:pPr>
            <a:r>
              <a:rPr lang="en-US" b="1" dirty="0" smtClean="0">
                <a:solidFill>
                  <a:srgbClr val="FF0000"/>
                </a:solidFill>
                <a:effectLst>
                  <a:outerShdw blurRad="38100" dist="38100" dir="2700000" algn="tl">
                    <a:srgbClr val="000000">
                      <a:alpha val="43137"/>
                    </a:srgbClr>
                  </a:outerShdw>
                </a:effectLst>
              </a:rPr>
              <a:t>It’s 50 miles to </a:t>
            </a:r>
            <a:r>
              <a:rPr lang="en-US" b="1" dirty="0" err="1" smtClean="0">
                <a:solidFill>
                  <a:srgbClr val="FF0000"/>
                </a:solidFill>
                <a:effectLst>
                  <a:outerShdw blurRad="38100" dist="38100" dir="2700000" algn="tl">
                    <a:srgbClr val="000000">
                      <a:alpha val="43137"/>
                    </a:srgbClr>
                  </a:outerShdw>
                </a:effectLst>
              </a:rPr>
              <a:t>Basrah</a:t>
            </a:r>
            <a:r>
              <a:rPr lang="en-US" b="1" dirty="0" smtClean="0">
                <a:solidFill>
                  <a:srgbClr val="FF0000"/>
                </a:solidFill>
                <a:effectLst>
                  <a:outerShdw blurRad="38100" dist="38100" dir="2700000" algn="tl">
                    <a:srgbClr val="000000">
                      <a:alpha val="43137"/>
                    </a:srgbClr>
                  </a:outerShdw>
                </a:effectLst>
              </a:rPr>
              <a:t>.</a:t>
            </a:r>
          </a:p>
          <a:p>
            <a:pPr marL="274320" indent="-274320" eaLnBrk="1" fontAlgn="auto" hangingPunct="1">
              <a:spcAft>
                <a:spcPts val="0"/>
              </a:spcAft>
              <a:buFont typeface="Wingdings 2"/>
              <a:buChar char=""/>
              <a:defRPr/>
            </a:pPr>
            <a:r>
              <a:rPr lang="en-US" b="1" dirty="0" smtClean="0">
                <a:solidFill>
                  <a:srgbClr val="FF0000"/>
                </a:solidFill>
                <a:effectLst>
                  <a:outerShdw blurRad="38100" dist="38100" dir="2700000" algn="tl">
                    <a:srgbClr val="000000">
                      <a:alpha val="43137"/>
                    </a:srgbClr>
                  </a:outerShdw>
                </a:effectLst>
              </a:rPr>
              <a:t>It’s snowing.</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r>
              <a:rPr lang="en-US" dirty="0" smtClean="0"/>
              <a:t>It has a syntactic function in clefting to </a:t>
            </a:r>
            <a:r>
              <a:rPr lang="en-US" b="1" dirty="0" smtClean="0">
                <a:solidFill>
                  <a:srgbClr val="FF0000"/>
                </a:solidFill>
                <a:effectLst>
                  <a:outerShdw blurRad="38100" dist="38100" dir="2700000" algn="tl">
                    <a:srgbClr val="000000">
                      <a:alpha val="43137"/>
                    </a:srgbClr>
                  </a:outerShdw>
                </a:effectLst>
              </a:rPr>
              <a:t>highlight</a:t>
            </a:r>
            <a:r>
              <a:rPr lang="en-US" dirty="0" smtClean="0">
                <a:effectLst>
                  <a:outerShdw blurRad="38100" dist="38100" dir="2700000" algn="tl">
                    <a:srgbClr val="000000">
                      <a:alpha val="43137"/>
                    </a:srgbClr>
                  </a:outerShdw>
                </a:effectLst>
              </a:rPr>
              <a:t> </a:t>
            </a:r>
            <a:r>
              <a:rPr lang="en-US" dirty="0" smtClean="0"/>
              <a:t>a particular sentence constituent or </a:t>
            </a:r>
            <a:r>
              <a:rPr lang="en-US" b="1" dirty="0" smtClean="0">
                <a:solidFill>
                  <a:srgbClr val="FF0000"/>
                </a:solidFill>
                <a:effectLst>
                  <a:outerShdw blurRad="38100" dist="38100" dir="2700000" algn="tl">
                    <a:srgbClr val="000000">
                      <a:alpha val="43137"/>
                    </a:srgbClr>
                  </a:outerShdw>
                </a:effectLst>
              </a:rPr>
              <a:t>extrapose</a:t>
            </a:r>
            <a:r>
              <a:rPr lang="en-US" dirty="0" smtClean="0">
                <a:effectLst>
                  <a:outerShdw blurRad="38100" dist="38100" dir="2700000" algn="tl">
                    <a:srgbClr val="000000">
                      <a:alpha val="43137"/>
                    </a:srgbClr>
                  </a:outerShdw>
                </a:effectLst>
              </a:rPr>
              <a:t> </a:t>
            </a:r>
            <a:r>
              <a:rPr lang="en-US" dirty="0" smtClean="0"/>
              <a:t>a clausal subject:</a:t>
            </a:r>
            <a:endParaRPr lang="en-US" b="1" dirty="0" smtClean="0">
              <a:solidFill>
                <a:srgbClr val="FF0000"/>
              </a:solidFill>
              <a:effectLst>
                <a:outerShdw blurRad="38100" dist="38100" dir="2700000" algn="tl">
                  <a:srgbClr val="000000">
                    <a:alpha val="43137"/>
                  </a:srgbClr>
                </a:outerShdw>
              </a:effectLst>
            </a:endParaRPr>
          </a:p>
          <a:p>
            <a:pPr marL="274320" indent="-274320" eaLnBrk="1" fontAlgn="auto" hangingPunct="1">
              <a:spcAft>
                <a:spcPts val="0"/>
              </a:spcAft>
              <a:buFont typeface="Wingdings 2"/>
              <a:buChar char=""/>
              <a:defRPr/>
            </a:pPr>
            <a:r>
              <a:rPr lang="en-US" b="1" dirty="0" smtClean="0">
                <a:solidFill>
                  <a:srgbClr val="FF0000"/>
                </a:solidFill>
                <a:effectLst>
                  <a:outerShdw blurRad="38100" dist="38100" dir="2700000" algn="tl">
                    <a:srgbClr val="000000">
                      <a:alpha val="43137"/>
                    </a:srgbClr>
                  </a:outerShdw>
                </a:effectLst>
              </a:rPr>
              <a:t>It is a letter that John wrote</a:t>
            </a:r>
            <a:r>
              <a:rPr lang="en-US" dirty="0" smtClean="0"/>
              <a:t>.</a:t>
            </a:r>
          </a:p>
          <a:p>
            <a:pPr marL="274320" indent="-274320" eaLnBrk="1" fontAlgn="auto" hangingPunct="1">
              <a:spcAft>
                <a:spcPts val="0"/>
              </a:spcAft>
              <a:buFont typeface="Wingdings 2"/>
              <a:buChar char=""/>
              <a:defRPr/>
            </a:pPr>
            <a:r>
              <a:rPr lang="en-US" b="1" dirty="0" smtClean="0">
                <a:solidFill>
                  <a:srgbClr val="FF0000"/>
                </a:solidFill>
                <a:effectLst>
                  <a:outerShdw blurRad="38100" dist="38100" dir="2700000" algn="tl">
                    <a:srgbClr val="000000">
                      <a:alpha val="43137"/>
                    </a:srgbClr>
                  </a:outerShdw>
                </a:effectLst>
              </a:rPr>
              <a:t>It is a pleasant meeting you.</a:t>
            </a:r>
            <a:endParaRPr lang="en-US" b="1" dirty="0">
              <a:solidFill>
                <a:srgbClr val="FF0000"/>
              </a:solidFill>
              <a:effectLst>
                <a:outerShdw blurRad="38100" dist="38100" dir="2700000" algn="tl">
                  <a:srgbClr val="000000">
                    <a:alpha val="43137"/>
                  </a:srgbClr>
                </a:outerShdw>
              </a:effectLst>
            </a:endParaRPr>
          </a:p>
        </p:txBody>
      </p:sp>
      <p:sp>
        <p:nvSpPr>
          <p:cNvPr id="69635"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2EEE32-706C-439A-B973-AC72B5D403AC}" type="slidenum">
              <a:rPr lang="en-US">
                <a:cs typeface="Arial" charset="0"/>
              </a:rPr>
              <a:pPr fontAlgn="base">
                <a:spcBef>
                  <a:spcPct val="0"/>
                </a:spcBef>
                <a:spcAft>
                  <a:spcPct val="0"/>
                </a:spcAft>
                <a:defRPr/>
              </a:pPr>
              <a:t>55</a:t>
            </a:fld>
            <a:endParaRPr lang="en-US">
              <a:cs typeface="Arial" charset="0"/>
            </a:endParaRPr>
          </a:p>
        </p:txBody>
      </p:sp>
      <p:sp>
        <p:nvSpPr>
          <p:cNvPr id="69636"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F3512DBC-1A82-417C-9432-0F000A960C10}" type="datetime1">
              <a:rPr lang="en-US">
                <a:cs typeface="Arial" charset="0"/>
              </a:rPr>
              <a:pPr fontAlgn="base">
                <a:spcBef>
                  <a:spcPct val="0"/>
                </a:spcBef>
                <a:spcAft>
                  <a:spcPct val="0"/>
                </a:spcAft>
                <a:defRPr/>
              </a:pPr>
              <a:t>10/10/2015</a:t>
            </a:fld>
            <a:endParaRPr lang="en-US">
              <a:cs typeface="Arial" charset="0"/>
            </a:endParaRPr>
          </a:p>
        </p:txBody>
      </p:sp>
      <p:sp>
        <p:nvSpPr>
          <p:cNvPr id="69637"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Have-construction</a:t>
            </a:r>
            <a:endParaRPr lang="en-US" dirty="0"/>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Font typeface="Wingdings 2"/>
              <a:buChar char=""/>
              <a:defRPr/>
            </a:pPr>
            <a:r>
              <a:rPr lang="en-US" b="1" dirty="0" smtClean="0">
                <a:solidFill>
                  <a:srgbClr val="FF0000"/>
                </a:solidFill>
                <a:effectLst>
                  <a:outerShdw blurRad="38100" dist="38100" dir="2700000" algn="tl">
                    <a:srgbClr val="000000">
                      <a:alpha val="43137"/>
                    </a:srgbClr>
                  </a:outerShdw>
                </a:effectLst>
              </a:rPr>
              <a:t>I have a brother working in London.</a:t>
            </a:r>
          </a:p>
          <a:p>
            <a:pPr marL="274320" indent="-274320" eaLnBrk="1" fontAlgn="auto" hangingPunct="1">
              <a:spcAft>
                <a:spcPts val="0"/>
              </a:spcAft>
              <a:buFont typeface="Wingdings 2"/>
              <a:buChar char=""/>
              <a:defRPr/>
            </a:pPr>
            <a:r>
              <a:rPr lang="en-US" b="1" dirty="0" smtClean="0">
                <a:solidFill>
                  <a:srgbClr val="FF0000"/>
                </a:solidFill>
                <a:effectLst>
                  <a:outerShdw blurRad="38100" dist="38100" dir="2700000" algn="tl">
                    <a:srgbClr val="000000">
                      <a:alpha val="43137"/>
                    </a:srgbClr>
                  </a:outerShdw>
                </a:effectLst>
              </a:rPr>
              <a:t>We have five books missing from the library.</a:t>
            </a:r>
          </a:p>
          <a:p>
            <a:pPr marL="274320" indent="-274320" eaLnBrk="1" fontAlgn="auto" hangingPunct="1">
              <a:spcAft>
                <a:spcPts val="0"/>
              </a:spcAft>
              <a:buFont typeface="Wingdings 2"/>
              <a:buChar char=""/>
              <a:defRPr/>
            </a:pPr>
            <a:endParaRPr lang="en-US" b="1" dirty="0" smtClean="0">
              <a:solidFill>
                <a:srgbClr val="FF0000"/>
              </a:solidFill>
              <a:effectLst>
                <a:outerShdw blurRad="38100" dist="38100" dir="2700000" algn="tl">
                  <a:srgbClr val="000000">
                    <a:alpha val="43137"/>
                  </a:srgbClr>
                </a:outerShdw>
              </a:effectLst>
            </a:endParaRPr>
          </a:p>
          <a:p>
            <a:pPr marL="274320" indent="-274320" eaLnBrk="1" fontAlgn="auto" hangingPunct="1">
              <a:spcAft>
                <a:spcPts val="0"/>
              </a:spcAft>
              <a:buFont typeface="Wingdings 2"/>
              <a:buNone/>
              <a:defRPr/>
            </a:pPr>
            <a:r>
              <a:rPr lang="en-US" dirty="0" smtClean="0"/>
              <a:t>Instead of</a:t>
            </a:r>
          </a:p>
          <a:p>
            <a:pPr marL="274320" indent="-274320" eaLnBrk="1" fontAlgn="auto" hangingPunct="1">
              <a:spcAft>
                <a:spcPts val="0"/>
              </a:spcAft>
              <a:buFont typeface="Wingdings 2"/>
              <a:buChar char=""/>
              <a:defRPr/>
            </a:pPr>
            <a:endParaRPr lang="en-US" b="1" dirty="0" smtClean="0">
              <a:solidFill>
                <a:srgbClr val="FF0000"/>
              </a:solidFill>
              <a:effectLst>
                <a:outerShdw blurRad="38100" dist="38100" dir="2700000" algn="tl">
                  <a:srgbClr val="000000">
                    <a:alpha val="43137"/>
                  </a:srgbClr>
                </a:outerShdw>
              </a:effectLst>
            </a:endParaRPr>
          </a:p>
          <a:p>
            <a:pPr marL="274320" indent="-274320" eaLnBrk="1" fontAlgn="auto" hangingPunct="1">
              <a:spcAft>
                <a:spcPts val="0"/>
              </a:spcAft>
              <a:buFont typeface="Wingdings 2"/>
              <a:buChar char=""/>
              <a:defRPr/>
            </a:pPr>
            <a:r>
              <a:rPr lang="en-US" b="1" dirty="0" smtClean="0">
                <a:solidFill>
                  <a:srgbClr val="FF0000"/>
                </a:solidFill>
                <a:effectLst>
                  <a:outerShdw blurRad="38100" dist="38100" dir="2700000" algn="tl">
                    <a:srgbClr val="000000">
                      <a:alpha val="43137"/>
                    </a:srgbClr>
                  </a:outerShdw>
                </a:effectLst>
              </a:rPr>
              <a:t>My brother works in London.</a:t>
            </a:r>
          </a:p>
          <a:p>
            <a:pPr marL="274320" indent="-274320" eaLnBrk="1" fontAlgn="auto" hangingPunct="1">
              <a:spcAft>
                <a:spcPts val="0"/>
              </a:spcAft>
              <a:buFont typeface="Wingdings 2"/>
              <a:buChar char=""/>
              <a:defRPr/>
            </a:pPr>
            <a:r>
              <a:rPr lang="en-US" b="1" dirty="0" smtClean="0">
                <a:solidFill>
                  <a:srgbClr val="FF0000"/>
                </a:solidFill>
                <a:effectLst>
                  <a:outerShdw blurRad="38100" dist="38100" dir="2700000" algn="tl">
                    <a:srgbClr val="000000">
                      <a:alpha val="43137"/>
                    </a:srgbClr>
                  </a:outerShdw>
                </a:effectLst>
              </a:rPr>
              <a:t>Five books are missing from the library.</a:t>
            </a:r>
          </a:p>
          <a:p>
            <a:pPr marL="274320" indent="-274320" eaLnBrk="1" fontAlgn="auto" hangingPunct="1">
              <a:spcAft>
                <a:spcPts val="0"/>
              </a:spcAft>
              <a:buFont typeface="Wingdings 2"/>
              <a:buChar char=""/>
              <a:defRPr/>
            </a:pPr>
            <a:endParaRPr lang="en-US" b="1" dirty="0">
              <a:solidFill>
                <a:srgbClr val="FF0000"/>
              </a:solidFill>
              <a:effectLst>
                <a:outerShdw blurRad="38100" dist="38100" dir="2700000" algn="tl">
                  <a:srgbClr val="000000">
                    <a:alpha val="43137"/>
                  </a:srgbClr>
                </a:outerShdw>
              </a:effectLst>
            </a:endParaRPr>
          </a:p>
        </p:txBody>
      </p:sp>
      <p:sp>
        <p:nvSpPr>
          <p:cNvPr id="70659"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C177D1-41FB-45A2-8495-3338CBD55230}" type="slidenum">
              <a:rPr lang="en-US">
                <a:cs typeface="Arial" charset="0"/>
              </a:rPr>
              <a:pPr fontAlgn="base">
                <a:spcBef>
                  <a:spcPct val="0"/>
                </a:spcBef>
                <a:spcAft>
                  <a:spcPct val="0"/>
                </a:spcAft>
                <a:defRPr/>
              </a:pPr>
              <a:t>56</a:t>
            </a:fld>
            <a:endParaRPr lang="en-US">
              <a:cs typeface="Arial" charset="0"/>
            </a:endParaRPr>
          </a:p>
        </p:txBody>
      </p:sp>
      <p:sp>
        <p:nvSpPr>
          <p:cNvPr id="70660"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4129E2D2-2149-43E7-9C43-74F026732890}" type="datetime1">
              <a:rPr lang="en-US">
                <a:cs typeface="Arial" charset="0"/>
              </a:rPr>
              <a:pPr fontAlgn="base">
                <a:spcBef>
                  <a:spcPct val="0"/>
                </a:spcBef>
                <a:spcAft>
                  <a:spcPct val="0"/>
                </a:spcAft>
                <a:defRPr/>
              </a:pPr>
              <a:t>10/10/2015</a:t>
            </a:fld>
            <a:endParaRPr lang="en-US">
              <a:cs typeface="Arial" charset="0"/>
            </a:endParaRPr>
          </a:p>
        </p:txBody>
      </p:sp>
      <p:sp>
        <p:nvSpPr>
          <p:cNvPr id="70661"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eaLnBrk="1" fontAlgn="auto" hangingPunct="1">
              <a:spcAft>
                <a:spcPts val="0"/>
              </a:spcAft>
              <a:defRPr/>
            </a:pPr>
            <a:r>
              <a:rPr lang="en-US" dirty="0" smtClean="0"/>
              <a:t>Arabic existential sentences</a:t>
            </a:r>
            <a:endParaRPr lang="en-US" dirty="0"/>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Font typeface="Wingdings 2"/>
              <a:buChar char=""/>
              <a:defRPr/>
            </a:pPr>
            <a:r>
              <a:rPr lang="en-US" dirty="0" smtClean="0"/>
              <a:t>Arabic uses </a:t>
            </a:r>
            <a:r>
              <a:rPr lang="ar-SA" b="1" dirty="0" smtClean="0">
                <a:solidFill>
                  <a:srgbClr val="002060"/>
                </a:solidFill>
                <a:effectLst>
                  <a:outerShdw blurRad="38100" dist="38100" dir="2700000" algn="tl">
                    <a:srgbClr val="000000">
                      <a:alpha val="43137"/>
                    </a:srgbClr>
                  </a:outerShdw>
                </a:effectLst>
              </a:rPr>
              <a:t>ثمةَ</a:t>
            </a:r>
            <a:r>
              <a:rPr lang="ar-SA" dirty="0" smtClean="0"/>
              <a:t> </a:t>
            </a:r>
            <a:r>
              <a:rPr lang="en-US" dirty="0" smtClean="0">
                <a:effectLst>
                  <a:outerShdw blurRad="38100" dist="38100" dir="2700000" algn="tl">
                    <a:srgbClr val="000000">
                      <a:alpha val="43137"/>
                    </a:srgbClr>
                  </a:outerShdw>
                </a:effectLst>
              </a:rPr>
              <a:t>  </a:t>
            </a:r>
            <a:r>
              <a:rPr lang="en-US" dirty="0" smtClean="0"/>
              <a:t>a prepositional phrase  and </a:t>
            </a:r>
            <a:r>
              <a:rPr lang="ar-SA" b="1" dirty="0" smtClean="0">
                <a:solidFill>
                  <a:srgbClr val="002060"/>
                </a:solidFill>
                <a:effectLst>
                  <a:outerShdw blurRad="38100" dist="38100" dir="2700000" algn="tl">
                    <a:srgbClr val="000000">
                      <a:alpha val="43137"/>
                    </a:srgbClr>
                  </a:outerShdw>
                </a:effectLst>
              </a:rPr>
              <a:t>هناك</a:t>
            </a:r>
            <a:r>
              <a:rPr lang="ar-SA"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a:t>
            </a:r>
            <a:r>
              <a:rPr lang="en-US" dirty="0" smtClean="0"/>
              <a:t>an adverb of place to form existential sentences:</a:t>
            </a:r>
            <a:endParaRPr lang="en-US" b="1" dirty="0" smtClean="0">
              <a:solidFill>
                <a:srgbClr val="C00000"/>
              </a:solidFill>
              <a:effectLst>
                <a:outerShdw blurRad="38100" dist="38100" dir="2700000" algn="tl">
                  <a:srgbClr val="000000">
                    <a:alpha val="43137"/>
                  </a:srgbClr>
                </a:outerShdw>
              </a:effectLst>
            </a:endParaRPr>
          </a:p>
          <a:p>
            <a:pPr marL="274320" indent="-274320" algn="r" rtl="1" eaLnBrk="1" fontAlgn="auto" hangingPunct="1">
              <a:spcAft>
                <a:spcPts val="0"/>
              </a:spcAft>
              <a:buFont typeface="Wingdings 2"/>
              <a:buChar char=""/>
              <a:defRPr/>
            </a:pPr>
            <a:r>
              <a:rPr lang="ar-SA" b="1" dirty="0" smtClean="0">
                <a:solidFill>
                  <a:srgbClr val="C00000"/>
                </a:solidFill>
                <a:effectLst>
                  <a:outerShdw blurRad="38100" dist="38100" dir="2700000" algn="tl">
                    <a:srgbClr val="000000">
                      <a:alpha val="43137"/>
                    </a:srgbClr>
                  </a:outerShdw>
                </a:effectLst>
              </a:rPr>
              <a:t>في الدار رجلٌ</a:t>
            </a:r>
          </a:p>
          <a:p>
            <a:pPr marL="274320" indent="-274320" algn="r" rtl="1" eaLnBrk="1" fontAlgn="auto" hangingPunct="1">
              <a:spcAft>
                <a:spcPts val="0"/>
              </a:spcAft>
              <a:buFont typeface="Wingdings 2"/>
              <a:buChar char=""/>
              <a:defRPr/>
            </a:pPr>
            <a:r>
              <a:rPr lang="ar-SA" b="1" dirty="0" smtClean="0">
                <a:solidFill>
                  <a:srgbClr val="C00000"/>
                </a:solidFill>
                <a:effectLst>
                  <a:outerShdw blurRad="38100" dist="38100" dir="2700000" algn="tl">
                    <a:srgbClr val="000000">
                      <a:alpha val="43137"/>
                    </a:srgbClr>
                  </a:outerShdw>
                </a:effectLst>
              </a:rPr>
              <a:t>ثمةَ رجلٌ في الدار</a:t>
            </a:r>
          </a:p>
          <a:p>
            <a:pPr marL="274320" indent="-274320" algn="r" rtl="1" eaLnBrk="1" fontAlgn="auto" hangingPunct="1">
              <a:spcAft>
                <a:spcPts val="0"/>
              </a:spcAft>
              <a:buFont typeface="Wingdings 2"/>
              <a:buChar char=""/>
              <a:defRPr/>
            </a:pPr>
            <a:r>
              <a:rPr lang="ar-SA" b="1" dirty="0" smtClean="0">
                <a:solidFill>
                  <a:srgbClr val="C00000"/>
                </a:solidFill>
                <a:effectLst>
                  <a:outerShdw blurRad="38100" dist="38100" dir="2700000" algn="tl">
                    <a:srgbClr val="000000">
                      <a:alpha val="43137"/>
                    </a:srgbClr>
                  </a:outerShdw>
                </a:effectLst>
              </a:rPr>
              <a:t>هناك رجلٌ في الدار</a:t>
            </a:r>
          </a:p>
          <a:p>
            <a:pPr marL="274320" indent="-274320" algn="r" rtl="1" eaLnBrk="1" fontAlgn="auto" hangingPunct="1">
              <a:spcAft>
                <a:spcPts val="0"/>
              </a:spcAft>
              <a:buFont typeface="Wingdings 2"/>
              <a:buChar char=""/>
              <a:defRPr/>
            </a:pPr>
            <a:r>
              <a:rPr lang="ar-SA" b="1" dirty="0" smtClean="0">
                <a:solidFill>
                  <a:srgbClr val="C00000"/>
                </a:solidFill>
                <a:effectLst>
                  <a:outerShdw blurRad="38100" dist="38100" dir="2700000" algn="tl">
                    <a:srgbClr val="000000">
                      <a:alpha val="43137"/>
                    </a:srgbClr>
                  </a:outerShdw>
                </a:effectLst>
              </a:rPr>
              <a:t>يوجد رجلٌ في الدار </a:t>
            </a:r>
            <a:r>
              <a:rPr lang="en-US" b="1" dirty="0" smtClean="0">
                <a:solidFill>
                  <a:srgbClr val="C00000"/>
                </a:solidFill>
                <a:effectLst>
                  <a:outerShdw blurRad="38100" dist="38100" dir="2700000" algn="tl">
                    <a:srgbClr val="000000">
                      <a:alpha val="43137"/>
                    </a:srgbClr>
                  </a:outerShdw>
                </a:effectLst>
              </a:rPr>
              <a:t>(MSA)</a:t>
            </a:r>
            <a:endParaRPr lang="en-US" b="1" dirty="0">
              <a:solidFill>
                <a:srgbClr val="C00000"/>
              </a:solidFill>
              <a:effectLst>
                <a:outerShdw blurRad="38100" dist="38100" dir="2700000" algn="tl">
                  <a:srgbClr val="000000">
                    <a:alpha val="43137"/>
                  </a:srgbClr>
                </a:outerShdw>
              </a:effectLst>
            </a:endParaRPr>
          </a:p>
        </p:txBody>
      </p:sp>
      <p:sp>
        <p:nvSpPr>
          <p:cNvPr id="71683"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14586D-7B36-4514-B43E-8C11AA710ACA}" type="slidenum">
              <a:rPr lang="en-US">
                <a:cs typeface="Arial" charset="0"/>
              </a:rPr>
              <a:pPr fontAlgn="base">
                <a:spcBef>
                  <a:spcPct val="0"/>
                </a:spcBef>
                <a:spcAft>
                  <a:spcPct val="0"/>
                </a:spcAft>
                <a:defRPr/>
              </a:pPr>
              <a:t>57</a:t>
            </a:fld>
            <a:endParaRPr lang="en-US">
              <a:cs typeface="Arial" charset="0"/>
            </a:endParaRPr>
          </a:p>
        </p:txBody>
      </p:sp>
      <p:sp>
        <p:nvSpPr>
          <p:cNvPr id="71684" name="Date Placeholder 4"/>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DAC08211-730E-4BA5-A0C2-9B688CF322FD}" type="datetime1">
              <a:rPr lang="en-US">
                <a:cs typeface="Arial" charset="0"/>
              </a:rPr>
              <a:pPr fontAlgn="base">
                <a:spcBef>
                  <a:spcPct val="0"/>
                </a:spcBef>
                <a:spcAft>
                  <a:spcPct val="0"/>
                </a:spcAft>
                <a:defRPr/>
              </a:pPr>
              <a:t>10/10/2015</a:t>
            </a:fld>
            <a:endParaRPr lang="en-US">
              <a:cs typeface="Arial" charset="0"/>
            </a:endParaRPr>
          </a:p>
        </p:txBody>
      </p:sp>
      <p:sp>
        <p:nvSpPr>
          <p:cNvPr id="71685" name="Footer Placeholder 5"/>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b="1" dirty="0">
                <a:cs typeface="Arial" charset="0"/>
              </a:rPr>
              <a:t>CONTRASTIVE GRAMMAR... AHMED QADOURY ABED </a:t>
            </a:r>
            <a:r>
              <a:rPr lang="en-US" b="1" dirty="0" smtClean="0">
                <a:cs typeface="Arial" charset="0"/>
              </a:rPr>
              <a:t>2015</a:t>
            </a:r>
            <a:endParaRPr lang="en-US" b="1"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sz="4000" dirty="0" smtClean="0">
                <a:solidFill>
                  <a:srgbClr val="002060"/>
                </a:solidFill>
              </a:rPr>
              <a:t>WE DID IT</a:t>
            </a:r>
            <a:endParaRPr lang="en-US" sz="4000" dirty="0">
              <a:solidFill>
                <a:srgbClr val="002060"/>
              </a:solidFill>
            </a:endParaRPr>
          </a:p>
        </p:txBody>
      </p:sp>
      <p:sp>
        <p:nvSpPr>
          <p:cNvPr id="6" name="Text Placeholder 5"/>
          <p:cNvSpPr>
            <a:spLocks noGrp="1"/>
          </p:cNvSpPr>
          <p:nvPr>
            <p:ph type="body" sz="half" idx="2"/>
          </p:nvPr>
        </p:nvSpPr>
        <p:spPr>
          <a:xfrm>
            <a:off x="4572000" y="3283634"/>
            <a:ext cx="4572000" cy="1920240"/>
          </a:xfrm>
        </p:spPr>
        <p:style>
          <a:lnRef idx="1">
            <a:schemeClr val="accent4"/>
          </a:lnRef>
          <a:fillRef idx="2">
            <a:schemeClr val="accent4"/>
          </a:fillRef>
          <a:effectRef idx="1">
            <a:schemeClr val="accent4"/>
          </a:effectRef>
          <a:fontRef idx="minor">
            <a:schemeClr val="dk1"/>
          </a:fontRef>
        </p:style>
        <p:txBody>
          <a:bodyPr>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BE READY FOR  CH9      </a:t>
            </a:r>
            <a:r>
              <a:rPr lang="en-US" sz="48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CONJUNCTIONS</a:t>
            </a:r>
            <a:endParaRPr lang="en-US" sz="4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9" name="Picture Placeholder 8" descr="093.jpg"/>
          <p:cNvPicPr>
            <a:picLocks noGrp="1" noChangeAspect="1"/>
          </p:cNvPicPr>
          <p:nvPr>
            <p:ph type="pic" idx="1"/>
          </p:nvPr>
        </p:nvPicPr>
        <p:blipFill>
          <a:blip r:embed="rId3" cstate="print"/>
          <a:srcRect l="21864" r="21864"/>
          <a:stretch>
            <a:fillRect/>
          </a:stretch>
        </p:blipFill>
        <p:spPr>
          <a:xfrm>
            <a:off x="0" y="214290"/>
            <a:ext cx="4429124" cy="63579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2708" name="Picture 11" descr="023.jpg"/>
          <p:cNvPicPr>
            <a:picLocks noChangeAspect="1"/>
          </p:cNvPicPr>
          <p:nvPr/>
        </p:nvPicPr>
        <p:blipFill>
          <a:blip r:embed="rId4"/>
          <a:srcRect/>
          <a:stretch>
            <a:fillRect/>
          </a:stretch>
        </p:blipFill>
        <p:spPr bwMode="auto">
          <a:xfrm>
            <a:off x="5072063" y="0"/>
            <a:ext cx="4071937" cy="2571750"/>
          </a:xfrm>
          <a:prstGeom prst="rect">
            <a:avLst/>
          </a:prstGeom>
          <a:noFill/>
          <a:ln w="9525">
            <a:noFill/>
            <a:miter lim="800000"/>
            <a:headEnd/>
            <a:tailEnd/>
          </a:ln>
        </p:spPr>
      </p:pic>
      <p:pic>
        <p:nvPicPr>
          <p:cNvPr id="72709" name="Picture 12" descr="070.jpg"/>
          <p:cNvPicPr>
            <a:picLocks noChangeAspect="1"/>
          </p:cNvPicPr>
          <p:nvPr/>
        </p:nvPicPr>
        <p:blipFill>
          <a:blip r:embed="rId5"/>
          <a:srcRect/>
          <a:stretch>
            <a:fillRect/>
          </a:stretch>
        </p:blipFill>
        <p:spPr bwMode="auto">
          <a:xfrm>
            <a:off x="5214938" y="4429125"/>
            <a:ext cx="3929062" cy="2428875"/>
          </a:xfrm>
          <a:prstGeom prst="rect">
            <a:avLst/>
          </a:prstGeom>
          <a:noFill/>
          <a:ln w="9525">
            <a:noFill/>
            <a:miter lim="800000"/>
            <a:headEnd/>
            <a:tailEnd/>
          </a:ln>
        </p:spPr>
      </p:pic>
      <p:sp>
        <p:nvSpPr>
          <p:cNvPr id="72710" name="Slide Number Placeholder 6"/>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E98055-8078-44C3-9519-15650580DCC2}" type="slidenum">
              <a:rPr lang="en-US">
                <a:cs typeface="Arial" charset="0"/>
              </a:rPr>
              <a:pPr fontAlgn="base">
                <a:spcBef>
                  <a:spcPct val="0"/>
                </a:spcBef>
                <a:spcAft>
                  <a:spcPct val="0"/>
                </a:spcAft>
                <a:defRPr/>
              </a:pPr>
              <a:t>58</a:t>
            </a:fld>
            <a:endParaRPr lang="en-US">
              <a:cs typeface="Arial" charset="0"/>
            </a:endParaRPr>
          </a:p>
        </p:txBody>
      </p:sp>
      <p:sp>
        <p:nvSpPr>
          <p:cNvPr id="72711" name="Date Placeholder 7"/>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2B8F9CEC-E1A8-42C1-865A-E11031CED4BF}" type="datetime1">
              <a:rPr lang="en-US">
                <a:cs typeface="Arial" charset="0"/>
              </a:rPr>
              <a:pPr fontAlgn="base">
                <a:spcBef>
                  <a:spcPct val="0"/>
                </a:spcBef>
                <a:spcAft>
                  <a:spcPct val="0"/>
                </a:spcAft>
                <a:defRPr/>
              </a:pPr>
              <a:t>10/10/2015</a:t>
            </a:fld>
            <a:endParaRPr lang="en-US">
              <a:cs typeface="Arial" charset="0"/>
            </a:endParaRPr>
          </a:p>
        </p:txBody>
      </p:sp>
      <p:sp>
        <p:nvSpPr>
          <p:cNvPr id="72712" name="Footer Placeholder 9"/>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TEXTBOOKS</a:t>
            </a:r>
            <a:endParaRPr lang="en-US" dirty="0"/>
          </a:p>
        </p:txBody>
      </p:sp>
      <p:sp>
        <p:nvSpPr>
          <p:cNvPr id="5" name="Content Placeholder 4"/>
          <p:cNvSpPr>
            <a:spLocks noGrp="1"/>
          </p:cNvSpPr>
          <p:nvPr>
            <p:ph idx="1"/>
          </p:nvPr>
        </p:nvSpPr>
        <p:spPr/>
        <p:txBody>
          <a:bodyPr>
            <a:normAutofit/>
          </a:bodyPr>
          <a:lstStyle/>
          <a:p>
            <a:pPr marL="274320" indent="-274320" eaLnBrk="1" fontAlgn="auto" hangingPunct="1">
              <a:spcAft>
                <a:spcPts val="0"/>
              </a:spcAft>
              <a:buFont typeface="Wingdings 2"/>
              <a:buChar char=""/>
              <a:defRPr/>
            </a:pPr>
            <a:r>
              <a:rPr lang="en-US" dirty="0" err="1" smtClean="0"/>
              <a:t>Khalil</a:t>
            </a:r>
            <a:r>
              <a:rPr lang="en-US" dirty="0" smtClean="0"/>
              <a:t> (2010)</a:t>
            </a:r>
            <a:r>
              <a:rPr lang="en-US" i="1" dirty="0" smtClean="0"/>
              <a:t> A Contrastive Grammar of English and Arabic</a:t>
            </a:r>
            <a:r>
              <a:rPr lang="en-US" dirty="0" smtClean="0"/>
              <a:t>.</a:t>
            </a:r>
          </a:p>
          <a:p>
            <a:pPr marL="274320" indent="-274320" eaLnBrk="1" fontAlgn="auto" hangingPunct="1">
              <a:spcAft>
                <a:spcPts val="0"/>
              </a:spcAft>
              <a:buFont typeface="Wingdings 2"/>
              <a:buChar char=""/>
              <a:defRPr/>
            </a:pPr>
            <a:r>
              <a:rPr lang="en-US" dirty="0" smtClean="0">
                <a:solidFill>
                  <a:srgbClr val="FF0000"/>
                </a:solidFill>
                <a:effectLst>
                  <a:outerShdw blurRad="38100" dist="38100" dir="2700000" algn="tl">
                    <a:srgbClr val="000000">
                      <a:alpha val="43137"/>
                    </a:srgbClr>
                  </a:outerShdw>
                </a:effectLst>
              </a:rPr>
              <a:t>CH 8  SYNTACTIC CONSTRUCTIONS</a:t>
            </a:r>
          </a:p>
          <a:p>
            <a:pPr marL="274320" indent="-274320" eaLnBrk="1" fontAlgn="auto" hangingPunct="1">
              <a:spcAft>
                <a:spcPts val="0"/>
              </a:spcAft>
              <a:buFont typeface="Wingdings 2"/>
              <a:buChar char=""/>
              <a:defRPr/>
            </a:pPr>
            <a:r>
              <a:rPr lang="en-US" dirty="0" smtClean="0">
                <a:solidFill>
                  <a:srgbClr val="FF0000"/>
                </a:solidFill>
                <a:effectLst>
                  <a:outerShdw blurRad="38100" dist="38100" dir="2700000" algn="tl">
                    <a:srgbClr val="000000">
                      <a:alpha val="43137"/>
                    </a:srgbClr>
                  </a:outerShdw>
                </a:effectLst>
              </a:rPr>
              <a:t>CH 9 CONJUNCTIONS</a:t>
            </a:r>
          </a:p>
          <a:p>
            <a:pPr marL="274320" indent="-274320" eaLnBrk="1" fontAlgn="auto" hangingPunct="1">
              <a:spcAft>
                <a:spcPts val="0"/>
              </a:spcAft>
              <a:buFont typeface="Wingdings 2"/>
              <a:buChar char=""/>
              <a:defRPr/>
            </a:pPr>
            <a:r>
              <a:rPr lang="en-US" dirty="0" smtClean="0"/>
              <a:t>Aziz (1988).</a:t>
            </a:r>
            <a:r>
              <a:rPr lang="en-US" i="1" dirty="0" smtClean="0"/>
              <a:t> A Contrastive Grammar of English and Arabic</a:t>
            </a:r>
            <a:r>
              <a:rPr lang="en-US" dirty="0" smtClean="0"/>
              <a:t>.</a:t>
            </a:r>
          </a:p>
          <a:p>
            <a:pPr marL="274320" indent="-274320" eaLnBrk="1" fontAlgn="auto" hangingPunct="1">
              <a:spcAft>
                <a:spcPts val="0"/>
              </a:spcAft>
              <a:buFont typeface="Wingdings 2"/>
              <a:buChar char=""/>
              <a:defRPr/>
            </a:pPr>
            <a:r>
              <a:rPr lang="en-US" dirty="0" smtClean="0">
                <a:solidFill>
                  <a:srgbClr val="FF0000"/>
                </a:solidFill>
                <a:effectLst>
                  <a:outerShdw blurRad="38100" dist="38100" dir="2700000" algn="tl">
                    <a:srgbClr val="000000">
                      <a:alpha val="43137"/>
                    </a:srgbClr>
                  </a:outerShdw>
                </a:effectLst>
              </a:rPr>
              <a:t>CH 11 ADVERBS</a:t>
            </a:r>
          </a:p>
          <a:p>
            <a:pPr marL="274320" indent="-274320" eaLnBrk="1" fontAlgn="auto" hangingPunct="1">
              <a:spcAft>
                <a:spcPts val="0"/>
              </a:spcAft>
              <a:buFont typeface="Wingdings 2"/>
              <a:buChar char=""/>
              <a:defRPr/>
            </a:pPr>
            <a:r>
              <a:rPr lang="en-US" dirty="0" smtClean="0">
                <a:solidFill>
                  <a:srgbClr val="FF0000"/>
                </a:solidFill>
                <a:effectLst>
                  <a:outerShdw blurRad="38100" dist="38100" dir="2700000" algn="tl">
                    <a:srgbClr val="000000">
                      <a:alpha val="43137"/>
                    </a:srgbClr>
                  </a:outerShdw>
                </a:effectLst>
              </a:rPr>
              <a:t>CH 8 NUMBER, GENDER, CASE</a:t>
            </a:r>
          </a:p>
          <a:p>
            <a:pPr marL="274320" indent="-274320" eaLnBrk="1" fontAlgn="auto" hangingPunct="1">
              <a:spcAft>
                <a:spcPts val="0"/>
              </a:spcAft>
              <a:buFont typeface="Wingdings 2"/>
              <a:buChar char=""/>
              <a:defRPr/>
            </a:pPr>
            <a:r>
              <a:rPr lang="en-US" dirty="0" smtClean="0">
                <a:solidFill>
                  <a:srgbClr val="FF0000"/>
                </a:solidFill>
                <a:effectLst>
                  <a:outerShdw blurRad="38100" dist="38100" dir="2700000" algn="tl">
                    <a:srgbClr val="000000">
                      <a:alpha val="43137"/>
                    </a:srgbClr>
                  </a:outerShdw>
                </a:effectLst>
              </a:rPr>
              <a:t>CH 19 THE COMPLEX NOUN PHRASE</a:t>
            </a:r>
            <a:endParaRPr lang="en-US" dirty="0">
              <a:solidFill>
                <a:srgbClr val="FF0000"/>
              </a:solidFill>
              <a:effectLst>
                <a:outerShdw blurRad="38100" dist="38100" dir="2700000" algn="tl">
                  <a:srgbClr val="000000">
                    <a:alpha val="43137"/>
                  </a:srgbClr>
                </a:outerShdw>
              </a:effectLst>
            </a:endParaRPr>
          </a:p>
        </p:txBody>
      </p:sp>
      <p:sp>
        <p:nvSpPr>
          <p:cNvPr id="19459" name="Slide Number Placeholder 6"/>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1CB570-3872-45D9-9DF8-24142C71242F}" type="slidenum">
              <a:rPr lang="en-US">
                <a:cs typeface="Arial" charset="0"/>
              </a:rPr>
              <a:pPr fontAlgn="base">
                <a:spcBef>
                  <a:spcPct val="0"/>
                </a:spcBef>
                <a:spcAft>
                  <a:spcPct val="0"/>
                </a:spcAft>
                <a:defRPr/>
              </a:pPr>
              <a:t>6</a:t>
            </a:fld>
            <a:endParaRPr lang="en-US">
              <a:cs typeface="Arial" charset="0"/>
            </a:endParaRPr>
          </a:p>
        </p:txBody>
      </p:sp>
      <p:sp>
        <p:nvSpPr>
          <p:cNvPr id="19460" name="Date Placeholder 5"/>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A4F75F95-F6BB-4AD7-BFD2-949081B0178F}" type="datetime1">
              <a:rPr lang="en-US">
                <a:cs typeface="Arial" charset="0"/>
              </a:rPr>
              <a:pPr fontAlgn="base">
                <a:spcBef>
                  <a:spcPct val="0"/>
                </a:spcBef>
                <a:spcAft>
                  <a:spcPct val="0"/>
                </a:spcAft>
                <a:defRPr/>
              </a:pPr>
              <a:t>10/10/2015</a:t>
            </a:fld>
            <a:endParaRPr lang="en-US">
              <a:cs typeface="Arial" charset="0"/>
            </a:endParaRPr>
          </a:p>
        </p:txBody>
      </p:sp>
      <p:sp>
        <p:nvSpPr>
          <p:cNvPr id="19461" name="Footer Placeholder 7"/>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fontScale="90000"/>
          </a:bodyPr>
          <a:lstStyle/>
          <a:p>
            <a:pPr eaLnBrk="1" fontAlgn="auto" hangingPunct="1">
              <a:spcAft>
                <a:spcPts val="0"/>
              </a:spcAft>
              <a:defRPr/>
            </a:pPr>
            <a:r>
              <a:rPr lang="en-US" dirty="0" smtClean="0"/>
              <a:t>CH 8 SYNTACTIC CONSTRUCTIONS</a:t>
            </a:r>
            <a:endParaRPr lang="en-US" dirty="0"/>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Font typeface="Wingdings 2"/>
              <a:buNone/>
              <a:defRPr/>
            </a:pPr>
            <a:r>
              <a:rPr lang="en-US" dirty="0" smtClean="0"/>
              <a:t>Topics to be covered in this chapter are:</a:t>
            </a:r>
          </a:p>
          <a:p>
            <a:pPr marL="274320" indent="-274320" eaLnBrk="1" fontAlgn="auto" hangingPunct="1">
              <a:spcAft>
                <a:spcPts val="0"/>
              </a:spcAft>
              <a:buFont typeface="Wingdings 2"/>
              <a:buChar char=""/>
              <a:defRPr/>
            </a:pPr>
            <a:r>
              <a:rPr lang="en-US" dirty="0" smtClean="0"/>
              <a:t>PASSIVE CONSTRUCTIONS</a:t>
            </a:r>
          </a:p>
          <a:p>
            <a:pPr marL="274320" indent="-274320" eaLnBrk="1" fontAlgn="auto" hangingPunct="1">
              <a:spcAft>
                <a:spcPts val="0"/>
              </a:spcAft>
              <a:buFont typeface="Wingdings 2"/>
              <a:buChar char=""/>
              <a:defRPr/>
            </a:pPr>
            <a:r>
              <a:rPr lang="en-US" dirty="0" smtClean="0"/>
              <a:t>RELATIVE CLAUSES</a:t>
            </a:r>
          </a:p>
          <a:p>
            <a:pPr marL="274320" indent="-274320" eaLnBrk="1" fontAlgn="auto" hangingPunct="1">
              <a:spcAft>
                <a:spcPts val="0"/>
              </a:spcAft>
              <a:buFont typeface="Wingdings 2"/>
              <a:buChar char=""/>
              <a:defRPr/>
            </a:pPr>
            <a:r>
              <a:rPr lang="en-US" dirty="0" smtClean="0"/>
              <a:t>INDIRECT SPEECH</a:t>
            </a:r>
          </a:p>
          <a:p>
            <a:pPr marL="274320" indent="-274320" eaLnBrk="1" fontAlgn="auto" hangingPunct="1">
              <a:spcAft>
                <a:spcPts val="0"/>
              </a:spcAft>
              <a:buFont typeface="Wingdings 2"/>
              <a:buChar char=""/>
              <a:defRPr/>
            </a:pPr>
            <a:r>
              <a:rPr lang="en-US" dirty="0" smtClean="0"/>
              <a:t>CONDITIONAL SENTENCES</a:t>
            </a:r>
          </a:p>
          <a:p>
            <a:pPr marL="274320" indent="-274320" eaLnBrk="1" fontAlgn="auto" hangingPunct="1">
              <a:spcAft>
                <a:spcPts val="0"/>
              </a:spcAft>
              <a:buFont typeface="Wingdings 2"/>
              <a:buChar char=""/>
              <a:defRPr/>
            </a:pPr>
            <a:r>
              <a:rPr lang="en-US" dirty="0" smtClean="0"/>
              <a:t>SENTENCE NEGATION</a:t>
            </a:r>
          </a:p>
          <a:p>
            <a:pPr marL="274320" indent="-274320" eaLnBrk="1" fontAlgn="auto" hangingPunct="1">
              <a:spcAft>
                <a:spcPts val="0"/>
              </a:spcAft>
              <a:buFont typeface="Wingdings 2"/>
              <a:buChar char=""/>
              <a:defRPr/>
            </a:pPr>
            <a:r>
              <a:rPr lang="en-US" dirty="0" smtClean="0"/>
              <a:t>EXISTENTIAL SENTENCES</a:t>
            </a:r>
          </a:p>
          <a:p>
            <a:pPr marL="274320" indent="-274320" eaLnBrk="1" fontAlgn="auto" hangingPunct="1">
              <a:spcAft>
                <a:spcPts val="0"/>
              </a:spcAft>
              <a:buFont typeface="Wingdings 2"/>
              <a:buNone/>
              <a:defRPr/>
            </a:pPr>
            <a:endParaRPr lang="en-US" dirty="0" smtClean="0"/>
          </a:p>
          <a:p>
            <a:pPr marL="274320" indent="-274320" eaLnBrk="1" fontAlgn="auto" hangingPunct="1">
              <a:spcAft>
                <a:spcPts val="0"/>
              </a:spcAft>
              <a:buFont typeface="Wingdings 2"/>
              <a:buNone/>
              <a:defRPr/>
            </a:pPr>
            <a:r>
              <a:rPr lang="en-US" dirty="0" smtClean="0"/>
              <a:t>Students are expected to</a:t>
            </a:r>
          </a:p>
          <a:p>
            <a:pPr marL="274320" indent="-274320" eaLnBrk="1" fontAlgn="auto" hangingPunct="1">
              <a:spcAft>
                <a:spcPts val="0"/>
              </a:spcAft>
              <a:buFont typeface="Wingdings 2"/>
              <a:buNone/>
              <a:defRPr/>
            </a:pPr>
            <a:r>
              <a:rPr lang="en-US" dirty="0" smtClean="0">
                <a:solidFill>
                  <a:srgbClr val="FF0000"/>
                </a:solidFill>
                <a:effectLst>
                  <a:outerShdw blurRad="38100" dist="38100" dir="2700000" algn="tl">
                    <a:srgbClr val="000000">
                      <a:alpha val="43137"/>
                    </a:srgbClr>
                  </a:outerShdw>
                </a:effectLst>
              </a:rPr>
              <a:t>(1) identify the ways to translate the phenomenon.</a:t>
            </a:r>
          </a:p>
          <a:p>
            <a:pPr marL="274320" indent="-274320" eaLnBrk="1" fontAlgn="auto" hangingPunct="1">
              <a:spcAft>
                <a:spcPts val="0"/>
              </a:spcAft>
              <a:buFont typeface="Wingdings 2"/>
              <a:buNone/>
              <a:defRPr/>
            </a:pPr>
            <a:r>
              <a:rPr lang="en-US" dirty="0" smtClean="0">
                <a:solidFill>
                  <a:srgbClr val="FF0000"/>
                </a:solidFill>
                <a:effectLst>
                  <a:outerShdw blurRad="38100" dist="38100" dir="2700000" algn="tl">
                    <a:srgbClr val="000000">
                      <a:alpha val="43137"/>
                    </a:srgbClr>
                  </a:outerShdw>
                </a:effectLst>
              </a:rPr>
              <a:t>(2) identify these points of similarity and difference between English and Arabic</a:t>
            </a:r>
            <a:endParaRPr lang="en-US" dirty="0">
              <a:solidFill>
                <a:srgbClr val="FF0000"/>
              </a:solidFill>
              <a:effectLst>
                <a:outerShdw blurRad="38100" dist="38100" dir="2700000" algn="tl">
                  <a:srgbClr val="000000">
                    <a:alpha val="43137"/>
                  </a:srgbClr>
                </a:outerShdw>
              </a:effectLst>
            </a:endParaRPr>
          </a:p>
        </p:txBody>
      </p:sp>
      <p:sp>
        <p:nvSpPr>
          <p:cNvPr id="20483"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18BD48-2280-4E24-9BFE-BE1625A90518}" type="slidenum">
              <a:rPr lang="en-US">
                <a:cs typeface="Arial" charset="0"/>
              </a:rPr>
              <a:pPr fontAlgn="base">
                <a:spcBef>
                  <a:spcPct val="0"/>
                </a:spcBef>
                <a:spcAft>
                  <a:spcPct val="0"/>
                </a:spcAft>
                <a:defRPr/>
              </a:pPr>
              <a:t>7</a:t>
            </a:fld>
            <a:endParaRPr lang="en-US">
              <a:cs typeface="Arial" charset="0"/>
            </a:endParaRPr>
          </a:p>
        </p:txBody>
      </p:sp>
      <p:sp>
        <p:nvSpPr>
          <p:cNvPr id="20484" name="Date Placeholder 5"/>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2E4035CD-0D2F-4FEE-817F-4FD7DDF1CDE2}" type="datetime1">
              <a:rPr lang="en-US">
                <a:cs typeface="Arial" charset="0"/>
              </a:rPr>
              <a:pPr fontAlgn="base">
                <a:spcBef>
                  <a:spcPct val="0"/>
                </a:spcBef>
                <a:spcAft>
                  <a:spcPct val="0"/>
                </a:spcAft>
                <a:defRPr/>
              </a:pPr>
              <a:t>10/10/2015</a:t>
            </a:fld>
            <a:endParaRPr lang="en-US">
              <a:cs typeface="Arial" charset="0"/>
            </a:endParaRPr>
          </a:p>
        </p:txBody>
      </p:sp>
      <p:sp>
        <p:nvSpPr>
          <p:cNvPr id="20485" name="Footer Placeholder 6"/>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style>
          <a:lnRef idx="1">
            <a:schemeClr val="dk1"/>
          </a:lnRef>
          <a:fillRef idx="2">
            <a:schemeClr val="dk1"/>
          </a:fillRef>
          <a:effectRef idx="1">
            <a:schemeClr val="dk1"/>
          </a:effectRef>
          <a:fontRef idx="minor">
            <a:schemeClr val="dk1"/>
          </a:fontRef>
        </p:style>
        <p:txBody>
          <a:bodyPr/>
          <a:lstStyle/>
          <a:p>
            <a:pPr eaLnBrk="1" fontAlgn="auto" hangingPunct="1">
              <a:spcAft>
                <a:spcPts val="0"/>
              </a:spcAft>
              <a:defRPr/>
            </a:pPr>
            <a:r>
              <a:rPr lang="en-US"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PASSIVE CONSTRUCTIONS</a:t>
            </a:r>
            <a:endParaRPr lang="en-US"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Font typeface="Wingdings 2"/>
              <a:buChar char=""/>
              <a:defRPr/>
            </a:pPr>
            <a:r>
              <a:rPr lang="en-US" dirty="0" smtClean="0"/>
              <a:t>TYPES OF PASSIVE</a:t>
            </a:r>
          </a:p>
          <a:p>
            <a:pPr marL="274320" indent="-274320" eaLnBrk="1" fontAlgn="auto" hangingPunct="1">
              <a:spcAft>
                <a:spcPts val="0"/>
              </a:spcAft>
              <a:buFont typeface="Wingdings 2"/>
              <a:buChar char=""/>
              <a:defRPr/>
            </a:pPr>
            <a:r>
              <a:rPr lang="en-US" dirty="0" smtClean="0"/>
              <a:t>1- agentive vs. agentless</a:t>
            </a:r>
          </a:p>
          <a:p>
            <a:pPr marL="274320" indent="-274320" eaLnBrk="1" fontAlgn="auto" hangingPunct="1">
              <a:spcAft>
                <a:spcPts val="0"/>
              </a:spcAft>
              <a:buFont typeface="Wingdings 2"/>
              <a:buChar char=""/>
              <a:defRPr/>
            </a:pPr>
            <a:r>
              <a:rPr lang="en-US" dirty="0" smtClean="0">
                <a:solidFill>
                  <a:srgbClr val="FF0000"/>
                </a:solidFill>
                <a:effectLst>
                  <a:outerShdw blurRad="38100" dist="38100" dir="2700000" algn="tl">
                    <a:srgbClr val="000000">
                      <a:alpha val="43137"/>
                    </a:srgbClr>
                  </a:outerShdw>
                </a:effectLst>
              </a:rPr>
              <a:t>The glass was broken (by John).</a:t>
            </a:r>
          </a:p>
          <a:p>
            <a:pPr marL="274320" indent="-274320" eaLnBrk="1" fontAlgn="auto" hangingPunct="1">
              <a:spcAft>
                <a:spcPts val="0"/>
              </a:spcAft>
              <a:buFont typeface="Wingdings 2"/>
              <a:buChar char=""/>
              <a:defRPr/>
            </a:pPr>
            <a:r>
              <a:rPr lang="en-US" dirty="0" smtClean="0">
                <a:solidFill>
                  <a:srgbClr val="FF0000"/>
                </a:solidFill>
                <a:effectLst>
                  <a:outerShdw blurRad="38100" dist="38100" dir="2700000" algn="tl">
                    <a:srgbClr val="000000">
                      <a:alpha val="43137"/>
                    </a:srgbClr>
                  </a:outerShdw>
                </a:effectLst>
              </a:rPr>
              <a:t>The glass was broken with a stone.</a:t>
            </a:r>
          </a:p>
          <a:p>
            <a:pPr marL="274320" indent="-274320" eaLnBrk="1" fontAlgn="auto" hangingPunct="1">
              <a:spcAft>
                <a:spcPts val="0"/>
              </a:spcAft>
              <a:buFont typeface="Wingdings 2"/>
              <a:buChar char=""/>
              <a:defRPr/>
            </a:pPr>
            <a:r>
              <a:rPr lang="en-US" dirty="0" smtClean="0">
                <a:solidFill>
                  <a:srgbClr val="FF0000"/>
                </a:solidFill>
                <a:effectLst>
                  <a:outerShdw blurRad="38100" dist="38100" dir="2700000" algn="tl">
                    <a:srgbClr val="000000">
                      <a:alpha val="43137"/>
                    </a:srgbClr>
                  </a:outerShdw>
                </a:effectLst>
              </a:rPr>
              <a:t>The letter was mailed yesterday.</a:t>
            </a:r>
          </a:p>
          <a:p>
            <a:pPr marL="274320" indent="-274320" eaLnBrk="1" fontAlgn="auto" hangingPunct="1">
              <a:spcAft>
                <a:spcPts val="0"/>
              </a:spcAft>
              <a:buFont typeface="Wingdings 2"/>
              <a:buChar char=""/>
              <a:defRPr/>
            </a:pPr>
            <a:r>
              <a:rPr lang="en-US" dirty="0" smtClean="0"/>
              <a:t>2-Get passive</a:t>
            </a:r>
          </a:p>
          <a:p>
            <a:pPr marL="274320" indent="-274320" eaLnBrk="1" fontAlgn="auto" hangingPunct="1">
              <a:spcAft>
                <a:spcPts val="0"/>
              </a:spcAft>
              <a:buFont typeface="Wingdings 2"/>
              <a:buChar char=""/>
              <a:defRPr/>
            </a:pPr>
            <a:r>
              <a:rPr lang="en-US" dirty="0" smtClean="0"/>
              <a:t>3-Causative passive</a:t>
            </a:r>
          </a:p>
          <a:p>
            <a:pPr marL="274320" indent="-274320" eaLnBrk="1" fontAlgn="auto" hangingPunct="1">
              <a:spcAft>
                <a:spcPts val="0"/>
              </a:spcAft>
              <a:buFont typeface="Wingdings 2"/>
              <a:buChar char=""/>
              <a:defRPr/>
            </a:pPr>
            <a:r>
              <a:rPr lang="en-US" dirty="0" smtClean="0"/>
              <a:t>4- Pseudopassive</a:t>
            </a:r>
          </a:p>
          <a:p>
            <a:pPr marL="274320" indent="-274320" eaLnBrk="1" fontAlgn="auto" hangingPunct="1">
              <a:spcAft>
                <a:spcPts val="0"/>
              </a:spcAft>
              <a:buFont typeface="Wingdings 2"/>
              <a:buChar char=""/>
              <a:defRPr/>
            </a:pPr>
            <a:r>
              <a:rPr lang="en-US" dirty="0" smtClean="0"/>
              <a:t>5- Adjectival passive</a:t>
            </a:r>
            <a:endParaRPr lang="en-US" dirty="0"/>
          </a:p>
        </p:txBody>
      </p:sp>
      <p:sp>
        <p:nvSpPr>
          <p:cNvPr id="21507"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DCCE17-10D9-488A-BB4B-EA0119CAF71B}" type="slidenum">
              <a:rPr lang="en-US">
                <a:cs typeface="Arial" charset="0"/>
              </a:rPr>
              <a:pPr fontAlgn="base">
                <a:spcBef>
                  <a:spcPct val="0"/>
                </a:spcBef>
                <a:spcAft>
                  <a:spcPct val="0"/>
                </a:spcAft>
                <a:defRPr/>
              </a:pPr>
              <a:t>8</a:t>
            </a:fld>
            <a:endParaRPr lang="en-US">
              <a:cs typeface="Arial" charset="0"/>
            </a:endParaRPr>
          </a:p>
        </p:txBody>
      </p:sp>
      <p:sp>
        <p:nvSpPr>
          <p:cNvPr id="21508" name="Date Placeholder 5"/>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14355145-F9EA-438D-AFF4-677BD6BFA2FB}" type="datetime1">
              <a:rPr lang="en-US">
                <a:cs typeface="Arial" charset="0"/>
              </a:rPr>
              <a:pPr fontAlgn="base">
                <a:spcBef>
                  <a:spcPct val="0"/>
                </a:spcBef>
                <a:spcAft>
                  <a:spcPct val="0"/>
                </a:spcAft>
                <a:defRPr/>
              </a:pPr>
              <a:t>10/10/2015</a:t>
            </a:fld>
            <a:endParaRPr lang="en-US">
              <a:cs typeface="Arial" charset="0"/>
            </a:endParaRPr>
          </a:p>
        </p:txBody>
      </p:sp>
      <p:sp>
        <p:nvSpPr>
          <p:cNvPr id="21509" name="Footer Placeholder 6"/>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GET PASSIVE</a:t>
            </a:r>
            <a:endParaRPr lang="en-US" dirty="0"/>
          </a:p>
        </p:txBody>
      </p:sp>
      <p:sp>
        <p:nvSpPr>
          <p:cNvPr id="3" name="Content Placeholder 2"/>
          <p:cNvSpPr>
            <a:spLocks noGrp="1"/>
          </p:cNvSpPr>
          <p:nvPr>
            <p:ph idx="1"/>
          </p:nvPr>
        </p:nvSpPr>
        <p:spPr/>
        <p:txBody>
          <a:bodyPr>
            <a:normAutofit lnSpcReduction="10000"/>
          </a:bodyPr>
          <a:lstStyle/>
          <a:p>
            <a:pPr eaLnBrk="1" hangingPunct="1">
              <a:defRPr/>
            </a:pPr>
            <a:r>
              <a:rPr lang="en-US" sz="2400" smtClean="0">
                <a:solidFill>
                  <a:srgbClr val="FF0000"/>
                </a:solidFill>
                <a:effectLst>
                  <a:outerShdw blurRad="38100" dist="38100" dir="2700000" algn="tl">
                    <a:srgbClr val="C0C0C0"/>
                  </a:outerShdw>
                </a:effectLst>
              </a:rPr>
              <a:t>He got killed in the accident.</a:t>
            </a:r>
          </a:p>
          <a:p>
            <a:pPr eaLnBrk="1" hangingPunct="1">
              <a:defRPr/>
            </a:pPr>
            <a:r>
              <a:rPr lang="en-US" sz="2400" smtClean="0">
                <a:solidFill>
                  <a:srgbClr val="FF0000"/>
                </a:solidFill>
                <a:effectLst>
                  <a:outerShdw blurRad="38100" dist="38100" dir="2700000" algn="tl">
                    <a:srgbClr val="C0C0C0"/>
                  </a:outerShdw>
                </a:effectLst>
              </a:rPr>
              <a:t>The door got damaged.</a:t>
            </a:r>
          </a:p>
          <a:p>
            <a:pPr eaLnBrk="1" hangingPunct="1">
              <a:defRPr/>
            </a:pPr>
            <a:r>
              <a:rPr lang="en-US" sz="2400" smtClean="0">
                <a:solidFill>
                  <a:srgbClr val="FF0000"/>
                </a:solidFill>
                <a:effectLst>
                  <a:outerShdw blurRad="38100" dist="38100" dir="2700000" algn="tl">
                    <a:srgbClr val="C0C0C0"/>
                  </a:outerShdw>
                </a:effectLst>
              </a:rPr>
              <a:t>He didn’t get hurt.</a:t>
            </a:r>
          </a:p>
          <a:p>
            <a:pPr eaLnBrk="1" hangingPunct="1">
              <a:defRPr/>
            </a:pPr>
            <a:r>
              <a:rPr lang="en-US" sz="2400" smtClean="0">
                <a:solidFill>
                  <a:srgbClr val="FF0000"/>
                </a:solidFill>
                <a:effectLst>
                  <a:outerShdw blurRad="38100" dist="38100" dir="2700000" algn="tl">
                    <a:srgbClr val="C0C0C0"/>
                  </a:outerShdw>
                </a:effectLst>
              </a:rPr>
              <a:t>They got the car washed.</a:t>
            </a:r>
          </a:p>
          <a:p>
            <a:pPr eaLnBrk="1" hangingPunct="1">
              <a:defRPr/>
            </a:pPr>
            <a:endParaRPr lang="en-US" sz="2400" smtClean="0"/>
          </a:p>
          <a:p>
            <a:pPr eaLnBrk="1" hangingPunct="1">
              <a:buFont typeface="Wingdings 2" pitchFamily="18" charset="2"/>
              <a:buNone/>
              <a:defRPr/>
            </a:pPr>
            <a:r>
              <a:rPr lang="en-US" sz="2400" smtClean="0"/>
              <a:t>(1)The GET passive is commonly used in informal ,colloquial style.</a:t>
            </a:r>
          </a:p>
          <a:p>
            <a:pPr eaLnBrk="1" hangingPunct="1">
              <a:buFont typeface="Wingdings 2" pitchFamily="18" charset="2"/>
              <a:buNone/>
              <a:defRPr/>
            </a:pPr>
            <a:r>
              <a:rPr lang="en-US" sz="2400" smtClean="0"/>
              <a:t>(2) Get passive is more common than Be passive.</a:t>
            </a:r>
          </a:p>
          <a:p>
            <a:pPr eaLnBrk="1" hangingPunct="1">
              <a:buFont typeface="Wingdings 2" pitchFamily="18" charset="2"/>
              <a:buNone/>
              <a:defRPr/>
            </a:pPr>
            <a:r>
              <a:rPr lang="en-US" sz="2400" smtClean="0"/>
              <a:t>(3) Unlike BE passive, GET passive occurs only with verbs that express actions and processes.</a:t>
            </a:r>
          </a:p>
          <a:p>
            <a:pPr eaLnBrk="1" hangingPunct="1">
              <a:buFont typeface="Wingdings 2" pitchFamily="18" charset="2"/>
              <a:buNone/>
              <a:defRPr/>
            </a:pPr>
            <a:r>
              <a:rPr lang="en-US" sz="2400" smtClean="0"/>
              <a:t>(4) It is used with</a:t>
            </a:r>
            <a:r>
              <a:rPr lang="en-US" sz="2400" smtClean="0">
                <a:solidFill>
                  <a:srgbClr val="FF0000"/>
                </a:solidFill>
                <a:effectLst>
                  <a:outerShdw blurRad="38100" dist="38100" dir="2700000" algn="tl">
                    <a:srgbClr val="C0C0C0"/>
                  </a:outerShdw>
                </a:effectLst>
              </a:rPr>
              <a:t> get married/ divorced/ washed/ started/ dressed/ engaged/ arrested/ run over.</a:t>
            </a:r>
          </a:p>
        </p:txBody>
      </p:sp>
      <p:sp>
        <p:nvSpPr>
          <p:cNvPr id="22531"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46A121-DE74-4847-A389-FFA6EAC9AC7E}" type="slidenum">
              <a:rPr lang="ar-SA">
                <a:cs typeface="Arial" charset="0"/>
              </a:rPr>
              <a:pPr fontAlgn="base">
                <a:spcBef>
                  <a:spcPct val="0"/>
                </a:spcBef>
                <a:spcAft>
                  <a:spcPct val="0"/>
                </a:spcAft>
                <a:defRPr/>
              </a:pPr>
              <a:t>9</a:t>
            </a:fld>
            <a:endParaRPr lang="en-US">
              <a:cs typeface="Arial" charset="0"/>
            </a:endParaRPr>
          </a:p>
        </p:txBody>
      </p:sp>
      <p:sp>
        <p:nvSpPr>
          <p:cNvPr id="22532" name="Date Placeholder 5"/>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fld id="{7B522285-3E93-404B-A802-5A73AA436046}" type="datetime1">
              <a:rPr lang="en-US">
                <a:cs typeface="Arial" charset="0"/>
              </a:rPr>
              <a:pPr fontAlgn="base">
                <a:spcBef>
                  <a:spcPct val="0"/>
                </a:spcBef>
                <a:spcAft>
                  <a:spcPct val="0"/>
                </a:spcAft>
                <a:defRPr/>
              </a:pPr>
              <a:t>10/10/2015</a:t>
            </a:fld>
            <a:endParaRPr lang="en-US">
              <a:cs typeface="Arial" charset="0"/>
            </a:endParaRPr>
          </a:p>
        </p:txBody>
      </p:sp>
      <p:sp>
        <p:nvSpPr>
          <p:cNvPr id="22533" name="Footer Placeholder 6"/>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fontAlgn="base">
              <a:spcBef>
                <a:spcPct val="0"/>
              </a:spcBef>
              <a:spcAft>
                <a:spcPct val="0"/>
              </a:spcAft>
              <a:defRPr/>
            </a:pPr>
            <a:r>
              <a:rPr lang="en-US" dirty="0">
                <a:cs typeface="Arial" charset="0"/>
              </a:rPr>
              <a:t>CONTRASTIVE GRAMMAR... AHMED QADOURY ABED </a:t>
            </a:r>
            <a:r>
              <a:rPr lang="en-US" dirty="0" smtClean="0">
                <a:cs typeface="Arial" charset="0"/>
              </a:rPr>
              <a:t>2015</a:t>
            </a:r>
            <a:endParaRPr lang="en-US" dirty="0">
              <a:cs typeface="Arial" charset="0"/>
            </a:endParaRPr>
          </a:p>
        </p:txBody>
      </p:sp>
    </p:spTree>
  </p:cSld>
  <p:clrMapOvr>
    <a:masterClrMapping/>
  </p:clrMapOvr>
  <p:transition spd="med">
    <p:wedge/>
    <p:sndAc>
      <p:stSnd>
        <p:snd r:embed="rId2" name="camera.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417</TotalTime>
  <Words>4452</Words>
  <Application>Microsoft Office PowerPoint</Application>
  <PresentationFormat>On-screen Show (4:3)</PresentationFormat>
  <Paragraphs>642</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Opulent</vt:lpstr>
      <vt:lpstr>AL-MUSTANSIRIYAH UNIVERSITY COLLEGE OF ARTS DEPARTMENT OF TRANSLATION</vt:lpstr>
      <vt:lpstr>                 WELCOME</vt:lpstr>
      <vt:lpstr>COURSE OBJECTIVES</vt:lpstr>
      <vt:lpstr>COURSE POLICY</vt:lpstr>
      <vt:lpstr> Lecture procedure</vt:lpstr>
      <vt:lpstr>TEXTBOOKS</vt:lpstr>
      <vt:lpstr>CH 8 SYNTACTIC CONSTRUCTIONS</vt:lpstr>
      <vt:lpstr>PASSIVE CONSTRUCTIONS</vt:lpstr>
      <vt:lpstr>GET PASSIVE</vt:lpstr>
      <vt:lpstr>CAUSATIVE PASSIVE</vt:lpstr>
      <vt:lpstr>PSEUDOPASSIVE</vt:lpstr>
      <vt:lpstr>ADJECTIVE PASSIVE</vt:lpstr>
      <vt:lpstr>PASSIVE IN ARABIC</vt:lpstr>
      <vt:lpstr>   FUNCTIONS OF PASSIVE</vt:lpstr>
      <vt:lpstr> functions in arabic</vt:lpstr>
      <vt:lpstr> CONSTRAINTS ON THE USE OF PASSIVE IN ENGLISH</vt:lpstr>
      <vt:lpstr>CONSTRAINTS ON THE USE OF PASSIVE IN arabic</vt:lpstr>
      <vt:lpstr> concluding remarks</vt:lpstr>
      <vt:lpstr>          RELATIVE CLAUSES</vt:lpstr>
      <vt:lpstr>Types of RC </vt:lpstr>
      <vt:lpstr>Different implication</vt:lpstr>
      <vt:lpstr>Another problem</vt:lpstr>
      <vt:lpstr>Choice of relative pronoun</vt:lpstr>
      <vt:lpstr>Arabic rc</vt:lpstr>
      <vt:lpstr>Positions of relative pronouns</vt:lpstr>
      <vt:lpstr>Types of rc</vt:lpstr>
      <vt:lpstr>msa</vt:lpstr>
      <vt:lpstr>contrasts</vt:lpstr>
      <vt:lpstr>         Indirect speech</vt:lpstr>
      <vt:lpstr>Arabic indirect speech</vt:lpstr>
      <vt:lpstr>Arabic indirect speech</vt:lpstr>
      <vt:lpstr>Arabic indirect speech</vt:lpstr>
      <vt:lpstr>contrast</vt:lpstr>
      <vt:lpstr>     Conditional sentence</vt:lpstr>
      <vt:lpstr>types</vt:lpstr>
      <vt:lpstr>Other types</vt:lpstr>
      <vt:lpstr>Arabic conditionals</vt:lpstr>
      <vt:lpstr>Arabic conditional particles</vt:lpstr>
      <vt:lpstr>Fulfillable condition</vt:lpstr>
      <vt:lpstr>Unfulfillable conditionals</vt:lpstr>
      <vt:lpstr>contrasts</vt:lpstr>
      <vt:lpstr>negation</vt:lpstr>
      <vt:lpstr>types</vt:lpstr>
      <vt:lpstr>Scope of negation</vt:lpstr>
      <vt:lpstr>Arabic negation</vt:lpstr>
      <vt:lpstr>ما</vt:lpstr>
      <vt:lpstr>لم / لما</vt:lpstr>
      <vt:lpstr>لا</vt:lpstr>
      <vt:lpstr>لن</vt:lpstr>
      <vt:lpstr>ليس</vt:lpstr>
      <vt:lpstr>Existential sentences</vt:lpstr>
      <vt:lpstr>There- constructions</vt:lpstr>
      <vt:lpstr>There-constructions</vt:lpstr>
      <vt:lpstr>Intransitive verbs</vt:lpstr>
      <vt:lpstr>It-constructions</vt:lpstr>
      <vt:lpstr>Have-construction</vt:lpstr>
      <vt:lpstr>Arabic existential sentences</vt:lpstr>
      <vt:lpstr>WE DID IT</vt:lpstr>
    </vt:vector>
  </TitlesOfParts>
  <Company>By DR.Ahmed Saker 2o1O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Conditional sentence</dc:title>
  <dc:creator>AHMEDQADOURY</dc:creator>
  <cp:lastModifiedBy>Ahmed</cp:lastModifiedBy>
  <cp:revision>87</cp:revision>
  <dcterms:created xsi:type="dcterms:W3CDTF">2013-11-01T18:23:10Z</dcterms:created>
  <dcterms:modified xsi:type="dcterms:W3CDTF">2015-10-10T14:42:34Z</dcterms:modified>
</cp:coreProperties>
</file>