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sldIdLst>
    <p:sldId id="256" r:id="rId2"/>
    <p:sldId id="259" r:id="rId3"/>
    <p:sldId id="258" r:id="rId4"/>
    <p:sldId id="274" r:id="rId5"/>
    <p:sldId id="263" r:id="rId6"/>
    <p:sldId id="265" r:id="rId7"/>
    <p:sldId id="272" r:id="rId8"/>
    <p:sldId id="271" r:id="rId9"/>
    <p:sldId id="273" r:id="rId10"/>
    <p:sldId id="267" r:id="rId11"/>
    <p:sldId id="268" r:id="rId12"/>
  </p:sldIdLst>
  <p:sldSz cx="9144000" cy="6858000" type="screen4x3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770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6593-2033-417E-AFE4-5F11E5498ABD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6593-2033-417E-AFE4-5F11E5498ABD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6593-2033-417E-AFE4-5F11E5498ABD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6593-2033-417E-AFE4-5F11E5498ABD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6593-2033-417E-AFE4-5F11E5498ABD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6593-2033-417E-AFE4-5F11E5498ABD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6593-2033-417E-AFE4-5F11E5498ABD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6593-2033-417E-AFE4-5F11E5498ABD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6593-2033-417E-AFE4-5F11E5498ABD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6593-2033-417E-AFE4-5F11E5498ABD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6593-2033-417E-AFE4-5F11E5498ABD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026593-2033-417E-AFE4-5F11E5498ABD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196430-C9E7-4DBB-9CC2-E81E1C5542D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2996952"/>
            <a:ext cx="8784976" cy="23636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English texts in Information and Libraries Science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solidFill>
                  <a:srgbClr val="C00000"/>
                </a:solidFill>
              </a:rPr>
              <a:t>Third Class</a:t>
            </a:r>
            <a:r>
              <a:rPr lang="ar-SA" sz="4000" dirty="0" smtClean="0">
                <a:solidFill>
                  <a:srgbClr val="C00000"/>
                </a:solidFill>
              </a:rPr>
              <a:t/>
            </a:r>
            <a:br>
              <a:rPr lang="ar-SA" sz="4000" dirty="0" smtClean="0">
                <a:solidFill>
                  <a:srgbClr val="C00000"/>
                </a:solidFill>
              </a:rPr>
            </a:br>
            <a:r>
              <a:rPr lang="en-US" sz="5300" smtClean="0">
                <a:solidFill>
                  <a:srgbClr val="C00000"/>
                </a:solidFill>
              </a:rPr>
              <a:t> First </a:t>
            </a:r>
            <a:r>
              <a:rPr lang="en-US" sz="5300" dirty="0" smtClean="0">
                <a:solidFill>
                  <a:srgbClr val="C00000"/>
                </a:solidFill>
              </a:rPr>
              <a:t>L</a:t>
            </a:r>
            <a:r>
              <a:rPr lang="en-US" sz="5300" smtClean="0">
                <a:solidFill>
                  <a:srgbClr val="C00000"/>
                </a:solidFill>
              </a:rPr>
              <a:t>ecture</a:t>
            </a:r>
            <a:endParaRPr lang="en-US" sz="5300" dirty="0">
              <a:solidFill>
                <a:srgbClr val="C0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3568" y="5589240"/>
            <a:ext cx="7854696" cy="104808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b="1" dirty="0" smtClean="0"/>
              <a:t>By: Dr. </a:t>
            </a:r>
            <a:r>
              <a:rPr lang="en-US" b="1" dirty="0" err="1" smtClean="0"/>
              <a:t>Boshra</a:t>
            </a:r>
            <a:r>
              <a:rPr lang="en-US" b="1" dirty="0" smtClean="0"/>
              <a:t> F. </a:t>
            </a:r>
            <a:r>
              <a:rPr lang="en-US" b="1" dirty="0" err="1" smtClean="0"/>
              <a:t>Zopon</a:t>
            </a:r>
            <a:r>
              <a:rPr lang="en-US" b="1" dirty="0" smtClean="0"/>
              <a:t> </a:t>
            </a:r>
            <a:r>
              <a:rPr lang="en-US" b="1" dirty="0" err="1" smtClean="0"/>
              <a:t>AL_Bayaty</a:t>
            </a:r>
            <a:endParaRPr lang="en-US" b="1" dirty="0" smtClean="0"/>
          </a:p>
          <a:p>
            <a:pPr algn="ctr"/>
            <a:endParaRPr lang="en-US" b="1" dirty="0"/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2016-2017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صورة 3" descr="C:\Users\abrar\Downloads\تنزيل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8640"/>
            <a:ext cx="1008112" cy="94134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عنوان فرعي 2"/>
          <p:cNvSpPr txBox="1">
            <a:spLocks/>
          </p:cNvSpPr>
          <p:nvPr/>
        </p:nvSpPr>
        <p:spPr>
          <a:xfrm>
            <a:off x="0" y="1196752"/>
            <a:ext cx="4392488" cy="720080"/>
          </a:xfrm>
          <a:prstGeom prst="rect">
            <a:avLst/>
          </a:prstGeom>
        </p:spPr>
        <p:txBody>
          <a:bodyPr vert="horz" lIns="0" rIns="18288">
            <a:normAutofit fontScale="55000" lnSpcReduction="20000"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College of Arts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sz="2600" b="1" dirty="0" smtClean="0"/>
              <a:t>Information and Libraries department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Any Questions</a:t>
            </a:r>
            <a:r>
              <a:rPr lang="en-US" sz="15000" b="1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en-US" sz="15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36712"/>
            <a:ext cx="9144000" cy="6021287"/>
          </a:xfrm>
          <a:prstGeom prst="rect">
            <a:avLst/>
          </a:prstGeom>
        </p:spPr>
      </p:pic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7200" b="1" dirty="0" smtClean="0">
                <a:solidFill>
                  <a:srgbClr val="FF0000"/>
                </a:solidFill>
              </a:rPr>
              <a:t>Thank you &amp;</a:t>
            </a:r>
          </a:p>
          <a:p>
            <a:pPr>
              <a:buNone/>
            </a:pPr>
            <a:endParaRPr lang="en-US" sz="7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                        </a:t>
            </a:r>
          </a:p>
          <a:p>
            <a:pPr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                       All the best</a:t>
            </a:r>
          </a:p>
          <a:p>
            <a:pPr>
              <a:buNone/>
            </a:pPr>
            <a:endParaRPr 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https://books.google.iq/books/content?id=f9WH9soOBrUC&amp;pg=PP1&amp;img=1&amp;zoom=3&amp;hl=en&amp;sig=ACfU3U1iTW60O4bgOF4mPRnuvWDwHa5jkA&amp;w=128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04664"/>
            <a:ext cx="4663628" cy="62110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https://books.google.iq/books/content?id=f9WH9soOBrUC&amp;pg=PR3&amp;img=1&amp;zoom=3&amp;hl=en&amp;sig=ACfU3U2jnXt35Px5JqWQqWpW2mlrTw12Fg&amp;w=128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908720"/>
            <a:ext cx="5112568" cy="5435799"/>
          </a:xfrm>
          <a:prstGeom prst="rect">
            <a:avLst/>
          </a:prstGeom>
          <a:noFill/>
        </p:spPr>
      </p:pic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971600" y="5805264"/>
          <a:ext cx="6408712" cy="822960"/>
        </p:xfrm>
        <a:graphic>
          <a:graphicData uri="http://schemas.openxmlformats.org/drawingml/2006/table">
            <a:tbl>
              <a:tblPr/>
              <a:tblGrid>
                <a:gridCol w="3204356"/>
                <a:gridCol w="3204356"/>
              </a:tblGrid>
              <a:tr h="202312">
                <a:tc>
                  <a:txBody>
                    <a:bodyPr/>
                    <a:lstStyle/>
                    <a:p>
                      <a:r>
                        <a:rPr lang="en-US" dirty="0"/>
                        <a:t>Type: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Book; English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4624">
                <a:tc>
                  <a:txBody>
                    <a:bodyPr/>
                    <a:lstStyle/>
                    <a:p>
                      <a:r>
                        <a:rPr lang="en-US" dirty="0"/>
                        <a:t>Publisher: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Westport, Conn. [</a:t>
                      </a:r>
                      <a:r>
                        <a:rPr lang="en-US" dirty="0" err="1"/>
                        <a:t>u.a</a:t>
                      </a:r>
                      <a:r>
                        <a:rPr lang="en-US" dirty="0"/>
                        <a:t>.] Libraries Unlimited 2004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Archives</a:t>
            </a:r>
          </a:p>
          <a:p>
            <a:pPr algn="just">
              <a:buNone/>
            </a:pPr>
            <a:r>
              <a:rPr lang="en-US" dirty="0" smtClean="0"/>
              <a:t>		An organized collection of the noncurrent records of the activities of a business, government, organization, information, or other corporate body, or the personal papers of one or more individuals, families, or groups, retained permanently (or for a designated or indeterminate period of time.</a:t>
            </a:r>
          </a:p>
          <a:p>
            <a:pPr algn="just">
              <a:buNone/>
            </a:pPr>
            <a:r>
              <a:rPr lang="en-US" dirty="0" smtClean="0"/>
              <a:t>		by their originator or a successor for their permanent historical, informational, evidential, legal, administrative, or monetary value, usually in a repository managed and maintained by a trained archivist.</a:t>
            </a:r>
            <a:endParaRPr lang="en-US" dirty="0"/>
          </a:p>
        </p:txBody>
      </p:sp>
      <p:sp>
        <p:nvSpPr>
          <p:cNvPr id="5" name="مربع نص 4"/>
          <p:cNvSpPr txBox="1"/>
          <p:nvPr/>
        </p:nvSpPr>
        <p:spPr>
          <a:xfrm>
            <a:off x="395536" y="764704"/>
            <a:ext cx="65527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1. Archives Definition</a:t>
            </a:r>
          </a:p>
          <a:p>
            <a:endParaRPr lang="en-US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1095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Simplified Arabic Fixed" pitchFamily="49" charset="-78"/>
                <a:cs typeface="Simplified Arabic Fixed" pitchFamily="49" charset="-78"/>
              </a:rPr>
              <a:t>2. Archival Value</a:t>
            </a:r>
            <a:endParaRPr lang="en-US" sz="2800" b="1" dirty="0">
              <a:solidFill>
                <a:srgbClr val="C00000"/>
              </a:solidFill>
              <a:latin typeface="Simplified Arabic Fixed" pitchFamily="49" charset="-78"/>
              <a:cs typeface="Simplified Arabic Fixed" pitchFamily="49" charset="-78"/>
            </a:endParaRPr>
          </a:p>
        </p:txBody>
      </p:sp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179388" indent="-179388" algn="just">
              <a:buFont typeface="Wingdings" pitchFamily="2" charset="2"/>
              <a:buChar char="q"/>
            </a:pPr>
            <a:r>
              <a:rPr lang="en-US" sz="1700" b="1" u="sng" dirty="0" smtClean="0"/>
              <a:t>Administrative value:</a:t>
            </a:r>
            <a:r>
              <a:rPr lang="en-US" sz="1700" b="1" dirty="0" smtClean="0"/>
              <a:t> utility in the conduct of current or future administrative affaires.</a:t>
            </a:r>
          </a:p>
          <a:p>
            <a:pPr marL="179388" indent="-179388" algn="just">
              <a:buFont typeface="Wingdings" pitchFamily="2" charset="2"/>
              <a:buChar char="q"/>
            </a:pPr>
            <a:endParaRPr lang="en-US" sz="1700" b="1" dirty="0" smtClean="0"/>
          </a:p>
          <a:p>
            <a:pPr marL="179388" indent="-179388" algn="just">
              <a:buFont typeface="Wingdings" pitchFamily="2" charset="2"/>
              <a:buChar char="q"/>
            </a:pPr>
            <a:r>
              <a:rPr lang="en-US" sz="1700" b="1" u="sng" dirty="0" smtClean="0"/>
              <a:t>Evidential value:</a:t>
            </a:r>
            <a:r>
              <a:rPr lang="en-US" sz="1700" b="1" dirty="0" smtClean="0"/>
              <a:t> capacity of records to furnish proof of facts concerning their creator or the events/activities to which they pertain.</a:t>
            </a:r>
          </a:p>
          <a:p>
            <a:pPr marL="179388" indent="-179388" algn="just">
              <a:buFont typeface="Wingdings" pitchFamily="2" charset="2"/>
              <a:buChar char="q"/>
            </a:pPr>
            <a:endParaRPr lang="en-US" sz="1700" b="1" dirty="0" smtClean="0"/>
          </a:p>
          <a:p>
            <a:pPr marL="179388" indent="-179388" algn="just">
              <a:buFont typeface="Wingdings" pitchFamily="2" charset="2"/>
              <a:buChar char="q"/>
            </a:pPr>
            <a:r>
              <a:rPr lang="en-US" sz="1700" b="1" u="sng" dirty="0" smtClean="0"/>
              <a:t>Fiscal value:</a:t>
            </a:r>
            <a:r>
              <a:rPr lang="en-US" sz="1700" b="1" dirty="0" smtClean="0"/>
              <a:t> utility in the conduct of financial business or fiscal accounting.</a:t>
            </a:r>
          </a:p>
          <a:p>
            <a:pPr marL="179388" indent="-179388" algn="just">
              <a:buFont typeface="Wingdings" pitchFamily="2" charset="2"/>
              <a:buChar char="q"/>
            </a:pPr>
            <a:endParaRPr lang="en-US" sz="1700" b="1" dirty="0" smtClean="0"/>
          </a:p>
          <a:p>
            <a:pPr marL="179388" indent="-179388" algn="just">
              <a:buFont typeface="Wingdings" pitchFamily="2" charset="2"/>
              <a:buChar char="q"/>
            </a:pPr>
            <a:r>
              <a:rPr lang="en-US" sz="1700" b="1" u="sng" dirty="0" smtClean="0"/>
              <a:t>Historical value:</a:t>
            </a:r>
            <a:r>
              <a:rPr lang="en-US" sz="1700" b="1" dirty="0" smtClean="0"/>
              <a:t> capacity to document past events, providing information about the lives and activities of persons involved in them.</a:t>
            </a:r>
          </a:p>
          <a:p>
            <a:pPr marL="179388" indent="-179388" algn="just">
              <a:buFont typeface="Wingdings" pitchFamily="2" charset="2"/>
              <a:buChar char="q"/>
            </a:pPr>
            <a:endParaRPr lang="en-US" sz="1700" b="1" dirty="0" smtClean="0"/>
          </a:p>
          <a:p>
            <a:pPr marL="179388" indent="-179388" algn="just">
              <a:buFont typeface="Wingdings" pitchFamily="2" charset="2"/>
              <a:buChar char="q"/>
            </a:pPr>
            <a:r>
              <a:rPr lang="en-US" sz="1700" b="1" u="sng" dirty="0" smtClean="0"/>
              <a:t>Informational value:</a:t>
            </a:r>
            <a:r>
              <a:rPr lang="en-US" sz="1700" b="1" dirty="0" smtClean="0"/>
              <a:t> usefulness for reference and research.</a:t>
            </a:r>
          </a:p>
          <a:p>
            <a:pPr marL="179388" indent="-179388" algn="just">
              <a:buFont typeface="Wingdings" pitchFamily="2" charset="2"/>
              <a:buChar char="q"/>
            </a:pPr>
            <a:endParaRPr lang="en-US" sz="1700" b="1" dirty="0" smtClean="0"/>
          </a:p>
          <a:p>
            <a:pPr marL="179388" indent="-179388" algn="just">
              <a:buFont typeface="Wingdings" pitchFamily="2" charset="2"/>
              <a:buChar char="q"/>
            </a:pPr>
            <a:r>
              <a:rPr lang="en-US" sz="1700" b="1" u="sng" dirty="0" smtClean="0"/>
              <a:t>Intrinsic value:</a:t>
            </a:r>
            <a:r>
              <a:rPr lang="en-US" sz="1700" b="1" dirty="0" smtClean="0"/>
              <a:t> inherent worth of a document based on its content, cultural significance, antiquity, past uses, etc.</a:t>
            </a:r>
          </a:p>
          <a:p>
            <a:pPr marL="179388" indent="-179388" algn="just">
              <a:buFont typeface="Wingdings" pitchFamily="2" charset="2"/>
              <a:buChar char="q"/>
            </a:pPr>
            <a:endParaRPr lang="en-US" sz="1700" b="1" dirty="0" smtClean="0"/>
          </a:p>
          <a:p>
            <a:pPr marL="179388" indent="-179388" algn="just">
              <a:buFont typeface="Wingdings" pitchFamily="2" charset="2"/>
              <a:buChar char="q"/>
            </a:pPr>
            <a:r>
              <a:rPr lang="en-US" sz="1700" b="1" u="sng" dirty="0" smtClean="0"/>
              <a:t>Legal value:</a:t>
            </a:r>
            <a:r>
              <a:rPr lang="en-US" sz="1700" b="1" dirty="0" smtClean="0"/>
              <a:t> utility in the conduct of future legal proceedings, or as evidence </a:t>
            </a:r>
            <a:r>
              <a:rPr lang="en-US" sz="1700" b="1" dirty="0" smtClean="0"/>
              <a:t>of past legal decisions.</a:t>
            </a:r>
          </a:p>
          <a:p>
            <a:pPr marL="179388" indent="-179388" algn="just">
              <a:buFont typeface="Wingdings" pitchFamily="2" charset="2"/>
              <a:buChar char="q"/>
            </a:pPr>
            <a:endParaRPr lang="en-US" sz="1700" b="1" dirty="0" smtClean="0"/>
          </a:p>
          <a:p>
            <a:pPr marL="179388" indent="-179388" algn="just">
              <a:buFont typeface="Wingdings" pitchFamily="2" charset="2"/>
              <a:buChar char="q"/>
            </a:pPr>
            <a:r>
              <a:rPr lang="en-US" sz="1700" b="1" u="sng" dirty="0" smtClean="0"/>
              <a:t>Monetary value:</a:t>
            </a:r>
            <a:r>
              <a:rPr lang="en-US" sz="1700" b="1" dirty="0" smtClean="0"/>
              <a:t> worth in the market place, based on appraisal by a person experienced in making such judgments.</a:t>
            </a:r>
            <a:endParaRPr lang="en-US" sz="1700" b="1" dirty="0" smtClean="0"/>
          </a:p>
          <a:p>
            <a:pPr marL="179388" indent="-179388" algn="just">
              <a:buFont typeface="Wingdings" pitchFamily="2" charset="2"/>
              <a:buChar char="q"/>
            </a:pPr>
            <a:endParaRPr lang="en-US" sz="1700" b="1" dirty="0" smtClean="0"/>
          </a:p>
          <a:p>
            <a:pPr marL="179388" indent="-179388" algn="just">
              <a:buFont typeface="Wingdings" pitchFamily="2" charset="2"/>
              <a:buChar char="q"/>
            </a:pPr>
            <a:endParaRPr lang="en-US" sz="17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Many Software &amp; Websites can help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Goggle Translate</a:t>
            </a:r>
          </a:p>
          <a:p>
            <a:endParaRPr lang="en-US" dirty="0" smtClean="0"/>
          </a:p>
          <a:p>
            <a:r>
              <a:rPr lang="en-US" dirty="0" smtClean="0"/>
              <a:t>Text – to- Speech Master, which is available on the internet.</a:t>
            </a:r>
          </a:p>
          <a:p>
            <a:endParaRPr lang="en-US" dirty="0" smtClean="0"/>
          </a:p>
          <a:p>
            <a:r>
              <a:rPr lang="en-US" dirty="0" smtClean="0"/>
              <a:t>Golden Al-</a:t>
            </a:r>
            <a:r>
              <a:rPr lang="en-US" dirty="0" err="1" smtClean="0"/>
              <a:t>wafi</a:t>
            </a:r>
            <a:r>
              <a:rPr lang="en-US" dirty="0" smtClean="0"/>
              <a:t> Translator, and so on.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268760"/>
          </a:xfrm>
        </p:spPr>
        <p:txBody>
          <a:bodyPr>
            <a:normAutofit/>
          </a:bodyPr>
          <a:lstStyle/>
          <a:p>
            <a:pPr algn="ctr" rtl="1"/>
            <a:r>
              <a:rPr lang="ar-SA" sz="3600" b="1" dirty="0" smtClean="0">
                <a:solidFill>
                  <a:srgbClr val="FF0000"/>
                </a:solidFill>
              </a:rPr>
              <a:t>ترجمة بعض الكلمات الصعبة</a:t>
            </a:r>
            <a:br>
              <a:rPr lang="ar-SA" sz="3600" b="1" dirty="0" smtClean="0">
                <a:solidFill>
                  <a:srgbClr val="FF0000"/>
                </a:solidFill>
              </a:rPr>
            </a:br>
            <a:r>
              <a:rPr lang="ar-SA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The translation of some difficult words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</p:nvPr>
        </p:nvGraphicFramePr>
        <p:xfrm>
          <a:off x="467544" y="1988840"/>
          <a:ext cx="8208912" cy="3841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426846">
                <a:tc>
                  <a:txBody>
                    <a:bodyPr/>
                    <a:lstStyle/>
                    <a:p>
                      <a:r>
                        <a:rPr lang="en-US" dirty="0" smtClean="0"/>
                        <a:t>The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معناها</a:t>
                      </a:r>
                      <a:endParaRPr lang="en-US" dirty="0"/>
                    </a:p>
                  </a:txBody>
                  <a:tcPr/>
                </a:tc>
              </a:tr>
              <a:tr h="4268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Organized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منظمة أو مرتبة</a:t>
                      </a:r>
                      <a:endParaRPr lang="en-US" dirty="0"/>
                    </a:p>
                  </a:txBody>
                  <a:tcPr/>
                </a:tc>
              </a:tr>
              <a:tr h="4268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Collection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مجموعة</a:t>
                      </a:r>
                      <a:endParaRPr lang="en-US" dirty="0"/>
                    </a:p>
                  </a:txBody>
                  <a:tcPr/>
                </a:tc>
              </a:tr>
              <a:tr h="4268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noncurrent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غير متداولة</a:t>
                      </a:r>
                      <a:endParaRPr lang="en-US" dirty="0"/>
                    </a:p>
                  </a:txBody>
                  <a:tcPr/>
                </a:tc>
              </a:tr>
              <a:tr h="4268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records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السجلات</a:t>
                      </a:r>
                      <a:endParaRPr lang="en-US" dirty="0"/>
                    </a:p>
                  </a:txBody>
                  <a:tcPr/>
                </a:tc>
              </a:tr>
              <a:tr h="426846"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 of a business,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أنشطة الأعمال،</a:t>
                      </a:r>
                      <a:endParaRPr lang="en-US" dirty="0"/>
                    </a:p>
                  </a:txBody>
                  <a:tcPr/>
                </a:tc>
              </a:tr>
              <a:tr h="4268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government,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حكومة،</a:t>
                      </a:r>
                      <a:endParaRPr lang="en-US" dirty="0"/>
                    </a:p>
                  </a:txBody>
                  <a:tcPr/>
                </a:tc>
              </a:tr>
              <a:tr h="4268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organization,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منظمة،</a:t>
                      </a:r>
                      <a:endParaRPr lang="en-US" dirty="0"/>
                    </a:p>
                  </a:txBody>
                  <a:tcPr/>
                </a:tc>
              </a:tr>
              <a:tr h="4268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information,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معلومات،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268760"/>
          </a:xfrm>
        </p:spPr>
        <p:txBody>
          <a:bodyPr>
            <a:normAutofit/>
          </a:bodyPr>
          <a:lstStyle/>
          <a:p>
            <a:pPr algn="ctr" rtl="1"/>
            <a:r>
              <a:rPr lang="ar-SA" sz="3600" b="1" dirty="0" smtClean="0">
                <a:solidFill>
                  <a:srgbClr val="FF0000"/>
                </a:solidFill>
              </a:rPr>
              <a:t>ترجمة بعض الكلمات الصعبة</a:t>
            </a:r>
            <a:br>
              <a:rPr lang="ar-SA" sz="3600" b="1" dirty="0" smtClean="0">
                <a:solidFill>
                  <a:srgbClr val="FF0000"/>
                </a:solidFill>
              </a:rPr>
            </a:br>
            <a:r>
              <a:rPr lang="ar-SA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The translation of some difficult words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</p:nvPr>
        </p:nvGraphicFramePr>
        <p:xfrm>
          <a:off x="467544" y="1988844"/>
          <a:ext cx="8229600" cy="4284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28446">
                <a:tc>
                  <a:txBody>
                    <a:bodyPr/>
                    <a:lstStyle/>
                    <a:p>
                      <a:r>
                        <a:rPr lang="en-US" dirty="0" smtClean="0"/>
                        <a:t>The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معناها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or other corporate body,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أو الهيئة الاعتبارية الأخرى،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r>
                        <a:rPr lang="en-US" dirty="0" smtClean="0"/>
                        <a:t>or the personal papers of one or more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أو أوراق شخصية واحدة أو أكثر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Individuals,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الأفراد,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families,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  العائلات،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or groups,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أو جماعات،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Retained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احتفظ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permanently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  بشكل دائم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or for a designated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 أو محدد</a:t>
                      </a:r>
                      <a:r>
                        <a:rPr lang="ar-SA" baseline="0" dirty="0" smtClean="0"/>
                        <a:t> او معين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or indeterminate period of time.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أو مدة غير محددة من الوقت.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268760"/>
          </a:xfrm>
        </p:spPr>
        <p:txBody>
          <a:bodyPr>
            <a:normAutofit/>
          </a:bodyPr>
          <a:lstStyle/>
          <a:p>
            <a:pPr algn="ctr" rtl="1"/>
            <a:r>
              <a:rPr lang="ar-SA" sz="3600" b="1" dirty="0" smtClean="0">
                <a:solidFill>
                  <a:srgbClr val="FF0000"/>
                </a:solidFill>
              </a:rPr>
              <a:t>ترجمة بعض الكلمات الصعبة</a:t>
            </a:r>
            <a:br>
              <a:rPr lang="ar-SA" sz="3600" b="1" dirty="0" smtClean="0">
                <a:solidFill>
                  <a:srgbClr val="FF0000"/>
                </a:solidFill>
              </a:rPr>
            </a:br>
            <a:r>
              <a:rPr lang="ar-SA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The translation of some difficult words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</p:nvPr>
        </p:nvGraphicFramePr>
        <p:xfrm>
          <a:off x="395536" y="1988844"/>
          <a:ext cx="8301608" cy="3427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6808"/>
                <a:gridCol w="4114800"/>
              </a:tblGrid>
              <a:tr h="428446">
                <a:tc>
                  <a:txBody>
                    <a:bodyPr/>
                    <a:lstStyle/>
                    <a:p>
                      <a:r>
                        <a:rPr lang="en-US" dirty="0" smtClean="0"/>
                        <a:t>The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معناها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Archival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القيمة الارشيفية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Administrative</a:t>
                      </a:r>
                      <a:r>
                        <a:rPr lang="en-US" baseline="0" dirty="0" smtClean="0"/>
                        <a:t>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القيمة</a:t>
                      </a:r>
                      <a:r>
                        <a:rPr lang="ar-SA" baseline="0" dirty="0" smtClean="0"/>
                        <a:t> الادارية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Utility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فائدة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Conduct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تسيير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affairs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الشؤون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Evidential</a:t>
                      </a:r>
                      <a:r>
                        <a:rPr lang="en-US" baseline="0" dirty="0" smtClean="0"/>
                        <a:t>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القيمة</a:t>
                      </a:r>
                      <a:r>
                        <a:rPr lang="ar-SA" baseline="0" dirty="0" smtClean="0"/>
                        <a:t> </a:t>
                      </a:r>
                      <a:r>
                        <a:rPr lang="ar-SA" baseline="0" dirty="0" err="1" smtClean="0"/>
                        <a:t>الاثباتية</a:t>
                      </a:r>
                      <a:endParaRPr lang="en-US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r>
                        <a:rPr lang="en-US" dirty="0" smtClean="0"/>
                        <a:t>Decision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القرار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268</TotalTime>
  <Words>362</Words>
  <Application>Microsoft Office PowerPoint</Application>
  <PresentationFormat>عرض على الشاشة (3:4)‏</PresentationFormat>
  <Paragraphs>100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تدفق</vt:lpstr>
      <vt:lpstr>   English texts in Information and Libraries Science  Third Class  First Lecture</vt:lpstr>
      <vt:lpstr>الشريحة 2</vt:lpstr>
      <vt:lpstr>الشريحة 3</vt:lpstr>
      <vt:lpstr>الشريحة 4</vt:lpstr>
      <vt:lpstr>2. Archival Value</vt:lpstr>
      <vt:lpstr>Many Software &amp; Websites can help</vt:lpstr>
      <vt:lpstr>ترجمة بعض الكلمات الصعبة  The translation of some difficult words</vt:lpstr>
      <vt:lpstr>ترجمة بعض الكلمات الصعبة  The translation of some difficult words</vt:lpstr>
      <vt:lpstr>ترجمة بعض الكلمات الصعبة  The translation of some difficult words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text in Information and Libraries</dc:title>
  <dc:creator>Boshra Al_bayaty</dc:creator>
  <cp:lastModifiedBy>Boshra Al_bayaty</cp:lastModifiedBy>
  <cp:revision>61</cp:revision>
  <dcterms:created xsi:type="dcterms:W3CDTF">2016-10-10T00:39:14Z</dcterms:created>
  <dcterms:modified xsi:type="dcterms:W3CDTF">2016-12-24T07:48:22Z</dcterms:modified>
</cp:coreProperties>
</file>