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handoutMasterIdLst>
    <p:handoutMasterId r:id="rId21"/>
  </p:handoutMasterIdLst>
  <p:sldIdLst>
    <p:sldId id="256" r:id="rId2"/>
    <p:sldId id="259" r:id="rId3"/>
    <p:sldId id="261" r:id="rId4"/>
    <p:sldId id="258" r:id="rId5"/>
    <p:sldId id="277" r:id="rId6"/>
    <p:sldId id="278" r:id="rId7"/>
    <p:sldId id="279" r:id="rId8"/>
    <p:sldId id="280" r:id="rId9"/>
    <p:sldId id="263" r:id="rId10"/>
    <p:sldId id="265" r:id="rId11"/>
    <p:sldId id="281" r:id="rId12"/>
    <p:sldId id="282" r:id="rId13"/>
    <p:sldId id="283" r:id="rId14"/>
    <p:sldId id="284" r:id="rId15"/>
    <p:sldId id="285" r:id="rId16"/>
    <p:sldId id="286" r:id="rId17"/>
    <p:sldId id="287" r:id="rId18"/>
    <p:sldId id="267"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482"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6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F01360-2ABF-46D3-90C1-44B599DE4FCC}" type="datetimeFigureOut">
              <a:rPr lang="en-US" smtClean="0"/>
              <a:pPr/>
              <a:t>10/22/2016</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CF2541-DD29-470B-ABE2-BF11DF49C4F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19" name="عنصر نائب للتذييل 18"/>
          <p:cNvSpPr>
            <a:spLocks noGrp="1"/>
          </p:cNvSpPr>
          <p:nvPr>
            <p:ph type="ftr" sz="quarter" idx="11"/>
          </p:nvPr>
        </p:nvSpPr>
        <p:spPr/>
        <p:txBody>
          <a:bodyPr/>
          <a:lstStyle/>
          <a:p>
            <a:endParaRPr lang="en-US"/>
          </a:p>
        </p:txBody>
      </p:sp>
      <p:sp>
        <p:nvSpPr>
          <p:cNvPr id="27" name="عنصر نائب لرقم الشريحة 26"/>
          <p:cNvSpPr>
            <a:spLocks noGrp="1"/>
          </p:cNvSpPr>
          <p:nvPr>
            <p:ph type="sldNum" sz="quarter" idx="12"/>
          </p:nvPr>
        </p:nvSpPr>
        <p:spPr/>
        <p:txBody>
          <a:bodyPr/>
          <a:lstStyle/>
          <a:p>
            <a:fld id="{68196430-C9E7-4DBB-9CC2-E81E1C5542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8196430-C9E7-4DBB-9CC2-E81E1C5542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8196430-C9E7-4DBB-9CC2-E81E1C5542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8196430-C9E7-4DBB-9CC2-E81E1C5542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8196430-C9E7-4DBB-9CC2-E81E1C5542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8196430-C9E7-4DBB-9CC2-E81E1C5542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8196430-C9E7-4DBB-9CC2-E81E1C5542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8196430-C9E7-4DBB-9CC2-E81E1C5542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8196430-C9E7-4DBB-9CC2-E81E1C5542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8196430-C9E7-4DBB-9CC2-E81E1C5542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4026593-2033-417E-AFE4-5F11E5498ABD}" type="datetimeFigureOut">
              <a:rPr lang="en-US" smtClean="0"/>
              <a:pPr/>
              <a:t>10/22/2016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a:xfrm>
            <a:off x="8077200" y="6356350"/>
            <a:ext cx="609600" cy="365125"/>
          </a:xfrm>
        </p:spPr>
        <p:txBody>
          <a:bodyPr/>
          <a:lstStyle/>
          <a:p>
            <a:fld id="{68196430-C9E7-4DBB-9CC2-E81E1C5542D1}" type="slidenum">
              <a:rPr lang="en-US" smtClean="0"/>
              <a:pPr/>
              <a:t>‹#›</a:t>
            </a:fld>
            <a:endParaRPr lang="en-US"/>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026593-2033-417E-AFE4-5F11E5498ABD}" type="datetimeFigureOut">
              <a:rPr lang="en-US" smtClean="0"/>
              <a:pPr/>
              <a:t>10/22/2016</a:t>
            </a:fld>
            <a:endParaRPr lang="en-US"/>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196430-C9E7-4DBB-9CC2-E81E1C5542D1}" type="slidenum">
              <a:rPr lang="en-US" smtClean="0"/>
              <a:pPr/>
              <a:t>‹#›</a:t>
            </a:fld>
            <a:endParaRPr lang="en-US"/>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ama@yahoo.com" TargetMode="External"/><Relationship Id="rId2" Type="http://schemas.openxmlformats.org/officeDocument/2006/relationships/hyperlink" Target="mailto:Wasen@yahoo.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2492896"/>
            <a:ext cx="8784976" cy="2592288"/>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ar-SA" sz="8900" dirty="0" smtClean="0"/>
              <a:t>مدخل ومفاهيم أساسية</a:t>
            </a:r>
            <a:r>
              <a:rPr lang="en-US" sz="8900" dirty="0" smtClean="0"/>
              <a:t/>
            </a:r>
            <a:br>
              <a:rPr lang="en-US" sz="8900" dirty="0" smtClean="0"/>
            </a:br>
            <a:endParaRPr lang="en-US" sz="4000" dirty="0">
              <a:solidFill>
                <a:srgbClr val="C00000"/>
              </a:solidFill>
            </a:endParaRPr>
          </a:p>
        </p:txBody>
      </p:sp>
      <p:sp>
        <p:nvSpPr>
          <p:cNvPr id="3" name="عنوان فرعي 2"/>
          <p:cNvSpPr>
            <a:spLocks noGrp="1"/>
          </p:cNvSpPr>
          <p:nvPr>
            <p:ph type="subTitle" idx="1"/>
          </p:nvPr>
        </p:nvSpPr>
        <p:spPr>
          <a:xfrm>
            <a:off x="683568" y="5589240"/>
            <a:ext cx="7854696" cy="1048080"/>
          </a:xfrm>
        </p:spPr>
        <p:txBody>
          <a:bodyPr>
            <a:normAutofit fontScale="85000" lnSpcReduction="20000"/>
          </a:bodyPr>
          <a:lstStyle/>
          <a:p>
            <a:pPr algn="ctr"/>
            <a:r>
              <a:rPr lang="ar-SA" b="1" dirty="0" smtClean="0"/>
              <a:t>مدرس المادة: </a:t>
            </a:r>
            <a:r>
              <a:rPr lang="ar-SA" b="1" dirty="0" err="1" smtClean="0"/>
              <a:t>د.</a:t>
            </a:r>
            <a:r>
              <a:rPr lang="ar-SA" b="1" dirty="0" smtClean="0"/>
              <a:t> بشــــــــرى فاضــــــــل </a:t>
            </a:r>
            <a:endParaRPr lang="en-US" b="1" dirty="0" smtClean="0"/>
          </a:p>
          <a:p>
            <a:pPr algn="ctr"/>
            <a:endParaRPr lang="en-US" b="1" dirty="0"/>
          </a:p>
          <a:p>
            <a:pPr algn="ctr"/>
            <a:r>
              <a:rPr lang="en-US" b="1" dirty="0" smtClean="0">
                <a:solidFill>
                  <a:srgbClr val="C00000"/>
                </a:solidFill>
              </a:rPr>
              <a:t>2016-2017</a:t>
            </a:r>
            <a:endParaRPr lang="en-US" b="1" dirty="0">
              <a:solidFill>
                <a:srgbClr val="C00000"/>
              </a:solidFill>
            </a:endParaRPr>
          </a:p>
        </p:txBody>
      </p:sp>
      <p:pic>
        <p:nvPicPr>
          <p:cNvPr id="4" name="صورة 3" descr="C:\Users\abrar\Downloads\تنزيل.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619672" y="188640"/>
            <a:ext cx="1008112" cy="941349"/>
          </a:xfrm>
          <a:prstGeom prst="rect">
            <a:avLst/>
          </a:prstGeom>
          <a:noFill/>
          <a:ln>
            <a:noFill/>
          </a:ln>
        </p:spPr>
      </p:pic>
      <p:sp>
        <p:nvSpPr>
          <p:cNvPr id="5" name="عنوان فرعي 2"/>
          <p:cNvSpPr txBox="1">
            <a:spLocks/>
          </p:cNvSpPr>
          <p:nvPr/>
        </p:nvSpPr>
        <p:spPr>
          <a:xfrm>
            <a:off x="0" y="1196752"/>
            <a:ext cx="4392488" cy="720080"/>
          </a:xfrm>
          <a:prstGeom prst="rect">
            <a:avLst/>
          </a:prstGeom>
        </p:spPr>
        <p:txBody>
          <a:bodyPr vert="horz" lIns="0" rIns="18288">
            <a:normAutofit fontScale="85000" lnSpcReduction="20000"/>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r-SA" sz="2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كلية الآداب</a:t>
            </a:r>
            <a:endParaRPr kumimoji="0" lang="en-US" sz="2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ar-SA" sz="2600" b="1" dirty="0" smtClean="0">
                <a:effectLst>
                  <a:outerShdw blurRad="38100" dist="38100" dir="2700000" algn="tl">
                    <a:srgbClr val="000000">
                      <a:alpha val="43137"/>
                    </a:srgbClr>
                  </a:outerShdw>
                </a:effectLst>
              </a:rPr>
              <a:t>قسم المعلومات والمكتبات</a:t>
            </a:r>
            <a:endParaRPr kumimoji="0" lang="en-US" sz="2600" b="1" i="0" u="none" strike="noStrike" kern="1200" cap="none" spc="0" normalizeH="0" baseline="0" noProof="0" dirty="0">
              <a:ln>
                <a:noFill/>
              </a:ln>
              <a:effectLst>
                <a:outerShdw blurRad="38100" dist="38100" dir="2700000" algn="tl">
                  <a:srgbClr val="000000">
                    <a:alpha val="43137"/>
                  </a:srgbClr>
                </a:outerShdw>
              </a:effectLst>
              <a:uLnTx/>
              <a:uFillTx/>
              <a:latin typeface="+mn-lt"/>
              <a:ea typeface="+mn-ea"/>
              <a:cs typeface="+mn-cs"/>
            </a:endParaRPr>
          </a:p>
        </p:txBody>
      </p:sp>
      <p:sp>
        <p:nvSpPr>
          <p:cNvPr id="6" name="عنوان فرعي 2"/>
          <p:cNvSpPr txBox="1">
            <a:spLocks/>
          </p:cNvSpPr>
          <p:nvPr/>
        </p:nvSpPr>
        <p:spPr>
          <a:xfrm>
            <a:off x="755576" y="2276872"/>
            <a:ext cx="7854696" cy="792088"/>
          </a:xfrm>
          <a:prstGeom prst="rect">
            <a:avLst/>
          </a:prstGeom>
        </p:spPr>
        <p:txBody>
          <a:bodyPr vert="horz" lIns="0" rIns="18288">
            <a:noAutofit/>
          </a:bodyPr>
          <a:lstStyle/>
          <a:p>
            <a:pPr marR="45720" lvl="0" algn="ctr">
              <a:spcBef>
                <a:spcPct val="20000"/>
              </a:spcBef>
              <a:buClr>
                <a:schemeClr val="accent3"/>
              </a:buClr>
              <a:buSzPct val="95000"/>
            </a:pPr>
            <a:r>
              <a:rPr kumimoji="0" lang="ar-SA"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شبكات </a:t>
            </a:r>
            <a:r>
              <a:rPr kumimoji="0" lang="ar-SA" sz="32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المعلومات /</a:t>
            </a:r>
            <a:r>
              <a:rPr kumimoji="0" lang="ar-SA"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a:t>
            </a:r>
            <a:r>
              <a:rPr lang="ar-SA" sz="3200" b="1" dirty="0" smtClean="0">
                <a:solidFill>
                  <a:srgbClr val="FF0000"/>
                </a:solidFill>
                <a:effectLst>
                  <a:outerShdw blurRad="38100" dist="38100" dir="2700000" algn="tl">
                    <a:srgbClr val="000000">
                      <a:alpha val="43137"/>
                    </a:srgbClr>
                  </a:outerShdw>
                </a:effectLst>
              </a:rPr>
              <a:t>المرحلة الرابعــــــــة</a:t>
            </a:r>
            <a:endParaRPr kumimoji="0" lang="ar-SA"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r-S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المحاضرة</a:t>
            </a:r>
            <a:r>
              <a:rPr kumimoji="0" lang="ar-SA" sz="2800" b="1" i="0" u="none"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rPr>
              <a:t> الأولى</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ar-SA" sz="2000" b="1" baseline="0" dirty="0" smtClean="0"/>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3200" b="1"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268760"/>
            <a:ext cx="8229600" cy="1781552"/>
          </a:xfrm>
        </p:spPr>
        <p:txBody>
          <a:bodyPr/>
          <a:lstStyle/>
          <a:p>
            <a:pPr algn="just" rtl="1">
              <a:buNone/>
            </a:pPr>
            <a:r>
              <a:rPr lang="ar-SA" b="1" dirty="0" smtClean="0">
                <a:solidFill>
                  <a:schemeClr val="accent1">
                    <a:lumMod val="75000"/>
                  </a:schemeClr>
                </a:solidFill>
              </a:rPr>
              <a:t>ماهية نظم المعلومات</a:t>
            </a:r>
          </a:p>
          <a:p>
            <a:pPr algn="just" rtl="1">
              <a:buFont typeface="Wingdings" pitchFamily="2" charset="2"/>
              <a:buChar char="Ø"/>
            </a:pPr>
            <a:r>
              <a:rPr lang="en-US" dirty="0" smtClean="0"/>
              <a:t> </a:t>
            </a:r>
            <a:r>
              <a:rPr lang="ar-SA" dirty="0" err="1" smtClean="0">
                <a:solidFill>
                  <a:srgbClr val="C00000"/>
                </a:solidFill>
              </a:rPr>
              <a:t>النظام (</a:t>
            </a:r>
            <a:r>
              <a:rPr lang="en-US" dirty="0" smtClean="0">
                <a:solidFill>
                  <a:srgbClr val="C00000"/>
                </a:solidFill>
              </a:rPr>
              <a:t>System</a:t>
            </a:r>
            <a:r>
              <a:rPr lang="ar-SA" dirty="0" smtClean="0">
                <a:solidFill>
                  <a:srgbClr val="C00000"/>
                </a:solidFill>
              </a:rPr>
              <a:t>): </a:t>
            </a:r>
            <a:r>
              <a:rPr lang="ar-SA" dirty="0" smtClean="0"/>
              <a:t>هو عبارة عن مجموعة من العناصر التي تعمل ضمن حدود, وتتفاعل مع بعضها لكي تنتج واحد أو أكثر من الاهداف </a:t>
            </a:r>
            <a:r>
              <a:rPr lang="ar-SA" dirty="0" err="1" smtClean="0"/>
              <a:t>والاغراض.</a:t>
            </a:r>
            <a:endParaRPr lang="en-US" dirty="0" smtClean="0"/>
          </a:p>
          <a:p>
            <a:pPr algn="just" rtl="1"/>
            <a:endParaRPr lang="ar-SA" dirty="0" smtClean="0"/>
          </a:p>
          <a:p>
            <a:pPr algn="just" rtl="1">
              <a:buNone/>
            </a:pPr>
            <a:endParaRPr lang="en-US" dirty="0" smtClean="0"/>
          </a:p>
          <a:p>
            <a:pPr algn="just" rtl="1">
              <a:buNone/>
            </a:pPr>
            <a:endParaRPr lang="en-US" dirty="0" smtClean="0"/>
          </a:p>
          <a:p>
            <a:pPr algn="just" rtl="1"/>
            <a:endParaRPr lang="en-US" dirty="0" smtClean="0"/>
          </a:p>
          <a:p>
            <a:pPr algn="just" rtl="1">
              <a:buNone/>
            </a:pPr>
            <a:endParaRPr lang="en-US" sz="2000" dirty="0"/>
          </a:p>
        </p:txBody>
      </p:sp>
      <p:sp>
        <p:nvSpPr>
          <p:cNvPr id="11" name="مستطيل مستدير الزوايا 10"/>
          <p:cNvSpPr/>
          <p:nvPr/>
        </p:nvSpPr>
        <p:spPr>
          <a:xfrm>
            <a:off x="539552" y="3068960"/>
            <a:ext cx="8064896" cy="17281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عنوان 1"/>
          <p:cNvSpPr>
            <a:spLocks noGrp="1"/>
          </p:cNvSpPr>
          <p:nvPr>
            <p:ph type="title"/>
          </p:nvPr>
        </p:nvSpPr>
        <p:spPr>
          <a:xfrm>
            <a:off x="467544" y="620688"/>
            <a:ext cx="8229600" cy="708688"/>
          </a:xfrm>
        </p:spPr>
        <p:txBody>
          <a:bodyPr>
            <a:normAutofit/>
          </a:bodyPr>
          <a:lstStyle/>
          <a:p>
            <a:pPr algn="just" rtl="1"/>
            <a:r>
              <a:rPr lang="ar-SA" sz="4000" b="1" dirty="0" smtClean="0">
                <a:solidFill>
                  <a:srgbClr val="FF0000"/>
                </a:solidFill>
              </a:rPr>
              <a:t>نظم المعلومات </a:t>
            </a:r>
            <a:endParaRPr lang="en-US" sz="4000" b="1" dirty="0">
              <a:solidFill>
                <a:srgbClr val="FF0000"/>
              </a:solidFill>
            </a:endParaRPr>
          </a:p>
        </p:txBody>
      </p:sp>
      <p:sp>
        <p:nvSpPr>
          <p:cNvPr id="4" name="مربع نص 3"/>
          <p:cNvSpPr txBox="1"/>
          <p:nvPr/>
        </p:nvSpPr>
        <p:spPr>
          <a:xfrm>
            <a:off x="3419872" y="3429000"/>
            <a:ext cx="2520280" cy="369332"/>
          </a:xfrm>
          <a:prstGeom prst="rect">
            <a:avLst/>
          </a:prstGeom>
          <a:noFill/>
          <a:ln w="12700">
            <a:solidFill>
              <a:schemeClr val="tx1"/>
            </a:solidFill>
          </a:ln>
        </p:spPr>
        <p:txBody>
          <a:bodyPr wrap="square" rtlCol="0">
            <a:spAutoFit/>
          </a:bodyPr>
          <a:lstStyle/>
          <a:p>
            <a:pPr algn="just" rtl="1"/>
            <a:r>
              <a:rPr lang="en-US" b="1" dirty="0" smtClean="0">
                <a:solidFill>
                  <a:srgbClr val="C00000"/>
                </a:solidFill>
              </a:rPr>
              <a:t> </a:t>
            </a:r>
            <a:r>
              <a:rPr lang="ar-SA" b="1" dirty="0" smtClean="0">
                <a:solidFill>
                  <a:srgbClr val="C00000"/>
                </a:solidFill>
              </a:rPr>
              <a:t>     </a:t>
            </a:r>
            <a:r>
              <a:rPr lang="en-US" b="1" dirty="0" smtClean="0">
                <a:solidFill>
                  <a:srgbClr val="C00000"/>
                </a:solidFill>
              </a:rPr>
              <a:t>    </a:t>
            </a:r>
            <a:r>
              <a:rPr lang="ar-SA" b="1" dirty="0" smtClean="0">
                <a:solidFill>
                  <a:srgbClr val="C00000"/>
                </a:solidFill>
              </a:rPr>
              <a:t>النظام   </a:t>
            </a:r>
            <a:r>
              <a:rPr lang="en-US" b="1" dirty="0" smtClean="0">
                <a:solidFill>
                  <a:srgbClr val="C00000"/>
                </a:solidFill>
              </a:rPr>
              <a:t>System </a:t>
            </a:r>
            <a:endParaRPr lang="en-US" b="1" dirty="0">
              <a:solidFill>
                <a:srgbClr val="C00000"/>
              </a:solidFill>
            </a:endParaRPr>
          </a:p>
        </p:txBody>
      </p:sp>
      <p:sp>
        <p:nvSpPr>
          <p:cNvPr id="7" name="مربع نص 6"/>
          <p:cNvSpPr txBox="1"/>
          <p:nvPr/>
        </p:nvSpPr>
        <p:spPr>
          <a:xfrm>
            <a:off x="5580112" y="4149080"/>
            <a:ext cx="2880320" cy="369332"/>
          </a:xfrm>
          <a:prstGeom prst="rect">
            <a:avLst/>
          </a:prstGeom>
          <a:noFill/>
          <a:ln w="12700">
            <a:solidFill>
              <a:schemeClr val="tx1"/>
            </a:solidFill>
          </a:ln>
        </p:spPr>
        <p:txBody>
          <a:bodyPr wrap="square" rtlCol="0">
            <a:spAutoFit/>
          </a:bodyPr>
          <a:lstStyle/>
          <a:p>
            <a:pPr algn="r" rtl="1"/>
            <a:r>
              <a:rPr lang="ar-SA" b="1" dirty="0" smtClean="0">
                <a:solidFill>
                  <a:schemeClr val="accent1">
                    <a:lumMod val="75000"/>
                  </a:schemeClr>
                </a:solidFill>
              </a:rPr>
              <a:t>النظام المفتوح</a:t>
            </a:r>
            <a:r>
              <a:rPr lang="en-US" b="1" dirty="0" smtClean="0">
                <a:solidFill>
                  <a:schemeClr val="accent1">
                    <a:lumMod val="75000"/>
                  </a:schemeClr>
                </a:solidFill>
              </a:rPr>
              <a:t>   </a:t>
            </a:r>
            <a:r>
              <a:rPr lang="ar-SA" b="1" dirty="0" smtClean="0">
                <a:solidFill>
                  <a:schemeClr val="accent1">
                    <a:lumMod val="75000"/>
                  </a:schemeClr>
                </a:solidFill>
              </a:rPr>
              <a:t> </a:t>
            </a:r>
            <a:r>
              <a:rPr lang="en-US" b="1" dirty="0" smtClean="0">
                <a:solidFill>
                  <a:schemeClr val="accent1">
                    <a:lumMod val="75000"/>
                  </a:schemeClr>
                </a:solidFill>
              </a:rPr>
              <a:t>Open System</a:t>
            </a:r>
            <a:endParaRPr lang="en-US" b="1" dirty="0">
              <a:solidFill>
                <a:schemeClr val="accent1">
                  <a:lumMod val="75000"/>
                </a:schemeClr>
              </a:solidFill>
            </a:endParaRPr>
          </a:p>
        </p:txBody>
      </p:sp>
      <p:sp>
        <p:nvSpPr>
          <p:cNvPr id="8" name="مربع نص 7"/>
          <p:cNvSpPr txBox="1"/>
          <p:nvPr/>
        </p:nvSpPr>
        <p:spPr>
          <a:xfrm>
            <a:off x="683568" y="4149080"/>
            <a:ext cx="2880320" cy="369332"/>
          </a:xfrm>
          <a:prstGeom prst="rect">
            <a:avLst/>
          </a:prstGeom>
          <a:noFill/>
          <a:ln w="12700">
            <a:solidFill>
              <a:schemeClr val="tx1"/>
            </a:solidFill>
          </a:ln>
        </p:spPr>
        <p:txBody>
          <a:bodyPr wrap="square" rtlCol="0">
            <a:spAutoFit/>
          </a:bodyPr>
          <a:lstStyle/>
          <a:p>
            <a:pPr algn="r" rtl="1"/>
            <a:r>
              <a:rPr lang="ar-SA" b="1" dirty="0" smtClean="0">
                <a:solidFill>
                  <a:schemeClr val="accent1">
                    <a:lumMod val="75000"/>
                  </a:schemeClr>
                </a:solidFill>
              </a:rPr>
              <a:t>النظام المغلق</a:t>
            </a:r>
            <a:r>
              <a:rPr lang="en-US" b="1" dirty="0" smtClean="0">
                <a:solidFill>
                  <a:schemeClr val="accent1">
                    <a:lumMod val="75000"/>
                  </a:schemeClr>
                </a:solidFill>
              </a:rPr>
              <a:t> Close System  </a:t>
            </a:r>
            <a:endParaRPr lang="en-US" b="1" dirty="0">
              <a:solidFill>
                <a:schemeClr val="accent1">
                  <a:lumMod val="75000"/>
                </a:schemeClr>
              </a:solidFill>
            </a:endParaRPr>
          </a:p>
        </p:txBody>
      </p:sp>
      <p:sp>
        <p:nvSpPr>
          <p:cNvPr id="10" name="عنصر نائب للمحتوى 2"/>
          <p:cNvSpPr txBox="1">
            <a:spLocks/>
          </p:cNvSpPr>
          <p:nvPr/>
        </p:nvSpPr>
        <p:spPr>
          <a:xfrm>
            <a:off x="611560" y="5076448"/>
            <a:ext cx="8229600" cy="1781552"/>
          </a:xfrm>
          <a:prstGeom prst="rect">
            <a:avLst/>
          </a:prstGeom>
        </p:spPr>
        <p:txBody>
          <a:bodyPr vert="horz">
            <a:noAutofit/>
          </a:bodyPr>
          <a:lstStyle/>
          <a:p>
            <a:pPr marL="273050" marR="0" lvl="0" indent="-27305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400" b="1" i="0" u="none" strike="noStrike" kern="1200" cap="none" spc="0" normalizeH="0" baseline="0" noProof="0" dirty="0" smtClean="0">
                <a:ln>
                  <a:noFill/>
                </a:ln>
                <a:solidFill>
                  <a:srgbClr val="C00000"/>
                </a:solidFill>
                <a:effectLst/>
                <a:uLnTx/>
                <a:uFillTx/>
                <a:latin typeface="+mn-lt"/>
                <a:ea typeface="+mn-ea"/>
                <a:cs typeface="+mn-cs"/>
              </a:rPr>
              <a:t> </a:t>
            </a:r>
            <a:r>
              <a:rPr kumimoji="0" lang="ar-SA"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النوع </a:t>
            </a:r>
            <a:r>
              <a:rPr kumimoji="0" lang="ar-SA" sz="24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الاول </a:t>
            </a:r>
            <a:r>
              <a:rPr kumimoji="0" lang="ar-SA"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ar-SA" sz="2400" b="1" i="0" u="none" strike="noStrike" kern="1200" cap="none" spc="0" normalizeH="0" baseline="0" noProof="0" dirty="0" smtClean="0">
                <a:ln>
                  <a:noFill/>
                </a:ln>
                <a:solidFill>
                  <a:srgbClr val="C00000"/>
                </a:solidFill>
                <a:effectLst/>
                <a:uLnTx/>
                <a:uFillTx/>
                <a:latin typeface="+mn-lt"/>
                <a:ea typeface="+mn-ea"/>
                <a:cs typeface="+mn-cs"/>
              </a:rPr>
              <a:t>هو النظام الذي </a:t>
            </a:r>
            <a:r>
              <a:rPr kumimoji="0" lang="ar-SA" sz="2400" b="1" i="0" u="none" strike="noStrike" kern="1200" cap="none" spc="0" normalizeH="0" baseline="0" noProof="0" dirty="0" err="1" smtClean="0">
                <a:ln>
                  <a:noFill/>
                </a:ln>
                <a:solidFill>
                  <a:srgbClr val="C00000"/>
                </a:solidFill>
                <a:effectLst/>
                <a:uLnTx/>
                <a:uFillTx/>
                <a:latin typeface="+mn-lt"/>
                <a:ea typeface="+mn-ea"/>
                <a:cs typeface="+mn-cs"/>
              </a:rPr>
              <a:t>لايتعامل</a:t>
            </a:r>
            <a:r>
              <a:rPr kumimoji="0" lang="ar-SA" sz="2400" b="1" i="0" u="none" strike="noStrike" kern="1200" cap="none" spc="0" normalizeH="0" baseline="0" noProof="0" dirty="0" smtClean="0">
                <a:ln>
                  <a:noFill/>
                </a:ln>
                <a:solidFill>
                  <a:srgbClr val="C00000"/>
                </a:solidFill>
                <a:effectLst/>
                <a:uLnTx/>
                <a:uFillTx/>
                <a:latin typeface="+mn-lt"/>
                <a:ea typeface="+mn-ea"/>
                <a:cs typeface="+mn-cs"/>
              </a:rPr>
              <a:t> مع </a:t>
            </a:r>
            <a:r>
              <a:rPr kumimoji="0" lang="ar-SA" sz="2400" b="1" i="0" u="none" strike="noStrike" kern="1200" cap="none" spc="0" normalizeH="0" baseline="0" noProof="0" dirty="0" err="1" smtClean="0">
                <a:ln>
                  <a:noFill/>
                </a:ln>
                <a:solidFill>
                  <a:srgbClr val="C00000"/>
                </a:solidFill>
                <a:effectLst/>
                <a:uLnTx/>
                <a:uFillTx/>
                <a:latin typeface="+mn-lt"/>
                <a:ea typeface="+mn-ea"/>
                <a:cs typeface="+mn-cs"/>
              </a:rPr>
              <a:t>ماهو</a:t>
            </a:r>
            <a:r>
              <a:rPr kumimoji="0" lang="ar-SA" sz="2400" b="1" i="0" u="none" strike="noStrike" kern="1200" cap="none" spc="0" normalizeH="0" baseline="0" noProof="0" dirty="0" smtClean="0">
                <a:ln>
                  <a:noFill/>
                </a:ln>
                <a:solidFill>
                  <a:srgbClr val="C00000"/>
                </a:solidFill>
                <a:effectLst/>
                <a:uLnTx/>
                <a:uFillTx/>
                <a:latin typeface="+mn-lt"/>
                <a:ea typeface="+mn-ea"/>
                <a:cs typeface="+mn-cs"/>
              </a:rPr>
              <a:t> موجود خارج </a:t>
            </a:r>
            <a:r>
              <a:rPr kumimoji="0" lang="ar-SA" sz="2400" b="1" i="0" u="none" strike="noStrike" kern="1200" cap="none" spc="0" normalizeH="0" baseline="0" noProof="0" dirty="0" err="1" smtClean="0">
                <a:ln>
                  <a:noFill/>
                </a:ln>
                <a:solidFill>
                  <a:srgbClr val="C00000"/>
                </a:solidFill>
                <a:effectLst/>
                <a:uLnTx/>
                <a:uFillTx/>
                <a:latin typeface="+mn-lt"/>
                <a:ea typeface="+mn-ea"/>
                <a:cs typeface="+mn-cs"/>
              </a:rPr>
              <a:t>المؤسسة </a:t>
            </a:r>
            <a:r>
              <a:rPr kumimoji="0" lang="ar-SA" sz="2400" b="1" i="0" u="none" strike="noStrike" kern="1200" cap="none" spc="0" normalizeH="0" baseline="0" noProof="0" dirty="0" smtClean="0">
                <a:ln>
                  <a:noFill/>
                </a:ln>
                <a:solidFill>
                  <a:srgbClr val="C00000"/>
                </a:solidFill>
                <a:effectLst/>
                <a:uLnTx/>
                <a:uFillTx/>
                <a:latin typeface="+mn-lt"/>
                <a:ea typeface="+mn-ea"/>
                <a:cs typeface="+mn-cs"/>
              </a:rPr>
              <a:t>(أي المحيط الخارجي</a:t>
            </a:r>
            <a:r>
              <a:rPr kumimoji="0" lang="ar-SA" sz="2400" b="1" i="0" u="none" strike="noStrike" kern="1200" cap="none" spc="0" normalizeH="0" baseline="0" noProof="0" dirty="0" err="1" smtClean="0">
                <a:ln>
                  <a:noFill/>
                </a:ln>
                <a:solidFill>
                  <a:srgbClr val="C00000"/>
                </a:solidFill>
                <a:effectLst/>
                <a:uLnTx/>
                <a:uFillTx/>
                <a:latin typeface="+mn-lt"/>
                <a:ea typeface="+mn-ea"/>
                <a:cs typeface="+mn-cs"/>
              </a:rPr>
              <a:t>).</a:t>
            </a:r>
            <a:endParaRPr kumimoji="0" lang="ar-SA"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ar-SA" sz="2400" b="1" dirty="0" smtClean="0">
                <a:solidFill>
                  <a:schemeClr val="accent1">
                    <a:lumMod val="75000"/>
                  </a:schemeClr>
                </a:solidFill>
              </a:rPr>
              <a:t>النوع </a:t>
            </a:r>
            <a:r>
              <a:rPr lang="ar-SA" sz="2400" b="1" dirty="0" err="1" smtClean="0">
                <a:solidFill>
                  <a:schemeClr val="accent1">
                    <a:lumMod val="75000"/>
                  </a:schemeClr>
                </a:solidFill>
              </a:rPr>
              <a:t>الثاني </a:t>
            </a:r>
            <a:r>
              <a:rPr lang="ar-SA" sz="2400" b="1" dirty="0" smtClean="0">
                <a:solidFill>
                  <a:schemeClr val="accent1">
                    <a:lumMod val="75000"/>
                  </a:schemeClr>
                </a:solidFill>
              </a:rPr>
              <a:t>: </a:t>
            </a:r>
            <a:r>
              <a:rPr lang="ar-SA" sz="2400" b="1" dirty="0" smtClean="0">
                <a:solidFill>
                  <a:srgbClr val="C00000"/>
                </a:solidFill>
              </a:rPr>
              <a:t>فهو نظام متفاعل مع الجهات والمؤسسات الخارجية ويتأثر بالمحيط الخارجي.</a:t>
            </a:r>
            <a:endParaRPr kumimoji="0" lang="ar-SA"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   -</a:t>
            </a: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p:txBody>
      </p:sp>
      <p:cxnSp>
        <p:nvCxnSpPr>
          <p:cNvPr id="19" name="شكل 18"/>
          <p:cNvCxnSpPr>
            <a:stCxn id="4" idx="2"/>
            <a:endCxn id="8" idx="3"/>
          </p:cNvCxnSpPr>
          <p:nvPr/>
        </p:nvCxnSpPr>
        <p:spPr>
          <a:xfrm rot="5400000">
            <a:off x="3854243" y="3507977"/>
            <a:ext cx="535414" cy="11161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شكل 21"/>
          <p:cNvCxnSpPr>
            <a:stCxn id="4" idx="2"/>
            <a:endCxn id="7" idx="1"/>
          </p:cNvCxnSpPr>
          <p:nvPr/>
        </p:nvCxnSpPr>
        <p:spPr>
          <a:xfrm rot="16200000" flipH="1">
            <a:off x="4862355" y="3615989"/>
            <a:ext cx="535414" cy="9001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484784"/>
            <a:ext cx="8229600" cy="1781552"/>
          </a:xfrm>
        </p:spPr>
        <p:txBody>
          <a:bodyPr/>
          <a:lstStyle/>
          <a:p>
            <a:pPr algn="just" rtl="1">
              <a:buFont typeface="Wingdings" pitchFamily="2" charset="2"/>
              <a:buChar char="Ø"/>
            </a:pPr>
            <a:r>
              <a:rPr lang="ar-SA" dirty="0" err="1" smtClean="0"/>
              <a:t>النظام (</a:t>
            </a:r>
            <a:r>
              <a:rPr lang="en-US" dirty="0" smtClean="0"/>
              <a:t>System</a:t>
            </a:r>
            <a:r>
              <a:rPr lang="ar-SA" dirty="0" smtClean="0"/>
              <a:t>): هو عبارة عن مجموعة من العناصر أو الاجزاء المتكاملة أو المتداخلة, تتفاعل فيما بينها لبلوغ أهداف </a:t>
            </a:r>
            <a:r>
              <a:rPr lang="ar-SA" dirty="0" err="1" smtClean="0"/>
              <a:t>معينة.</a:t>
            </a:r>
            <a:r>
              <a:rPr lang="ar-SA" dirty="0" smtClean="0"/>
              <a:t> وهي ليست عناصر مجمعة بصورة عشوائية.</a:t>
            </a:r>
            <a:endParaRPr lang="en-US" dirty="0" smtClean="0"/>
          </a:p>
          <a:p>
            <a:pPr algn="just" rtl="1"/>
            <a:endParaRPr lang="ar-SA" dirty="0" smtClean="0"/>
          </a:p>
          <a:p>
            <a:pPr algn="just" rtl="1">
              <a:buNone/>
            </a:pPr>
            <a:endParaRPr lang="en-US" dirty="0" smtClean="0"/>
          </a:p>
          <a:p>
            <a:pPr algn="just" rtl="1">
              <a:buNone/>
            </a:pPr>
            <a:endParaRPr lang="en-US" dirty="0" smtClean="0"/>
          </a:p>
          <a:p>
            <a:pPr algn="just" rtl="1"/>
            <a:endParaRPr lang="en-US" dirty="0" smtClean="0"/>
          </a:p>
          <a:p>
            <a:pPr algn="just" rtl="1">
              <a:buNone/>
            </a:pPr>
            <a:endParaRPr lang="en-US" sz="2000" dirty="0"/>
          </a:p>
        </p:txBody>
      </p:sp>
      <p:sp>
        <p:nvSpPr>
          <p:cNvPr id="2" name="عنوان 1"/>
          <p:cNvSpPr>
            <a:spLocks noGrp="1"/>
          </p:cNvSpPr>
          <p:nvPr>
            <p:ph type="title"/>
          </p:nvPr>
        </p:nvSpPr>
        <p:spPr>
          <a:xfrm>
            <a:off x="467544" y="620688"/>
            <a:ext cx="8229600" cy="708688"/>
          </a:xfrm>
        </p:spPr>
        <p:txBody>
          <a:bodyPr>
            <a:noAutofit/>
          </a:bodyPr>
          <a:lstStyle/>
          <a:p>
            <a:pPr algn="r" rtl="1"/>
            <a:r>
              <a:rPr lang="ar-SA" sz="4400" b="1" dirty="0" smtClean="0">
                <a:solidFill>
                  <a:srgbClr val="C00000"/>
                </a:solidFill>
              </a:rPr>
              <a:t>تعريف النظام</a:t>
            </a:r>
          </a:p>
        </p:txBody>
      </p:sp>
      <p:sp>
        <p:nvSpPr>
          <p:cNvPr id="13" name="عنصر نائب للمحتوى 2"/>
          <p:cNvSpPr txBox="1">
            <a:spLocks/>
          </p:cNvSpPr>
          <p:nvPr/>
        </p:nvSpPr>
        <p:spPr>
          <a:xfrm>
            <a:off x="683568" y="3789040"/>
            <a:ext cx="8229600" cy="1781552"/>
          </a:xfrm>
          <a:prstGeom prst="rect">
            <a:avLst/>
          </a:prstGeom>
        </p:spPr>
        <p:txBody>
          <a:bodyPr vert="horz">
            <a:normAutofit/>
          </a:bodyPr>
          <a:lstStyle/>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ar-SA" sz="2600" b="0" i="0" u="none" strike="noStrike" kern="1200" cap="none" spc="0" normalizeH="0" baseline="0" noProof="0" dirty="0" err="1" smtClean="0">
                <a:ln>
                  <a:noFill/>
                </a:ln>
                <a:solidFill>
                  <a:schemeClr val="tx1"/>
                </a:solidFill>
                <a:effectLst/>
                <a:uLnTx/>
                <a:uFillTx/>
                <a:latin typeface="+mn-lt"/>
                <a:ea typeface="+mn-ea"/>
                <a:cs typeface="+mn-cs"/>
              </a:rPr>
              <a:t>النظام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System</a:t>
            </a:r>
            <a:r>
              <a:rPr kumimoji="0" lang="ar-SA" sz="2600" b="0" i="0" u="none" strike="noStrike" kern="1200" cap="none" spc="0" normalizeH="0" baseline="0" noProof="0" dirty="0" smtClean="0">
                <a:ln>
                  <a:noFill/>
                </a:ln>
                <a:solidFill>
                  <a:schemeClr val="tx1"/>
                </a:solidFill>
                <a:effectLst/>
                <a:uLnTx/>
                <a:uFillTx/>
                <a:latin typeface="+mn-lt"/>
                <a:ea typeface="+mn-ea"/>
                <a:cs typeface="+mn-cs"/>
              </a:rPr>
              <a:t>): هو عبارة عن مجموعة من الجزيئات</a:t>
            </a:r>
            <a:r>
              <a:rPr kumimoji="0" lang="ar-SA" sz="2600" b="0" i="0" u="none" strike="noStrike" kern="1200" cap="none" spc="0" normalizeH="0" noProof="0" dirty="0" smtClean="0">
                <a:ln>
                  <a:noFill/>
                </a:ln>
                <a:solidFill>
                  <a:schemeClr val="tx1"/>
                </a:solidFill>
                <a:effectLst/>
                <a:uLnTx/>
                <a:uFillTx/>
                <a:latin typeface="+mn-lt"/>
                <a:ea typeface="+mn-ea"/>
                <a:cs typeface="+mn-cs"/>
              </a:rPr>
              <a:t> او الوحدات المختلفة ذات خصائص معينة تتفاعل مع بعضها وتؤثر في بعضها البعض وتنصهر فيما بينها </a:t>
            </a:r>
            <a:r>
              <a:rPr kumimoji="0" lang="ar-SA" sz="2600" b="0" i="0" u="none" strike="noStrike" kern="1200" cap="none" spc="0" normalizeH="0" noProof="0" dirty="0" err="1" smtClean="0">
                <a:ln>
                  <a:noFill/>
                </a:ln>
                <a:solidFill>
                  <a:schemeClr val="tx1"/>
                </a:solidFill>
                <a:effectLst/>
                <a:uLnTx/>
                <a:uFillTx/>
                <a:latin typeface="+mn-lt"/>
                <a:ea typeface="+mn-ea"/>
                <a:cs typeface="+mn-cs"/>
              </a:rPr>
              <a:t>مكونة </a:t>
            </a:r>
            <a:r>
              <a:rPr kumimoji="0" lang="ar-SA" sz="2600" b="0" i="0" u="none" strike="noStrike" kern="1200" cap="none" spc="0" normalizeH="0" noProof="0" dirty="0" smtClean="0">
                <a:ln>
                  <a:noFill/>
                </a:ln>
                <a:solidFill>
                  <a:schemeClr val="tx1"/>
                </a:solidFill>
                <a:effectLst/>
                <a:uLnTx/>
                <a:uFillTx/>
                <a:latin typeface="+mn-lt"/>
                <a:ea typeface="+mn-ea"/>
                <a:cs typeface="+mn-cs"/>
              </a:rPr>
              <a:t>(كلاً) متكاملاً او وحدة واحدة متجانسة لغرض تحقيق هدف معين تسير في اتجاه خاص لتحقيق ذلك.</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412776"/>
            <a:ext cx="8229600" cy="4248472"/>
          </a:xfrm>
        </p:spPr>
        <p:txBody>
          <a:bodyPr>
            <a:normAutofit lnSpcReduction="10000"/>
          </a:bodyPr>
          <a:lstStyle/>
          <a:p>
            <a:pPr algn="just" rtl="1">
              <a:buNone/>
            </a:pPr>
            <a:r>
              <a:rPr lang="ar-SA" sz="3600" b="1" dirty="0" smtClean="0">
                <a:solidFill>
                  <a:schemeClr val="accent1">
                    <a:lumMod val="75000"/>
                  </a:schemeClr>
                </a:solidFill>
              </a:rPr>
              <a:t>لذا فأن تعريف النظام يشمل على العناصر </a:t>
            </a:r>
            <a:r>
              <a:rPr lang="ar-SA" sz="3600" b="1" dirty="0" err="1" smtClean="0">
                <a:solidFill>
                  <a:schemeClr val="accent1">
                    <a:lumMod val="75000"/>
                  </a:schemeClr>
                </a:solidFill>
              </a:rPr>
              <a:t>التالية:</a:t>
            </a:r>
            <a:endParaRPr lang="ar-SA" sz="3600" b="1" dirty="0" smtClean="0">
              <a:solidFill>
                <a:schemeClr val="accent1">
                  <a:lumMod val="75000"/>
                </a:schemeClr>
              </a:solidFill>
            </a:endParaRPr>
          </a:p>
          <a:p>
            <a:pPr algn="just" rtl="1">
              <a:buNone/>
            </a:pPr>
            <a:endParaRPr lang="ar-SA" sz="1800" b="1" dirty="0" smtClean="0">
              <a:solidFill>
                <a:schemeClr val="accent1">
                  <a:lumMod val="75000"/>
                </a:schemeClr>
              </a:solidFill>
            </a:endParaRPr>
          </a:p>
          <a:p>
            <a:pPr marL="514350" indent="-514350" algn="just" rtl="1">
              <a:buAutoNum type="arabicPeriod"/>
            </a:pPr>
            <a:r>
              <a:rPr lang="ar-SA" sz="3600" b="1" dirty="0" err="1" smtClean="0">
                <a:solidFill>
                  <a:srgbClr val="C00000"/>
                </a:solidFill>
              </a:rPr>
              <a:t>أجزاء </a:t>
            </a:r>
            <a:r>
              <a:rPr lang="ar-SA" sz="3600" b="1" dirty="0" smtClean="0">
                <a:solidFill>
                  <a:srgbClr val="C00000"/>
                </a:solidFill>
              </a:rPr>
              <a:t>/ </a:t>
            </a:r>
            <a:r>
              <a:rPr lang="ar-SA" sz="3600" b="1" dirty="0" err="1" smtClean="0">
                <a:solidFill>
                  <a:srgbClr val="C00000"/>
                </a:solidFill>
              </a:rPr>
              <a:t>وحدات </a:t>
            </a:r>
            <a:r>
              <a:rPr lang="ar-SA" sz="3600" b="1" dirty="0" smtClean="0">
                <a:solidFill>
                  <a:srgbClr val="C00000"/>
                </a:solidFill>
              </a:rPr>
              <a:t>/ </a:t>
            </a:r>
            <a:r>
              <a:rPr lang="ar-SA" sz="3600" b="1" dirty="0" err="1" smtClean="0">
                <a:solidFill>
                  <a:srgbClr val="C00000"/>
                </a:solidFill>
              </a:rPr>
              <a:t>مكونات </a:t>
            </a:r>
            <a:r>
              <a:rPr lang="ar-SA" sz="3600" b="1" dirty="0" smtClean="0">
                <a:solidFill>
                  <a:srgbClr val="C00000"/>
                </a:solidFill>
              </a:rPr>
              <a:t>/ </a:t>
            </a:r>
            <a:r>
              <a:rPr lang="ar-SA" sz="3600" b="1" dirty="0" err="1" smtClean="0">
                <a:solidFill>
                  <a:srgbClr val="C00000"/>
                </a:solidFill>
              </a:rPr>
              <a:t>اقسام </a:t>
            </a:r>
            <a:r>
              <a:rPr lang="ar-SA" sz="3600" b="1" dirty="0" smtClean="0">
                <a:solidFill>
                  <a:srgbClr val="C00000"/>
                </a:solidFill>
              </a:rPr>
              <a:t>/ جزيئات.</a:t>
            </a:r>
          </a:p>
          <a:p>
            <a:pPr marL="514350" indent="-514350" algn="just" rtl="1">
              <a:buAutoNum type="arabicPeriod"/>
            </a:pPr>
            <a:r>
              <a:rPr lang="ar-SA" sz="3600" b="1" dirty="0" smtClean="0">
                <a:solidFill>
                  <a:srgbClr val="C00000"/>
                </a:solidFill>
              </a:rPr>
              <a:t>لها خصائص مختلفة, كل له شخصيته ومزاياه.</a:t>
            </a:r>
          </a:p>
          <a:p>
            <a:pPr marL="514350" indent="-514350" algn="just" rtl="1">
              <a:buAutoNum type="arabicPeriod"/>
            </a:pPr>
            <a:r>
              <a:rPr lang="ar-SA" sz="3600" b="1" dirty="0" smtClean="0">
                <a:solidFill>
                  <a:srgbClr val="C00000"/>
                </a:solidFill>
              </a:rPr>
              <a:t>تتفاعل مع بعضها وتتجانس.</a:t>
            </a:r>
          </a:p>
          <a:p>
            <a:pPr marL="514350" indent="-514350" algn="just" rtl="1">
              <a:buAutoNum type="arabicPeriod"/>
            </a:pPr>
            <a:r>
              <a:rPr lang="ar-SA" sz="3600" b="1" dirty="0" err="1" smtClean="0">
                <a:solidFill>
                  <a:srgbClr val="C00000"/>
                </a:solidFill>
              </a:rPr>
              <a:t>لتكون  </a:t>
            </a:r>
            <a:r>
              <a:rPr lang="ar-SA" sz="3600" b="1" dirty="0" smtClean="0">
                <a:solidFill>
                  <a:srgbClr val="C00000"/>
                </a:solidFill>
              </a:rPr>
              <a:t>( </a:t>
            </a:r>
            <a:r>
              <a:rPr lang="ar-SA" sz="3600" b="1" dirty="0" err="1" smtClean="0">
                <a:solidFill>
                  <a:srgbClr val="C00000"/>
                </a:solidFill>
              </a:rPr>
              <a:t>كلاً </a:t>
            </a:r>
            <a:r>
              <a:rPr lang="ar-SA" sz="3600" b="1" dirty="0" smtClean="0">
                <a:solidFill>
                  <a:srgbClr val="C00000"/>
                </a:solidFill>
              </a:rPr>
              <a:t>) كاملاً.</a:t>
            </a:r>
          </a:p>
          <a:p>
            <a:pPr marL="514350" indent="-514350" algn="just" rtl="1">
              <a:buAutoNum type="arabicPeriod"/>
            </a:pPr>
            <a:r>
              <a:rPr lang="ar-SA" sz="3600" b="1" dirty="0" smtClean="0">
                <a:solidFill>
                  <a:srgbClr val="C00000"/>
                </a:solidFill>
              </a:rPr>
              <a:t>له هدف واتجاه يسير نحو تحقيقه.</a:t>
            </a:r>
          </a:p>
          <a:p>
            <a:pPr algn="just" rtl="1">
              <a:buNone/>
            </a:pPr>
            <a:endParaRPr lang="en-US" sz="3600" b="1" dirty="0" smtClean="0">
              <a:solidFill>
                <a:srgbClr val="C00000"/>
              </a:solidFill>
            </a:endParaRPr>
          </a:p>
          <a:p>
            <a:pPr algn="just" rtl="1">
              <a:buNone/>
            </a:pPr>
            <a:endParaRPr lang="en-US" sz="3600" dirty="0" smtClean="0"/>
          </a:p>
          <a:p>
            <a:pPr algn="just" rtl="1"/>
            <a:endParaRPr lang="en-US" sz="3600" dirty="0" smtClean="0"/>
          </a:p>
          <a:p>
            <a:pPr algn="just" rtl="1">
              <a:buNone/>
            </a:pPr>
            <a:endParaRPr lang="en-US" sz="3600" dirty="0"/>
          </a:p>
        </p:txBody>
      </p:sp>
      <p:sp>
        <p:nvSpPr>
          <p:cNvPr id="2" name="عنوان 1"/>
          <p:cNvSpPr>
            <a:spLocks noGrp="1"/>
          </p:cNvSpPr>
          <p:nvPr>
            <p:ph type="title"/>
          </p:nvPr>
        </p:nvSpPr>
        <p:spPr>
          <a:xfrm>
            <a:off x="467544" y="620688"/>
            <a:ext cx="8229600" cy="708688"/>
          </a:xfrm>
        </p:spPr>
        <p:txBody>
          <a:bodyPr>
            <a:noAutofit/>
          </a:bodyPr>
          <a:lstStyle/>
          <a:p>
            <a:pPr algn="just" rtl="1"/>
            <a:r>
              <a:rPr lang="ar-SA" sz="4400" b="1" dirty="0" smtClean="0">
                <a:solidFill>
                  <a:srgbClr val="FF0000"/>
                </a:solidFill>
              </a:rPr>
              <a:t>نظم المعلومات </a:t>
            </a:r>
            <a:endParaRPr lang="en-US" sz="44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484784"/>
            <a:ext cx="8229600" cy="1296144"/>
          </a:xfrm>
        </p:spPr>
        <p:txBody>
          <a:bodyPr>
            <a:noAutofit/>
          </a:bodyPr>
          <a:lstStyle/>
          <a:p>
            <a:pPr algn="just" rtl="1">
              <a:buFont typeface="Wingdings" pitchFamily="2" charset="2"/>
              <a:buChar char="Ø"/>
            </a:pPr>
            <a:r>
              <a:rPr lang="ar-SA" sz="2400" b="1" dirty="0" smtClean="0">
                <a:solidFill>
                  <a:schemeClr val="accent1">
                    <a:lumMod val="75000"/>
                  </a:schemeClr>
                </a:solidFill>
              </a:rPr>
              <a:t>نظام</a:t>
            </a:r>
            <a:r>
              <a:rPr lang="en-US" sz="2400" b="1" dirty="0" smtClean="0">
                <a:solidFill>
                  <a:schemeClr val="accent1">
                    <a:lumMod val="75000"/>
                  </a:schemeClr>
                </a:solidFill>
              </a:rPr>
              <a:t> </a:t>
            </a:r>
            <a:r>
              <a:rPr lang="ar-SA" sz="2400" b="1" dirty="0" err="1" smtClean="0">
                <a:solidFill>
                  <a:schemeClr val="accent1">
                    <a:lumMod val="75000"/>
                  </a:schemeClr>
                </a:solidFill>
              </a:rPr>
              <a:t>المعلومات (</a:t>
            </a:r>
            <a:r>
              <a:rPr lang="en-US" sz="2400" b="1" dirty="0" smtClean="0">
                <a:solidFill>
                  <a:schemeClr val="accent1">
                    <a:lumMod val="75000"/>
                  </a:schemeClr>
                </a:solidFill>
              </a:rPr>
              <a:t>Information System</a:t>
            </a:r>
            <a:r>
              <a:rPr lang="ar-SA" sz="2400" b="1" dirty="0" smtClean="0">
                <a:solidFill>
                  <a:schemeClr val="accent1">
                    <a:lumMod val="75000"/>
                  </a:schemeClr>
                </a:solidFill>
              </a:rPr>
              <a:t>): </a:t>
            </a:r>
            <a:r>
              <a:rPr lang="ar-SA" sz="2400" b="1" dirty="0" smtClean="0"/>
              <a:t>هو مجموعة من الاجراءات المنظمة, والتي حين تنفذ توفر المعلومات لدعم اتخاذ القرارات وللسيطرة على الأنظمة أو الهيئة.</a:t>
            </a:r>
            <a:endParaRPr lang="en-US" sz="2400" b="1" dirty="0" smtClean="0"/>
          </a:p>
          <a:p>
            <a:pPr algn="just" rtl="1">
              <a:buNone/>
            </a:pPr>
            <a:r>
              <a:rPr lang="ar-SA" sz="2400" b="1" dirty="0" smtClean="0">
                <a:solidFill>
                  <a:srgbClr val="C00000"/>
                </a:solidFill>
                <a:effectLst>
                  <a:outerShdw blurRad="38100" dist="38100" dir="2700000" algn="tl">
                    <a:srgbClr val="000000">
                      <a:alpha val="43137"/>
                    </a:srgbClr>
                  </a:outerShdw>
                </a:effectLst>
              </a:rPr>
              <a:t>وفي تعريف لآخر:</a:t>
            </a:r>
            <a:endParaRPr lang="en-US" sz="2400" b="1" dirty="0" smtClean="0">
              <a:solidFill>
                <a:srgbClr val="C00000"/>
              </a:solidFill>
              <a:effectLst>
                <a:outerShdw blurRad="38100" dist="38100" dir="2700000" algn="tl">
                  <a:srgbClr val="000000">
                    <a:alpha val="43137"/>
                  </a:srgbClr>
                </a:outerShdw>
              </a:effectLst>
            </a:endParaRPr>
          </a:p>
          <a:p>
            <a:pPr algn="just" rtl="1"/>
            <a:endParaRPr lang="en-US" sz="2400" b="1" dirty="0" smtClean="0"/>
          </a:p>
          <a:p>
            <a:pPr algn="just" rtl="1">
              <a:buNone/>
            </a:pPr>
            <a:endParaRPr lang="en-US" sz="2400" b="1" dirty="0"/>
          </a:p>
        </p:txBody>
      </p:sp>
      <p:sp>
        <p:nvSpPr>
          <p:cNvPr id="2" name="عنوان 1"/>
          <p:cNvSpPr>
            <a:spLocks noGrp="1"/>
          </p:cNvSpPr>
          <p:nvPr>
            <p:ph type="title"/>
          </p:nvPr>
        </p:nvSpPr>
        <p:spPr>
          <a:xfrm>
            <a:off x="467544" y="620688"/>
            <a:ext cx="8229600" cy="708688"/>
          </a:xfrm>
        </p:spPr>
        <p:txBody>
          <a:bodyPr>
            <a:noAutofit/>
          </a:bodyPr>
          <a:lstStyle/>
          <a:p>
            <a:pPr algn="r" rtl="1"/>
            <a:r>
              <a:rPr lang="ar-SA" sz="4400" b="1" dirty="0" smtClean="0">
                <a:solidFill>
                  <a:srgbClr val="C00000"/>
                </a:solidFill>
                <a:effectLst>
                  <a:outerShdw blurRad="38100" dist="38100" dir="2700000" algn="tl">
                    <a:srgbClr val="000000">
                      <a:alpha val="43137"/>
                    </a:srgbClr>
                  </a:outerShdw>
                </a:effectLst>
              </a:rPr>
              <a:t>نظام </a:t>
            </a:r>
            <a:r>
              <a:rPr lang="ar-SA" sz="4400" b="1" dirty="0" err="1" smtClean="0">
                <a:solidFill>
                  <a:srgbClr val="C00000"/>
                </a:solidFill>
                <a:effectLst>
                  <a:outerShdw blurRad="38100" dist="38100" dir="2700000" algn="tl">
                    <a:srgbClr val="000000">
                      <a:alpha val="43137"/>
                    </a:srgbClr>
                  </a:outerShdw>
                </a:effectLst>
              </a:rPr>
              <a:t>المعلومات (</a:t>
            </a:r>
            <a:r>
              <a:rPr lang="en-US" sz="3600" b="1" dirty="0" smtClean="0">
                <a:solidFill>
                  <a:srgbClr val="C00000"/>
                </a:solidFill>
                <a:effectLst>
                  <a:outerShdw blurRad="38100" dist="38100" dir="2700000" algn="tl">
                    <a:srgbClr val="000000">
                      <a:alpha val="43137"/>
                    </a:srgbClr>
                  </a:outerShdw>
                </a:effectLst>
              </a:rPr>
              <a:t>Information System</a:t>
            </a:r>
            <a:r>
              <a:rPr lang="ar-SA" sz="4400" b="1" dirty="0" err="1" smtClean="0">
                <a:solidFill>
                  <a:srgbClr val="C00000"/>
                </a:solidFill>
                <a:effectLst>
                  <a:outerShdw blurRad="38100" dist="38100" dir="2700000" algn="tl">
                    <a:srgbClr val="000000">
                      <a:alpha val="43137"/>
                    </a:srgbClr>
                  </a:outerShdw>
                </a:effectLst>
              </a:rPr>
              <a:t>)</a:t>
            </a:r>
            <a:endParaRPr lang="ar-SA" sz="4400" b="1" dirty="0" smtClean="0">
              <a:solidFill>
                <a:srgbClr val="C00000"/>
              </a:solidFill>
              <a:effectLst>
                <a:outerShdw blurRad="38100" dist="38100" dir="2700000" algn="tl">
                  <a:srgbClr val="000000">
                    <a:alpha val="43137"/>
                  </a:srgbClr>
                </a:outerShdw>
              </a:effectLst>
            </a:endParaRPr>
          </a:p>
        </p:txBody>
      </p:sp>
      <p:sp>
        <p:nvSpPr>
          <p:cNvPr id="5" name="عنصر نائب للمحتوى 2"/>
          <p:cNvSpPr txBox="1">
            <a:spLocks/>
          </p:cNvSpPr>
          <p:nvPr/>
        </p:nvSpPr>
        <p:spPr>
          <a:xfrm>
            <a:off x="539552" y="3140968"/>
            <a:ext cx="8352928" cy="1656184"/>
          </a:xfrm>
          <a:prstGeom prst="rect">
            <a:avLst/>
          </a:prstGeom>
        </p:spPr>
        <p:txBody>
          <a:bodyPr vert="horz">
            <a:normAutofit/>
          </a:bodyPr>
          <a:lstStyle/>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نظام</a:t>
            </a:r>
            <a:r>
              <a:rPr kumimoji="0" lang="en-US"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ar-SA" sz="24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المعلومات (</a:t>
            </a:r>
            <a:r>
              <a:rPr kumimoji="0" lang="en-US"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Information System</a:t>
            </a:r>
            <a:r>
              <a:rPr kumimoji="0" lang="ar-SA"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ar-SA" sz="2400" b="1" i="0" u="none" strike="noStrike" kern="1200" cap="none" spc="0" normalizeH="0" baseline="0" noProof="0" dirty="0" smtClean="0">
                <a:ln>
                  <a:noFill/>
                </a:ln>
                <a:solidFill>
                  <a:schemeClr val="tx1"/>
                </a:solidFill>
                <a:effectLst/>
                <a:uLnTx/>
                <a:uFillTx/>
                <a:latin typeface="+mn-lt"/>
                <a:ea typeface="+mn-ea"/>
                <a:cs typeface="+mn-cs"/>
              </a:rPr>
              <a:t>هو عبارة عن ميكانيكية تسمح بجمع وتصنيف</a:t>
            </a:r>
            <a:r>
              <a:rPr kumimoji="0" lang="ar-SA" sz="2400" b="1" i="0" u="none" strike="noStrike" kern="1200" cap="none" spc="0" normalizeH="0" noProof="0" dirty="0" smtClean="0">
                <a:ln>
                  <a:noFill/>
                </a:ln>
                <a:solidFill>
                  <a:schemeClr val="tx1"/>
                </a:solidFill>
                <a:effectLst/>
                <a:uLnTx/>
                <a:uFillTx/>
                <a:latin typeface="+mn-lt"/>
                <a:ea typeface="+mn-ea"/>
                <a:cs typeface="+mn-cs"/>
              </a:rPr>
              <a:t> ومعالجة واسترجاع معلومات مخزونة في ملفات بصورة يدوية أو ميكانيكية أو الكترونية</a:t>
            </a:r>
            <a:r>
              <a:rPr lang="ar-SA" sz="2400" b="1" dirty="0" smtClean="0"/>
              <a:t>, إضافة الى خلق </a:t>
            </a:r>
            <a:r>
              <a:rPr lang="ar-SA" sz="2400" b="1" dirty="0" err="1" smtClean="0"/>
              <a:t>وانتاج</a:t>
            </a:r>
            <a:r>
              <a:rPr lang="ar-SA" sz="2400" b="1" dirty="0" smtClean="0"/>
              <a:t> معلومات جديدة من المعلومات السابقة والموجودة اصلاً بعد معالجتها.</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ar-SA"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عنصر نائب للمحتوى 2"/>
          <p:cNvSpPr txBox="1">
            <a:spLocks/>
          </p:cNvSpPr>
          <p:nvPr/>
        </p:nvSpPr>
        <p:spPr>
          <a:xfrm>
            <a:off x="683568" y="4797152"/>
            <a:ext cx="8352928" cy="1656184"/>
          </a:xfrm>
          <a:prstGeom prst="rect">
            <a:avLst/>
          </a:prstGeom>
        </p:spPr>
        <p:txBody>
          <a:bodyPr vert="horz">
            <a:normAutofit/>
          </a:bodyPr>
          <a:lstStyle/>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نظام</a:t>
            </a:r>
            <a:r>
              <a:rPr kumimoji="0" lang="en-US"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ar-SA" sz="24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المعلومات (</a:t>
            </a:r>
            <a:r>
              <a:rPr kumimoji="0" lang="en-US"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Information System</a:t>
            </a:r>
            <a:r>
              <a:rPr kumimoji="0" lang="ar-SA"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ar-SA" sz="2400" b="1" i="0" u="none" strike="noStrike" kern="1200" cap="none" spc="0" normalizeH="0" baseline="0" noProof="0" dirty="0" smtClean="0">
                <a:ln>
                  <a:noFill/>
                </a:ln>
                <a:solidFill>
                  <a:schemeClr val="tx1"/>
                </a:solidFill>
                <a:effectLst/>
                <a:uLnTx/>
                <a:uFillTx/>
                <a:latin typeface="+mn-lt"/>
                <a:ea typeface="+mn-ea"/>
                <a:cs typeface="+mn-cs"/>
              </a:rPr>
              <a:t>هو مجموعة من العناصر البشرية والآلية,</a:t>
            </a:r>
            <a:r>
              <a:rPr kumimoji="0" lang="ar-SA" sz="2400" b="1" i="0" u="none" strike="noStrike" kern="1200" cap="none" spc="0" normalizeH="0" noProof="0" dirty="0" smtClean="0">
                <a:ln>
                  <a:noFill/>
                </a:ln>
                <a:solidFill>
                  <a:schemeClr val="tx1"/>
                </a:solidFill>
                <a:effectLst/>
                <a:uLnTx/>
                <a:uFillTx/>
                <a:latin typeface="+mn-lt"/>
                <a:ea typeface="+mn-ea"/>
                <a:cs typeface="+mn-cs"/>
              </a:rPr>
              <a:t> التي تعمل على تجميع البيانات وتبويبها ومعالجتها طبقاً لقواعد وإجراءات مقننة, بغرض اتاحتها للاستخدام, على شكل معلومات مناسبة ومفيدة.</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ar-SA"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484784"/>
            <a:ext cx="8229600" cy="1296144"/>
          </a:xfrm>
        </p:spPr>
        <p:txBody>
          <a:bodyPr>
            <a:noAutofit/>
          </a:bodyPr>
          <a:lstStyle/>
          <a:p>
            <a:pPr algn="just" rtl="1">
              <a:buFont typeface="Wingdings" pitchFamily="2" charset="2"/>
              <a:buChar char="Ø"/>
            </a:pPr>
            <a:r>
              <a:rPr lang="ar-SA" sz="2400" b="1" dirty="0" smtClean="0">
                <a:solidFill>
                  <a:schemeClr val="accent1">
                    <a:lumMod val="75000"/>
                  </a:schemeClr>
                </a:solidFill>
              </a:rPr>
              <a:t>انطلاقاً من التعريفات السابقة فإن نظام</a:t>
            </a:r>
            <a:r>
              <a:rPr lang="en-US" sz="2400" b="1" dirty="0" smtClean="0">
                <a:solidFill>
                  <a:schemeClr val="accent1">
                    <a:lumMod val="75000"/>
                  </a:schemeClr>
                </a:solidFill>
              </a:rPr>
              <a:t> </a:t>
            </a:r>
            <a:r>
              <a:rPr lang="ar-SA" sz="2400" b="1" dirty="0" err="1" smtClean="0">
                <a:solidFill>
                  <a:schemeClr val="accent1">
                    <a:lumMod val="75000"/>
                  </a:schemeClr>
                </a:solidFill>
              </a:rPr>
              <a:t>المعلومات (</a:t>
            </a:r>
            <a:r>
              <a:rPr lang="en-US" sz="2400" b="1" dirty="0" smtClean="0">
                <a:solidFill>
                  <a:schemeClr val="accent1">
                    <a:lumMod val="75000"/>
                  </a:schemeClr>
                </a:solidFill>
              </a:rPr>
              <a:t>Information System</a:t>
            </a:r>
            <a:r>
              <a:rPr lang="ar-SA" sz="2400" b="1" dirty="0" smtClean="0">
                <a:solidFill>
                  <a:schemeClr val="accent1">
                    <a:lumMod val="75000"/>
                  </a:schemeClr>
                </a:solidFill>
              </a:rPr>
              <a:t>) </a:t>
            </a:r>
            <a:r>
              <a:rPr lang="ar-SA" sz="2400" b="1" dirty="0" err="1" smtClean="0">
                <a:solidFill>
                  <a:schemeClr val="accent1">
                    <a:lumMod val="75000"/>
                  </a:schemeClr>
                </a:solidFill>
              </a:rPr>
              <a:t>يشتمل</a:t>
            </a:r>
            <a:r>
              <a:rPr lang="ar-SA" sz="2400" b="1" dirty="0" smtClean="0">
                <a:solidFill>
                  <a:schemeClr val="accent1">
                    <a:lumMod val="75000"/>
                  </a:schemeClr>
                </a:solidFill>
              </a:rPr>
              <a:t> على مجموعة من العناصر المكملة لبعضها والمترابطة مع بعضها, بحيث لا يتكامل النظام بدون واحد من هذه العناصر, </a:t>
            </a:r>
            <a:r>
              <a:rPr lang="ar-SA" sz="2400" b="1" dirty="0" err="1" smtClean="0">
                <a:solidFill>
                  <a:schemeClr val="accent1">
                    <a:lumMod val="75000"/>
                  </a:schemeClr>
                </a:solidFill>
              </a:rPr>
              <a:t>وهي :</a:t>
            </a:r>
            <a:endParaRPr lang="en-US" sz="2400" b="1" dirty="0" smtClean="0"/>
          </a:p>
          <a:p>
            <a:pPr algn="just" rtl="1"/>
            <a:endParaRPr lang="en-US" sz="2400" b="1" dirty="0" smtClean="0"/>
          </a:p>
          <a:p>
            <a:pPr algn="just" rtl="1">
              <a:buNone/>
            </a:pPr>
            <a:endParaRPr lang="en-US" sz="2400" b="1" dirty="0"/>
          </a:p>
        </p:txBody>
      </p:sp>
      <p:sp>
        <p:nvSpPr>
          <p:cNvPr id="2" name="عنوان 1"/>
          <p:cNvSpPr>
            <a:spLocks noGrp="1"/>
          </p:cNvSpPr>
          <p:nvPr>
            <p:ph type="title"/>
          </p:nvPr>
        </p:nvSpPr>
        <p:spPr>
          <a:xfrm>
            <a:off x="467544" y="620688"/>
            <a:ext cx="8229600" cy="708688"/>
          </a:xfrm>
        </p:spPr>
        <p:txBody>
          <a:bodyPr>
            <a:noAutofit/>
          </a:bodyPr>
          <a:lstStyle/>
          <a:p>
            <a:pPr algn="r" rtl="1"/>
            <a:r>
              <a:rPr lang="ar-SA" sz="4400" b="1" dirty="0" smtClean="0">
                <a:solidFill>
                  <a:srgbClr val="C00000"/>
                </a:solidFill>
                <a:effectLst>
                  <a:outerShdw blurRad="38100" dist="38100" dir="2700000" algn="tl">
                    <a:srgbClr val="000000">
                      <a:alpha val="43137"/>
                    </a:srgbClr>
                  </a:outerShdw>
                </a:effectLst>
              </a:rPr>
              <a:t>نظام </a:t>
            </a:r>
            <a:r>
              <a:rPr lang="ar-SA" sz="4400" b="1" dirty="0" err="1" smtClean="0">
                <a:solidFill>
                  <a:srgbClr val="C00000"/>
                </a:solidFill>
                <a:effectLst>
                  <a:outerShdw blurRad="38100" dist="38100" dir="2700000" algn="tl">
                    <a:srgbClr val="000000">
                      <a:alpha val="43137"/>
                    </a:srgbClr>
                  </a:outerShdw>
                </a:effectLst>
              </a:rPr>
              <a:t>المعلومات (</a:t>
            </a:r>
            <a:r>
              <a:rPr lang="en-US" sz="3600" b="1" dirty="0" smtClean="0">
                <a:solidFill>
                  <a:srgbClr val="C00000"/>
                </a:solidFill>
                <a:effectLst>
                  <a:outerShdw blurRad="38100" dist="38100" dir="2700000" algn="tl">
                    <a:srgbClr val="000000">
                      <a:alpha val="43137"/>
                    </a:srgbClr>
                  </a:outerShdw>
                </a:effectLst>
              </a:rPr>
              <a:t>Information System</a:t>
            </a:r>
            <a:r>
              <a:rPr lang="ar-SA" sz="4400" b="1" dirty="0" err="1" smtClean="0">
                <a:solidFill>
                  <a:srgbClr val="C00000"/>
                </a:solidFill>
                <a:effectLst>
                  <a:outerShdw blurRad="38100" dist="38100" dir="2700000" algn="tl">
                    <a:srgbClr val="000000">
                      <a:alpha val="43137"/>
                    </a:srgbClr>
                  </a:outerShdw>
                </a:effectLst>
              </a:rPr>
              <a:t>)</a:t>
            </a:r>
            <a:endParaRPr lang="ar-SA" sz="4400" b="1" dirty="0" smtClean="0">
              <a:solidFill>
                <a:srgbClr val="C00000"/>
              </a:solidFill>
              <a:effectLst>
                <a:outerShdw blurRad="38100" dist="38100" dir="2700000" algn="tl">
                  <a:srgbClr val="000000">
                    <a:alpha val="43137"/>
                  </a:srgbClr>
                </a:outerShdw>
              </a:effectLst>
            </a:endParaRPr>
          </a:p>
        </p:txBody>
      </p:sp>
      <p:sp>
        <p:nvSpPr>
          <p:cNvPr id="5" name="عنصر نائب للمحتوى 2"/>
          <p:cNvSpPr txBox="1">
            <a:spLocks/>
          </p:cNvSpPr>
          <p:nvPr/>
        </p:nvSpPr>
        <p:spPr>
          <a:xfrm>
            <a:off x="539552" y="2852936"/>
            <a:ext cx="8352928" cy="3384376"/>
          </a:xfrm>
          <a:prstGeom prst="rect">
            <a:avLst/>
          </a:prstGeom>
        </p:spPr>
        <p:txBody>
          <a:bodyPr vert="horz">
            <a:normAutofit fontScale="92500" lnSpcReduction="10000"/>
          </a:bodyPr>
          <a:lstStyle/>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r>
              <a:rPr lang="ar-SA" sz="2400" b="1" dirty="0" err="1" smtClean="0">
                <a:solidFill>
                  <a:srgbClr val="C00000"/>
                </a:solidFill>
              </a:rPr>
              <a:t>1.</a:t>
            </a:r>
            <a:r>
              <a:rPr lang="ar-SA" sz="2400" b="1" dirty="0" smtClean="0">
                <a:solidFill>
                  <a:srgbClr val="C00000"/>
                </a:solidFill>
              </a:rPr>
              <a:t> مجموعة القوى البشرية المؤهلة بمستويات مختلفة, والمدربة لتنفيذ النشاطات المعلوماتية المطلوبة منها.</a:t>
            </a: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r>
              <a:rPr kumimoji="0" lang="ar-SA" sz="2400" b="1" i="0" u="none" strike="noStrike" kern="1200" cap="none" spc="0" normalizeH="0" baseline="0" noProof="0" dirty="0" err="1" smtClean="0">
                <a:ln>
                  <a:noFill/>
                </a:ln>
                <a:solidFill>
                  <a:srgbClr val="C00000"/>
                </a:solidFill>
                <a:effectLst/>
                <a:uLnTx/>
                <a:uFillTx/>
                <a:latin typeface="+mn-lt"/>
                <a:ea typeface="+mn-ea"/>
                <a:cs typeface="+mn-cs"/>
              </a:rPr>
              <a:t>2.</a:t>
            </a:r>
            <a:r>
              <a:rPr kumimoji="0" lang="ar-SA" sz="2400" b="1" i="0" u="none" strike="noStrike" kern="1200" cap="none" spc="0" normalizeH="0" noProof="0" dirty="0" smtClean="0">
                <a:ln>
                  <a:noFill/>
                </a:ln>
                <a:solidFill>
                  <a:srgbClr val="C00000"/>
                </a:solidFill>
                <a:effectLst/>
                <a:uLnTx/>
                <a:uFillTx/>
                <a:latin typeface="+mn-lt"/>
                <a:ea typeface="+mn-ea"/>
                <a:cs typeface="+mn-cs"/>
              </a:rPr>
              <a:t> مجموعة النظم </a:t>
            </a:r>
            <a:r>
              <a:rPr kumimoji="0" lang="ar-SA" sz="2400" b="1" i="0" u="none" strike="noStrike" kern="1200" cap="none" spc="0" normalizeH="0" noProof="0" dirty="0" err="1" smtClean="0">
                <a:ln>
                  <a:noFill/>
                </a:ln>
                <a:solidFill>
                  <a:srgbClr val="C00000"/>
                </a:solidFill>
                <a:effectLst/>
                <a:uLnTx/>
                <a:uFillTx/>
                <a:latin typeface="+mn-lt"/>
                <a:ea typeface="+mn-ea"/>
                <a:cs typeface="+mn-cs"/>
              </a:rPr>
              <a:t>والاساليب</a:t>
            </a:r>
            <a:r>
              <a:rPr kumimoji="0" lang="ar-SA" sz="2400" b="1" i="0" u="none" strike="noStrike" kern="1200" cap="none" spc="0" normalizeH="0" noProof="0" dirty="0" smtClean="0">
                <a:ln>
                  <a:noFill/>
                </a:ln>
                <a:solidFill>
                  <a:srgbClr val="C00000"/>
                </a:solidFill>
                <a:effectLst/>
                <a:uLnTx/>
                <a:uFillTx/>
                <a:latin typeface="+mn-lt"/>
                <a:ea typeface="+mn-ea"/>
                <a:cs typeface="+mn-cs"/>
              </a:rPr>
              <a:t> الفنية المتبعة, </a:t>
            </a:r>
            <a:r>
              <a:rPr kumimoji="0" lang="ar-SA" sz="2400" b="1" i="0" u="none" strike="noStrike" kern="1200" cap="none" spc="0" normalizeH="0" noProof="0" dirty="0" err="1" smtClean="0">
                <a:ln>
                  <a:noFill/>
                </a:ln>
                <a:solidFill>
                  <a:srgbClr val="C00000"/>
                </a:solidFill>
                <a:effectLst/>
                <a:uLnTx/>
                <a:uFillTx/>
                <a:latin typeface="+mn-lt"/>
                <a:ea typeface="+mn-ea"/>
                <a:cs typeface="+mn-cs"/>
              </a:rPr>
              <a:t>والبرامجيات</a:t>
            </a:r>
            <a:r>
              <a:rPr kumimoji="0" lang="ar-SA" sz="2400" b="1" i="0" u="none" strike="noStrike" kern="1200" cap="none" spc="0" normalizeH="0" noProof="0" dirty="0" smtClean="0">
                <a:ln>
                  <a:noFill/>
                </a:ln>
                <a:solidFill>
                  <a:srgbClr val="C00000"/>
                </a:solidFill>
                <a:effectLst/>
                <a:uLnTx/>
                <a:uFillTx/>
                <a:latin typeface="+mn-lt"/>
                <a:ea typeface="+mn-ea"/>
                <a:cs typeface="+mn-cs"/>
              </a:rPr>
              <a:t> المطلوبة, لمعالجة البيانات وتنظيم وخزن وبث واسترجاع المعلومات.</a:t>
            </a: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r>
              <a:rPr lang="ar-SA" sz="2400" b="1" baseline="0" dirty="0" err="1" smtClean="0">
                <a:solidFill>
                  <a:srgbClr val="C00000"/>
                </a:solidFill>
              </a:rPr>
              <a:t>3.</a:t>
            </a:r>
            <a:r>
              <a:rPr lang="ar-SA" sz="2400" b="1" baseline="0" dirty="0" smtClean="0">
                <a:solidFill>
                  <a:srgbClr val="C00000"/>
                </a:solidFill>
              </a:rPr>
              <a:t> أجهزة وتكنولوجيا المعلومات والاتصالات بمختلف اشكالها </a:t>
            </a:r>
            <a:r>
              <a:rPr lang="ar-SA" sz="2400" b="1" baseline="0" dirty="0" err="1" smtClean="0">
                <a:solidFill>
                  <a:srgbClr val="C00000"/>
                </a:solidFill>
              </a:rPr>
              <a:t>وانواعها.</a:t>
            </a:r>
            <a:endParaRPr lang="ar-SA" sz="2400" b="1" baseline="0" dirty="0" smtClean="0">
              <a:solidFill>
                <a:srgbClr val="C00000"/>
              </a:solidFill>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r>
              <a:rPr lang="ar-SA" sz="2400" b="1" dirty="0" err="1" smtClean="0">
                <a:solidFill>
                  <a:srgbClr val="C00000"/>
                </a:solidFill>
              </a:rPr>
              <a:t>4.</a:t>
            </a:r>
            <a:r>
              <a:rPr lang="ar-SA" sz="2400" b="1" dirty="0" smtClean="0">
                <a:solidFill>
                  <a:srgbClr val="C00000"/>
                </a:solidFill>
              </a:rPr>
              <a:t> البيانات المتوفرة في مصادر المعلومات المختلفة, والتي تقوم </a:t>
            </a:r>
            <a:r>
              <a:rPr lang="ar-SA" sz="2400" b="1" dirty="0" err="1" smtClean="0">
                <a:solidFill>
                  <a:srgbClr val="C00000"/>
                </a:solidFill>
              </a:rPr>
              <a:t>البرامجيات</a:t>
            </a:r>
            <a:r>
              <a:rPr lang="ar-SA" sz="2400" b="1" dirty="0" smtClean="0">
                <a:solidFill>
                  <a:srgbClr val="C00000"/>
                </a:solidFill>
              </a:rPr>
              <a:t> والنظم </a:t>
            </a:r>
            <a:r>
              <a:rPr lang="ar-SA" sz="2400" b="1" dirty="0" err="1" smtClean="0">
                <a:solidFill>
                  <a:srgbClr val="C00000"/>
                </a:solidFill>
              </a:rPr>
              <a:t>والاساليب</a:t>
            </a:r>
            <a:r>
              <a:rPr lang="ar-SA" sz="2400" b="1" dirty="0" smtClean="0">
                <a:solidFill>
                  <a:srgbClr val="C00000"/>
                </a:solidFill>
              </a:rPr>
              <a:t> الفنية بمعالجتها وتخزينها واسترجاعها, عن طريق الطاقات البشرية </a:t>
            </a:r>
            <a:r>
              <a:rPr lang="ar-SA" sz="2400" b="1" dirty="0" err="1" smtClean="0">
                <a:solidFill>
                  <a:srgbClr val="C00000"/>
                </a:solidFill>
              </a:rPr>
              <a:t>والاجهزة</a:t>
            </a:r>
            <a:r>
              <a:rPr lang="ar-SA" sz="2400" b="1" dirty="0" smtClean="0">
                <a:solidFill>
                  <a:srgbClr val="C00000"/>
                </a:solidFill>
              </a:rPr>
              <a:t> والتكنولوجيا المتوفرة والتي تمثل هذه البيانات </a:t>
            </a:r>
            <a:r>
              <a:rPr lang="ar-SA" sz="2400" b="1" dirty="0" err="1" smtClean="0">
                <a:solidFill>
                  <a:srgbClr val="C00000"/>
                </a:solidFill>
              </a:rPr>
              <a:t>كمدخلات</a:t>
            </a:r>
            <a:r>
              <a:rPr lang="ar-SA" sz="2400" b="1" dirty="0" smtClean="0">
                <a:solidFill>
                  <a:srgbClr val="C00000"/>
                </a:solidFill>
              </a:rPr>
              <a:t> للنظام عادةً.</a:t>
            </a: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r>
              <a:rPr lang="ar-SA" sz="2400" b="1" baseline="0" dirty="0" err="1" smtClean="0">
                <a:solidFill>
                  <a:srgbClr val="C00000"/>
                </a:solidFill>
              </a:rPr>
              <a:t>5.</a:t>
            </a:r>
            <a:r>
              <a:rPr lang="ar-SA" sz="2400" b="1" baseline="0" dirty="0" smtClean="0">
                <a:solidFill>
                  <a:srgbClr val="C00000"/>
                </a:solidFill>
              </a:rPr>
              <a:t> مجموعة المستفيدين التي تستثمر مخرجات النظام من جهة وتكون عناصر أساسية في رفد النظام مجدداً بما تنتجه من بيانات ومعلومات.</a:t>
            </a: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ar-SA"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484784"/>
            <a:ext cx="8229600" cy="504056"/>
          </a:xfrm>
        </p:spPr>
        <p:txBody>
          <a:bodyPr>
            <a:noAutofit/>
          </a:bodyPr>
          <a:lstStyle/>
          <a:p>
            <a:pPr algn="just" rtl="1">
              <a:buFont typeface="Wingdings" pitchFamily="2" charset="2"/>
              <a:buChar char="Ø"/>
            </a:pPr>
            <a:r>
              <a:rPr lang="ar-SA" sz="3200" b="1" dirty="0" smtClean="0">
                <a:solidFill>
                  <a:schemeClr val="accent1">
                    <a:lumMod val="75000"/>
                  </a:schemeClr>
                </a:solidFill>
              </a:rPr>
              <a:t>أهم الاسباب التي تدعو الى بناء نظام للمعلومات فهي كالآتي:</a:t>
            </a:r>
            <a:endParaRPr lang="en-US" sz="3200" b="1" dirty="0" smtClean="0"/>
          </a:p>
          <a:p>
            <a:pPr algn="just" rtl="1"/>
            <a:endParaRPr lang="en-US" sz="3200" b="1" dirty="0" smtClean="0"/>
          </a:p>
          <a:p>
            <a:pPr algn="just" rtl="1">
              <a:buNone/>
            </a:pPr>
            <a:endParaRPr lang="en-US" sz="3200" b="1" dirty="0"/>
          </a:p>
        </p:txBody>
      </p:sp>
      <p:sp>
        <p:nvSpPr>
          <p:cNvPr id="2" name="عنوان 1"/>
          <p:cNvSpPr>
            <a:spLocks noGrp="1"/>
          </p:cNvSpPr>
          <p:nvPr>
            <p:ph type="title"/>
          </p:nvPr>
        </p:nvSpPr>
        <p:spPr>
          <a:xfrm>
            <a:off x="467544" y="620688"/>
            <a:ext cx="8229600" cy="708688"/>
          </a:xfrm>
        </p:spPr>
        <p:txBody>
          <a:bodyPr>
            <a:noAutofit/>
          </a:bodyPr>
          <a:lstStyle/>
          <a:p>
            <a:pPr algn="r" rtl="1"/>
            <a:r>
              <a:rPr lang="ar-SA" sz="3600" b="1" dirty="0" smtClean="0">
                <a:solidFill>
                  <a:srgbClr val="C00000"/>
                </a:solidFill>
                <a:effectLst>
                  <a:outerShdw blurRad="38100" dist="38100" dir="2700000" algn="tl">
                    <a:srgbClr val="000000">
                      <a:alpha val="43137"/>
                    </a:srgbClr>
                  </a:outerShdw>
                </a:effectLst>
              </a:rPr>
              <a:t>لماذا نظام </a:t>
            </a:r>
            <a:r>
              <a:rPr lang="ar-SA" sz="3600" b="1" dirty="0" err="1" smtClean="0">
                <a:solidFill>
                  <a:srgbClr val="C00000"/>
                </a:solidFill>
                <a:effectLst>
                  <a:outerShdw blurRad="38100" dist="38100" dir="2700000" algn="tl">
                    <a:srgbClr val="000000">
                      <a:alpha val="43137"/>
                    </a:srgbClr>
                  </a:outerShdw>
                </a:effectLst>
              </a:rPr>
              <a:t>المعلومات (</a:t>
            </a:r>
            <a:r>
              <a:rPr lang="en-US" sz="3600" b="1" dirty="0" smtClean="0">
                <a:solidFill>
                  <a:srgbClr val="C00000"/>
                </a:solidFill>
                <a:effectLst>
                  <a:outerShdw blurRad="38100" dist="38100" dir="2700000" algn="tl">
                    <a:srgbClr val="000000">
                      <a:alpha val="43137"/>
                    </a:srgbClr>
                  </a:outerShdw>
                </a:effectLst>
              </a:rPr>
              <a:t>Why Information System</a:t>
            </a:r>
            <a:r>
              <a:rPr lang="ar-SA" sz="3600" b="1" dirty="0" err="1" smtClean="0">
                <a:solidFill>
                  <a:srgbClr val="C00000"/>
                </a:solidFill>
                <a:effectLst>
                  <a:outerShdw blurRad="38100" dist="38100" dir="2700000" algn="tl">
                    <a:srgbClr val="000000">
                      <a:alpha val="43137"/>
                    </a:srgbClr>
                  </a:outerShdw>
                </a:effectLst>
              </a:rPr>
              <a:t>)</a:t>
            </a:r>
            <a:endParaRPr lang="ar-SA" sz="3600" b="1" dirty="0" smtClean="0">
              <a:solidFill>
                <a:srgbClr val="C00000"/>
              </a:solidFill>
              <a:effectLst>
                <a:outerShdw blurRad="38100" dist="38100" dir="2700000" algn="tl">
                  <a:srgbClr val="000000">
                    <a:alpha val="43137"/>
                  </a:srgbClr>
                </a:outerShdw>
              </a:effectLst>
            </a:endParaRPr>
          </a:p>
        </p:txBody>
      </p:sp>
      <p:sp>
        <p:nvSpPr>
          <p:cNvPr id="5" name="عنصر نائب للمحتوى 2"/>
          <p:cNvSpPr txBox="1">
            <a:spLocks/>
          </p:cNvSpPr>
          <p:nvPr/>
        </p:nvSpPr>
        <p:spPr>
          <a:xfrm>
            <a:off x="683568" y="2564904"/>
            <a:ext cx="8136904" cy="3600400"/>
          </a:xfrm>
          <a:prstGeom prst="rect">
            <a:avLst/>
          </a:prstGeom>
        </p:spPr>
        <p:txBody>
          <a:bodyPr vert="horz">
            <a:normAutofit/>
          </a:bodyPr>
          <a:lstStyle/>
          <a:p>
            <a:pPr marL="457200" marR="0" lvl="0" indent="-457200" algn="just" defTabSz="914400" rtl="1" eaLnBrk="1" fontAlgn="auto" latinLnBrk="0" hangingPunct="1">
              <a:lnSpc>
                <a:spcPct val="100000"/>
              </a:lnSpc>
              <a:spcBef>
                <a:spcPct val="20000"/>
              </a:spcBef>
              <a:spcAft>
                <a:spcPts val="0"/>
              </a:spcAft>
              <a:buClr>
                <a:schemeClr val="accent3"/>
              </a:buClr>
              <a:buSzPct val="95000"/>
              <a:buAutoNum type="arabicPeriod"/>
              <a:tabLst/>
              <a:defRPr/>
            </a:pPr>
            <a:r>
              <a:rPr lang="ar-SA" sz="2800" b="1" baseline="0" dirty="0" smtClean="0">
                <a:solidFill>
                  <a:srgbClr val="C00000"/>
                </a:solidFill>
              </a:rPr>
              <a:t>التعقيد</a:t>
            </a:r>
            <a:r>
              <a:rPr lang="ar-SA" sz="2800" b="1" dirty="0" smtClean="0">
                <a:solidFill>
                  <a:srgbClr val="C00000"/>
                </a:solidFill>
              </a:rPr>
              <a:t> في الاعمال والتوسع بحيث يستحيل معها الضبط بدون تنظيم.</a:t>
            </a:r>
          </a:p>
          <a:p>
            <a:pPr marL="457200" marR="0" lvl="0" indent="-457200" algn="just" defTabSz="914400" rtl="1" eaLnBrk="1" fontAlgn="auto" latinLnBrk="0" hangingPunct="1">
              <a:lnSpc>
                <a:spcPct val="100000"/>
              </a:lnSpc>
              <a:spcBef>
                <a:spcPct val="20000"/>
              </a:spcBef>
              <a:spcAft>
                <a:spcPts val="0"/>
              </a:spcAft>
              <a:buClr>
                <a:schemeClr val="accent3"/>
              </a:buClr>
              <a:buSzPct val="95000"/>
              <a:buAutoNum type="arabicPeriod"/>
              <a:tabLst/>
              <a:defRPr/>
            </a:pPr>
            <a:r>
              <a:rPr lang="ar-SA" sz="2800" b="1" baseline="0" dirty="0" smtClean="0">
                <a:solidFill>
                  <a:srgbClr val="C00000"/>
                </a:solidFill>
              </a:rPr>
              <a:t>الحاجة الى المعلومات الدقيقة والسريعة والشاملة.</a:t>
            </a:r>
          </a:p>
          <a:p>
            <a:pPr marL="457200" marR="0" lvl="0" indent="-457200" algn="just" defTabSz="914400" rtl="1" eaLnBrk="1" fontAlgn="auto" latinLnBrk="0" hangingPunct="1">
              <a:lnSpc>
                <a:spcPct val="100000"/>
              </a:lnSpc>
              <a:spcBef>
                <a:spcPct val="20000"/>
              </a:spcBef>
              <a:spcAft>
                <a:spcPts val="0"/>
              </a:spcAft>
              <a:buClr>
                <a:schemeClr val="accent3"/>
              </a:buClr>
              <a:buSzPct val="95000"/>
              <a:buAutoNum type="arabicPeriod"/>
              <a:tabLst/>
              <a:defRPr/>
            </a:pPr>
            <a:r>
              <a:rPr lang="ar-SA" sz="2800" b="1" dirty="0" smtClean="0">
                <a:solidFill>
                  <a:srgbClr val="C00000"/>
                </a:solidFill>
              </a:rPr>
              <a:t>التطور التكنولوجي, وتأثير ذلك على المؤسسات.</a:t>
            </a:r>
          </a:p>
          <a:p>
            <a:pPr marL="457200" marR="0" lvl="0" indent="-457200" algn="just" defTabSz="914400" rtl="1" eaLnBrk="1" fontAlgn="auto" latinLnBrk="0" hangingPunct="1">
              <a:lnSpc>
                <a:spcPct val="100000"/>
              </a:lnSpc>
              <a:spcBef>
                <a:spcPct val="20000"/>
              </a:spcBef>
              <a:spcAft>
                <a:spcPts val="0"/>
              </a:spcAft>
              <a:buClr>
                <a:schemeClr val="accent3"/>
              </a:buClr>
              <a:buSzPct val="95000"/>
              <a:buAutoNum type="arabicPeriod"/>
              <a:tabLst/>
              <a:defRPr/>
            </a:pPr>
            <a:r>
              <a:rPr lang="ar-SA" sz="2800" b="1" baseline="0" dirty="0" smtClean="0">
                <a:solidFill>
                  <a:srgbClr val="C00000"/>
                </a:solidFill>
              </a:rPr>
              <a:t>ظهور المنافسات الشديدة بين المؤسسات</a:t>
            </a:r>
            <a:r>
              <a:rPr lang="ar-SA" sz="2800" b="1" dirty="0" smtClean="0">
                <a:solidFill>
                  <a:srgbClr val="C00000"/>
                </a:solidFill>
              </a:rPr>
              <a:t> كنتيجة للتطور التكنولوجي.</a:t>
            </a:r>
          </a:p>
          <a:p>
            <a:pPr marL="457200" marR="0" lvl="0" indent="-457200" algn="just" defTabSz="914400" rtl="1" eaLnBrk="1" fontAlgn="auto" latinLnBrk="0" hangingPunct="1">
              <a:lnSpc>
                <a:spcPct val="100000"/>
              </a:lnSpc>
              <a:spcBef>
                <a:spcPct val="20000"/>
              </a:spcBef>
              <a:spcAft>
                <a:spcPts val="0"/>
              </a:spcAft>
              <a:buClr>
                <a:schemeClr val="accent3"/>
              </a:buClr>
              <a:buSzPct val="95000"/>
              <a:buAutoNum type="arabicPeriod"/>
              <a:tabLst/>
              <a:defRPr/>
            </a:pPr>
            <a:r>
              <a:rPr lang="ar-SA" sz="2800" b="1" baseline="0" dirty="0" err="1" smtClean="0">
                <a:solidFill>
                  <a:srgbClr val="C00000"/>
                </a:solidFill>
              </a:rPr>
              <a:t>لأتخاذ</a:t>
            </a:r>
            <a:r>
              <a:rPr lang="ar-SA" sz="2800" b="1" dirty="0" smtClean="0">
                <a:solidFill>
                  <a:srgbClr val="C00000"/>
                </a:solidFill>
              </a:rPr>
              <a:t> قرارات صحيحة وفي وقت قصير.</a:t>
            </a:r>
            <a:endParaRPr lang="ar-SA" sz="2800" b="1" baseline="0" dirty="0" smtClean="0">
              <a:solidFill>
                <a:srgbClr val="C00000"/>
              </a:solidFill>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ar-SA" sz="28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8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8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8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800" b="1"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988840"/>
            <a:ext cx="8229600" cy="1296144"/>
          </a:xfrm>
        </p:spPr>
        <p:txBody>
          <a:bodyPr>
            <a:noAutofit/>
          </a:bodyPr>
          <a:lstStyle/>
          <a:p>
            <a:pPr algn="just" rtl="1">
              <a:buFont typeface="Wingdings" pitchFamily="2" charset="2"/>
              <a:buChar char="Ø"/>
            </a:pPr>
            <a:r>
              <a:rPr lang="ar-SA" sz="2400" b="1" dirty="0" smtClean="0">
                <a:solidFill>
                  <a:schemeClr val="accent1">
                    <a:lumMod val="75000"/>
                  </a:schemeClr>
                </a:solidFill>
              </a:rPr>
              <a:t>نظم المعلومات اليدوية </a:t>
            </a:r>
            <a:r>
              <a:rPr lang="ar-SA" sz="2400" b="1" dirty="0" err="1" smtClean="0">
                <a:solidFill>
                  <a:schemeClr val="accent1">
                    <a:lumMod val="75000"/>
                  </a:schemeClr>
                </a:solidFill>
              </a:rPr>
              <a:t>أوالتقليدية</a:t>
            </a:r>
            <a:r>
              <a:rPr lang="ar-SA" sz="2400" b="1" dirty="0" smtClean="0">
                <a:solidFill>
                  <a:schemeClr val="accent1">
                    <a:lumMod val="75000"/>
                  </a:schemeClr>
                </a:solidFill>
              </a:rPr>
              <a:t> </a:t>
            </a:r>
            <a:r>
              <a:rPr lang="ar-SA" sz="2400" b="1" dirty="0" err="1" smtClean="0">
                <a:solidFill>
                  <a:schemeClr val="accent1">
                    <a:lumMod val="75000"/>
                  </a:schemeClr>
                </a:solidFill>
              </a:rPr>
              <a:t>(</a:t>
            </a:r>
            <a:r>
              <a:rPr lang="en-US" sz="2400" b="1" dirty="0" smtClean="0">
                <a:solidFill>
                  <a:schemeClr val="accent1">
                    <a:lumMod val="75000"/>
                  </a:schemeClr>
                </a:solidFill>
              </a:rPr>
              <a:t>Traditional Systems</a:t>
            </a:r>
            <a:r>
              <a:rPr lang="ar-SA" sz="2400" b="1" dirty="0" smtClean="0">
                <a:solidFill>
                  <a:schemeClr val="accent1">
                    <a:lumMod val="75000"/>
                  </a:schemeClr>
                </a:solidFill>
              </a:rPr>
              <a:t>): والتي تعتمد الصيغ التقليدية في التعامل مع المعلومات وأوعية ومصادر المعلومات.</a:t>
            </a:r>
            <a:endParaRPr lang="en-US" sz="2400" b="1" dirty="0" smtClean="0"/>
          </a:p>
          <a:p>
            <a:pPr algn="just" rtl="1"/>
            <a:endParaRPr lang="en-US" sz="2400" b="1" dirty="0" smtClean="0"/>
          </a:p>
          <a:p>
            <a:pPr algn="just" rtl="1">
              <a:buNone/>
            </a:pPr>
            <a:endParaRPr lang="en-US" sz="2400" b="1" dirty="0"/>
          </a:p>
        </p:txBody>
      </p:sp>
      <p:sp>
        <p:nvSpPr>
          <p:cNvPr id="2" name="عنوان 1"/>
          <p:cNvSpPr>
            <a:spLocks noGrp="1"/>
          </p:cNvSpPr>
          <p:nvPr>
            <p:ph type="title"/>
          </p:nvPr>
        </p:nvSpPr>
        <p:spPr>
          <a:xfrm>
            <a:off x="611560" y="980728"/>
            <a:ext cx="8229600" cy="708688"/>
          </a:xfrm>
        </p:spPr>
        <p:txBody>
          <a:bodyPr>
            <a:noAutofit/>
          </a:bodyPr>
          <a:lstStyle/>
          <a:p>
            <a:pPr algn="r" rtl="1"/>
            <a:r>
              <a:rPr lang="ar-SA" sz="3600" b="1" dirty="0" smtClean="0">
                <a:solidFill>
                  <a:srgbClr val="C00000"/>
                </a:solidFill>
                <a:effectLst>
                  <a:outerShdw blurRad="38100" dist="38100" dir="2700000" algn="tl">
                    <a:srgbClr val="000000">
                      <a:alpha val="43137"/>
                    </a:srgbClr>
                  </a:outerShdw>
                </a:effectLst>
              </a:rPr>
              <a:t>تٌقسم نظم المعلومات من حيث وسائل العمل والتشغيل الى </a:t>
            </a:r>
            <a:r>
              <a:rPr lang="ar-SA" sz="3600" b="1" dirty="0" err="1" smtClean="0">
                <a:solidFill>
                  <a:srgbClr val="C00000"/>
                </a:solidFill>
                <a:effectLst>
                  <a:outerShdw blurRad="38100" dist="38100" dir="2700000" algn="tl">
                    <a:srgbClr val="000000">
                      <a:alpha val="43137"/>
                    </a:srgbClr>
                  </a:outerShdw>
                </a:effectLst>
              </a:rPr>
              <a:t>نوعين:</a:t>
            </a:r>
            <a:endParaRPr lang="ar-SA" sz="3600" b="1" dirty="0" smtClean="0">
              <a:solidFill>
                <a:srgbClr val="C00000"/>
              </a:solidFill>
              <a:effectLst>
                <a:outerShdw blurRad="38100" dist="38100" dir="2700000" algn="tl">
                  <a:srgbClr val="000000">
                    <a:alpha val="43137"/>
                  </a:srgbClr>
                </a:outerShdw>
              </a:effectLst>
            </a:endParaRPr>
          </a:p>
        </p:txBody>
      </p:sp>
      <p:sp>
        <p:nvSpPr>
          <p:cNvPr id="6" name="عنصر نائب للمحتوى 2"/>
          <p:cNvSpPr txBox="1">
            <a:spLocks/>
          </p:cNvSpPr>
          <p:nvPr/>
        </p:nvSpPr>
        <p:spPr>
          <a:xfrm>
            <a:off x="539552" y="3717032"/>
            <a:ext cx="8136904" cy="1800200"/>
          </a:xfrm>
          <a:prstGeom prst="rect">
            <a:avLst/>
          </a:prstGeom>
        </p:spPr>
        <p:txBody>
          <a:bodyPr vert="horz">
            <a:noAutofit/>
          </a:bodyPr>
          <a:lstStyle/>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نظم المعلومات </a:t>
            </a:r>
            <a:r>
              <a:rPr kumimoji="0" lang="ar-SA" sz="24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المحوسبة</a:t>
            </a:r>
            <a:r>
              <a:rPr kumimoji="0" lang="ar-SA"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 أو </a:t>
            </a:r>
            <a:r>
              <a:rPr kumimoji="0" lang="ar-SA" sz="24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الآلية (</a:t>
            </a:r>
            <a:r>
              <a:rPr kumimoji="0" lang="en-US"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Computerized Systems</a:t>
            </a:r>
            <a:r>
              <a:rPr kumimoji="0" lang="ar-SA" sz="24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a:t>
            </a:r>
            <a:r>
              <a:rPr lang="ar-SA" sz="2400" b="1" dirty="0" smtClean="0">
                <a:solidFill>
                  <a:schemeClr val="accent1">
                    <a:lumMod val="75000"/>
                  </a:schemeClr>
                </a:solidFill>
              </a:rPr>
              <a:t>, أو ما يسميها البعض النظم </a:t>
            </a:r>
            <a:r>
              <a:rPr lang="ar-SA" sz="2400" b="1" dirty="0" err="1" smtClean="0">
                <a:solidFill>
                  <a:schemeClr val="accent1">
                    <a:lumMod val="75000"/>
                  </a:schemeClr>
                </a:solidFill>
              </a:rPr>
              <a:t>المؤتمتة (</a:t>
            </a:r>
            <a:r>
              <a:rPr lang="en-US" sz="2400" b="1" dirty="0" smtClean="0">
                <a:solidFill>
                  <a:schemeClr val="accent1">
                    <a:lumMod val="75000"/>
                  </a:schemeClr>
                </a:solidFill>
              </a:rPr>
              <a:t>Automated Systems</a:t>
            </a:r>
            <a:r>
              <a:rPr lang="ar-SA" sz="2400" b="1" dirty="0" smtClean="0">
                <a:solidFill>
                  <a:schemeClr val="accent1">
                    <a:lumMod val="75000"/>
                  </a:schemeClr>
                </a:solidFill>
              </a:rPr>
              <a:t>), وهي تعتمد التقنيات الحديثة, وفي طليعتها الحاسوب في تخزين ومعالجة واسترجاع المعلومات.</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ar-SA"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0" algn="just" rtl="1">
              <a:buNone/>
              <a:defRPr/>
            </a:pPr>
            <a:r>
              <a:rPr lang="ar-SA" sz="2000" b="1" dirty="0" smtClean="0"/>
              <a:t>1- التمايز بين الاجراءات </a:t>
            </a:r>
            <a:r>
              <a:rPr lang="ar-SA" sz="2000" b="1" dirty="0" err="1" smtClean="0"/>
              <a:t>التوثيقية</a:t>
            </a:r>
            <a:r>
              <a:rPr lang="ar-SA" sz="2000" b="1" dirty="0" smtClean="0"/>
              <a:t>, وخاصة استرجاع المعلومات حيث تكون نظم المعلومات التقليدية </a:t>
            </a:r>
            <a:r>
              <a:rPr lang="ar-SA" sz="2000" b="1" dirty="0" err="1" smtClean="0"/>
              <a:t>بطئية</a:t>
            </a:r>
            <a:r>
              <a:rPr lang="ar-SA" sz="2000" b="1" dirty="0" smtClean="0"/>
              <a:t> جداً قياساً بالنظم </a:t>
            </a:r>
            <a:r>
              <a:rPr lang="ar-SA" sz="2000" b="1" dirty="0" err="1" smtClean="0"/>
              <a:t>المحوسبة.</a:t>
            </a:r>
            <a:endParaRPr lang="ar-SA" sz="2000" b="1" dirty="0" smtClean="0"/>
          </a:p>
          <a:p>
            <a:pPr lvl="0" algn="just" rtl="1">
              <a:buNone/>
              <a:defRPr/>
            </a:pPr>
            <a:r>
              <a:rPr lang="ar-SA" sz="2000" b="1" dirty="0" smtClean="0"/>
              <a:t>2- الجهد البشري المبذول في النظم التقليدية هو أكبر, سواء كان ذلك على مستوى التعامل مع المعلومات ومعالجتها وخزنها والسيطرة عليها من قبل اختصاصي المعلومات, او على مستوى الاستفادة منها من قبل الباحثين الاخرين عن طريق بث المعلومات واسترجاعها.</a:t>
            </a:r>
          </a:p>
          <a:p>
            <a:pPr lvl="0" algn="just" rtl="1">
              <a:buNone/>
              <a:defRPr/>
            </a:pPr>
            <a:r>
              <a:rPr lang="ar-SA" sz="2000" b="1" dirty="0" smtClean="0"/>
              <a:t>3- احتمالات الوقوع في الخطأ اكبر في النظم التقليدية من النظم </a:t>
            </a:r>
            <a:r>
              <a:rPr lang="ar-SA" sz="2000" b="1" dirty="0" err="1" smtClean="0"/>
              <a:t>المحوسبة</a:t>
            </a:r>
            <a:r>
              <a:rPr lang="ar-SA" sz="2000" b="1" dirty="0" smtClean="0"/>
              <a:t>, وذلك نتيجة التعب والإجهاد الذي يصيب الانسان في مجال العمل </a:t>
            </a:r>
            <a:r>
              <a:rPr lang="ar-SA" sz="2000" b="1" dirty="0" err="1" smtClean="0"/>
              <a:t>اليدوي.</a:t>
            </a:r>
            <a:r>
              <a:rPr lang="ar-SA" sz="2000" b="1" dirty="0" smtClean="0"/>
              <a:t> أما الحاسوب فإن اداءه يكون بنفس القابلية والدقة, سواء كان ذلك في الدقائق </a:t>
            </a:r>
            <a:r>
              <a:rPr lang="ar-SA" sz="2000" b="1" dirty="0" err="1" smtClean="0"/>
              <a:t>الآولة</a:t>
            </a:r>
            <a:r>
              <a:rPr lang="ar-SA" sz="2000" b="1" dirty="0" smtClean="0"/>
              <a:t> من عمله أو في الدقائق الأخيرة, بغض النظر عن وقت العمل.</a:t>
            </a:r>
          </a:p>
          <a:p>
            <a:pPr algn="just" rtl="1">
              <a:buNone/>
              <a:defRPr/>
            </a:pPr>
            <a:r>
              <a:rPr lang="ar-SA" sz="2000" b="1" dirty="0" smtClean="0"/>
              <a:t>4- محدودية حجم المعلومات المخزونة والمطلوب استرجاعها في النظم التقليدية اليدوية قياساً بالنظم </a:t>
            </a:r>
            <a:r>
              <a:rPr lang="ar-SA" sz="2000" b="1" dirty="0" err="1" smtClean="0"/>
              <a:t>المحوسبة</a:t>
            </a:r>
            <a:r>
              <a:rPr lang="ar-SA" sz="2000" b="1" dirty="0" smtClean="0"/>
              <a:t> التي تستطيع تخزين معلومات هائلة واسترجاع معلومات </a:t>
            </a:r>
            <a:r>
              <a:rPr lang="ar-SA" sz="2000" b="1" dirty="0" err="1" smtClean="0"/>
              <a:t>أكثر.</a:t>
            </a:r>
            <a:r>
              <a:rPr lang="ar-SA" sz="2000" b="1" dirty="0" smtClean="0"/>
              <a:t> وإمكانيات تخزين المعلومات هذه واسترجاعها </a:t>
            </a:r>
            <a:r>
              <a:rPr lang="ar-SA" sz="2000" b="1" dirty="0" err="1" smtClean="0"/>
              <a:t>لاتقتصر</a:t>
            </a:r>
            <a:r>
              <a:rPr lang="ar-SA" sz="2000" b="1" dirty="0" smtClean="0"/>
              <a:t> على ذاكرة الحاسوب بل على وسائط التخزين  الالكترونية </a:t>
            </a:r>
            <a:r>
              <a:rPr lang="ar-SA" sz="2000" b="1" dirty="0" err="1" smtClean="0"/>
              <a:t>والليزرية</a:t>
            </a:r>
            <a:r>
              <a:rPr lang="ar-SA" sz="2000" b="1" dirty="0" smtClean="0"/>
              <a:t> والممغنطة الاخرى والتي توفر خيارات اسرع.</a:t>
            </a:r>
            <a:endParaRPr lang="en-US" sz="2000" b="1" dirty="0" smtClean="0"/>
          </a:p>
          <a:p>
            <a:pPr lvl="0" algn="just" rtl="1">
              <a:buNone/>
              <a:defRPr/>
            </a:pPr>
            <a:endParaRPr lang="en-US" sz="2000" b="1" dirty="0" smtClean="0"/>
          </a:p>
        </p:txBody>
      </p:sp>
      <p:sp>
        <p:nvSpPr>
          <p:cNvPr id="6" name="عنصر نائب للمحتوى 2"/>
          <p:cNvSpPr txBox="1">
            <a:spLocks/>
          </p:cNvSpPr>
          <p:nvPr/>
        </p:nvSpPr>
        <p:spPr>
          <a:xfrm>
            <a:off x="611560" y="1052736"/>
            <a:ext cx="8136904" cy="648072"/>
          </a:xfrm>
          <a:prstGeom prst="rect">
            <a:avLst/>
          </a:prstGeom>
        </p:spPr>
        <p:txBody>
          <a:bodyPr vert="horz">
            <a:normAutofit/>
          </a:bodyPr>
          <a:lstStyle/>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r>
              <a:rPr kumimoji="0" lang="ar-SA" sz="2400" b="1" i="0" u="none" strike="noStrike" kern="1200" cap="none" spc="0" normalizeH="0" baseline="0" noProof="0" dirty="0" smtClean="0">
                <a:ln>
                  <a:noFill/>
                </a:ln>
                <a:solidFill>
                  <a:srgbClr val="C00000"/>
                </a:solidFill>
                <a:effectLst/>
                <a:uLnTx/>
                <a:uFillTx/>
                <a:latin typeface="+mn-lt"/>
                <a:ea typeface="+mn-ea"/>
                <a:cs typeface="+mn-cs"/>
              </a:rPr>
              <a:t>الاختلافات بين النظامين التقليدي </a:t>
            </a:r>
            <a:r>
              <a:rPr kumimoji="0" lang="ar-SA" sz="2400" b="1" i="0" u="none" strike="noStrike" kern="1200" cap="none" spc="0" normalizeH="0" baseline="0" noProof="0" dirty="0" err="1" smtClean="0">
                <a:ln>
                  <a:noFill/>
                </a:ln>
                <a:solidFill>
                  <a:srgbClr val="C00000"/>
                </a:solidFill>
                <a:effectLst/>
                <a:uLnTx/>
                <a:uFillTx/>
                <a:latin typeface="+mn-lt"/>
                <a:ea typeface="+mn-ea"/>
                <a:cs typeface="+mn-cs"/>
              </a:rPr>
              <a:t>والمحوسب</a:t>
            </a:r>
            <a:r>
              <a:rPr kumimoji="0" lang="ar-SA" sz="2400" b="1" i="0" u="none" strike="noStrike" kern="1200" cap="none" spc="0" normalizeH="0" noProof="0" dirty="0" smtClean="0">
                <a:ln>
                  <a:noFill/>
                </a:ln>
                <a:solidFill>
                  <a:srgbClr val="C00000"/>
                </a:solidFill>
                <a:effectLst/>
                <a:uLnTx/>
                <a:uFillTx/>
                <a:latin typeface="+mn-lt"/>
                <a:ea typeface="+mn-ea"/>
                <a:cs typeface="+mn-cs"/>
              </a:rPr>
              <a:t> فهي </a:t>
            </a:r>
            <a:r>
              <a:rPr kumimoji="0" lang="ar-SA" sz="2400" b="1" i="0" u="none" strike="noStrike" kern="1200" cap="none" spc="0" normalizeH="0" noProof="0" dirty="0" err="1" smtClean="0">
                <a:ln>
                  <a:noFill/>
                </a:ln>
                <a:solidFill>
                  <a:srgbClr val="C00000"/>
                </a:solidFill>
                <a:effectLst/>
                <a:uLnTx/>
                <a:uFillTx/>
                <a:latin typeface="+mn-lt"/>
                <a:ea typeface="+mn-ea"/>
                <a:cs typeface="+mn-cs"/>
              </a:rPr>
              <a:t>كالاتي:</a:t>
            </a:r>
            <a:endParaRPr kumimoji="0" lang="ar-SA" sz="2400" b="1" i="0" u="none" strike="noStrike" kern="1200" cap="none" spc="0" normalizeH="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ar-SA"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1" eaLnBrk="1" fontAlgn="auto" latinLnBrk="0" hangingPunct="1">
              <a:lnSpc>
                <a:spcPct val="100000"/>
              </a:lnSpc>
              <a:spcBef>
                <a:spcPct val="20000"/>
              </a:spcBef>
              <a:spcAft>
                <a:spcPts val="0"/>
              </a:spcAft>
              <a:buClr>
                <a:schemeClr val="accent3"/>
              </a:buClr>
              <a:buSzPct val="95000"/>
              <a:tabLst/>
              <a:defRPr/>
            </a:pP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algn="ctr">
              <a:buNone/>
            </a:pPr>
            <a:r>
              <a:rPr lang="ar-SA" sz="4800" b="1" dirty="0" smtClean="0">
                <a:solidFill>
                  <a:srgbClr val="FF0000"/>
                </a:solidFill>
              </a:rPr>
              <a:t>أي سؤال لطفاً </a:t>
            </a:r>
          </a:p>
          <a:p>
            <a:pPr algn="ctr">
              <a:buNone/>
            </a:pPr>
            <a:r>
              <a:rPr lang="ar-SA" sz="25000" b="1" dirty="0" err="1" smtClean="0">
                <a:solidFill>
                  <a:schemeClr val="accent1">
                    <a:lumMod val="75000"/>
                  </a:schemeClr>
                </a:solidFill>
              </a:rPr>
              <a:t>؟</a:t>
            </a:r>
            <a:endParaRPr lang="ar-SA" sz="25000" b="1" dirty="0" smtClean="0">
              <a:solidFill>
                <a:schemeClr val="accent1">
                  <a:lumMod val="75000"/>
                </a:schemeClr>
              </a:solidFill>
            </a:endParaRPr>
          </a:p>
          <a:p>
            <a:pPr algn="ctr">
              <a:buNone/>
            </a:pPr>
            <a:endParaRPr lang="en-US" sz="15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1.jpg"/>
          <p:cNvPicPr>
            <a:picLocks noChangeAspect="1"/>
          </p:cNvPicPr>
          <p:nvPr/>
        </p:nvPicPr>
        <p:blipFill>
          <a:blip r:embed="rId2" cstate="print"/>
          <a:stretch>
            <a:fillRect/>
          </a:stretch>
        </p:blipFill>
        <p:spPr>
          <a:xfrm>
            <a:off x="0" y="836712"/>
            <a:ext cx="9144000" cy="6021287"/>
          </a:xfrm>
          <a:prstGeom prst="rect">
            <a:avLst/>
          </a:prstGeom>
        </p:spPr>
      </p:pic>
      <p:sp>
        <p:nvSpPr>
          <p:cNvPr id="3" name="عنصر نائب للمحتوى 2"/>
          <p:cNvSpPr>
            <a:spLocks noGrp="1"/>
          </p:cNvSpPr>
          <p:nvPr>
            <p:ph idx="1"/>
          </p:nvPr>
        </p:nvSpPr>
        <p:spPr/>
        <p:txBody>
          <a:bodyPr>
            <a:normAutofit/>
          </a:bodyPr>
          <a:lstStyle/>
          <a:p>
            <a:pPr>
              <a:buNone/>
            </a:pPr>
            <a:r>
              <a:rPr lang="ar-SA" sz="7200" b="1" dirty="0" smtClean="0">
                <a:solidFill>
                  <a:srgbClr val="FF0000"/>
                </a:solidFill>
              </a:rPr>
              <a:t>شكرا لحسن الاستماع</a:t>
            </a:r>
            <a:endParaRPr lang="en-US" sz="7200" b="1" dirty="0" smtClean="0">
              <a:solidFill>
                <a:srgbClr val="FF0000"/>
              </a:solidFill>
            </a:endParaRPr>
          </a:p>
          <a:p>
            <a:pPr>
              <a:buNone/>
            </a:pPr>
            <a:endParaRPr lang="en-US" sz="7200" b="1" dirty="0" smtClean="0">
              <a:solidFill>
                <a:srgbClr val="FF0000"/>
              </a:solidFill>
            </a:endParaRPr>
          </a:p>
          <a:p>
            <a:pPr>
              <a:buNone/>
            </a:pPr>
            <a:r>
              <a:rPr lang="en-US" sz="4400" b="1" dirty="0" smtClean="0">
                <a:solidFill>
                  <a:srgbClr val="FF0000"/>
                </a:solidFill>
              </a:rPr>
              <a:t>                        </a:t>
            </a:r>
          </a:p>
          <a:p>
            <a:pPr>
              <a:buNone/>
            </a:pPr>
            <a:r>
              <a:rPr lang="en-US" sz="4400" b="1" dirty="0" smtClean="0">
                <a:solidFill>
                  <a:srgbClr val="FF0000"/>
                </a:solidFill>
              </a:rPr>
              <a:t>                   </a:t>
            </a:r>
            <a:r>
              <a:rPr lang="ar-SA" sz="4400" b="1" dirty="0" smtClean="0">
                <a:solidFill>
                  <a:srgbClr val="FF0000"/>
                </a:solidFill>
              </a:rPr>
              <a:t>               وبالتوفيق لكم    </a:t>
            </a:r>
            <a:endParaRPr lang="en-US" sz="4400" b="1" dirty="0" smtClean="0">
              <a:solidFill>
                <a:srgbClr val="FF0000"/>
              </a:solidFill>
            </a:endParaRPr>
          </a:p>
          <a:p>
            <a:pPr>
              <a:buNone/>
            </a:pPr>
            <a:endParaRPr lang="en-US" sz="44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cstate="print"/>
          <a:srcRect/>
          <a:stretch>
            <a:fillRect/>
          </a:stretch>
        </p:blipFill>
        <p:spPr bwMode="auto">
          <a:xfrm>
            <a:off x="6660232" y="1772816"/>
            <a:ext cx="1931740" cy="3096344"/>
          </a:xfrm>
          <a:prstGeom prst="rect">
            <a:avLst/>
          </a:prstGeom>
          <a:noFill/>
          <a:ln w="9525">
            <a:noFill/>
            <a:miter lim="800000"/>
            <a:headEnd/>
            <a:tailEnd/>
          </a:ln>
        </p:spPr>
      </p:pic>
      <p:pic>
        <p:nvPicPr>
          <p:cNvPr id="6" name="صورة 5"/>
          <p:cNvPicPr/>
          <p:nvPr/>
        </p:nvPicPr>
        <p:blipFill>
          <a:blip r:embed="rId3" cstate="print"/>
          <a:srcRect/>
          <a:stretch>
            <a:fillRect/>
          </a:stretch>
        </p:blipFill>
        <p:spPr bwMode="auto">
          <a:xfrm>
            <a:off x="4499992" y="1772816"/>
            <a:ext cx="1966521" cy="3096344"/>
          </a:xfrm>
          <a:prstGeom prst="rect">
            <a:avLst/>
          </a:prstGeom>
          <a:noFill/>
          <a:ln w="9525">
            <a:noFill/>
            <a:miter lim="800000"/>
            <a:headEnd/>
            <a:tailEnd/>
          </a:ln>
        </p:spPr>
      </p:pic>
      <p:pic>
        <p:nvPicPr>
          <p:cNvPr id="7" name="صورة 6"/>
          <p:cNvPicPr/>
          <p:nvPr/>
        </p:nvPicPr>
        <p:blipFill>
          <a:blip r:embed="rId4" cstate="print"/>
          <a:srcRect/>
          <a:stretch>
            <a:fillRect/>
          </a:stretch>
        </p:blipFill>
        <p:spPr bwMode="auto">
          <a:xfrm>
            <a:off x="2483768" y="1772816"/>
            <a:ext cx="1855769" cy="3044327"/>
          </a:xfrm>
          <a:prstGeom prst="rect">
            <a:avLst/>
          </a:prstGeom>
          <a:noFill/>
          <a:ln w="12700">
            <a:solidFill>
              <a:schemeClr val="tx1"/>
            </a:solidFill>
            <a:miter lim="800000"/>
            <a:headEnd/>
            <a:tailEnd/>
          </a:ln>
        </p:spPr>
      </p:pic>
      <p:pic>
        <p:nvPicPr>
          <p:cNvPr id="8" name="صورة 7"/>
          <p:cNvPicPr/>
          <p:nvPr/>
        </p:nvPicPr>
        <p:blipFill>
          <a:blip r:embed="rId5" cstate="print"/>
          <a:srcRect/>
          <a:stretch>
            <a:fillRect/>
          </a:stretch>
        </p:blipFill>
        <p:spPr bwMode="auto">
          <a:xfrm>
            <a:off x="323528" y="1772816"/>
            <a:ext cx="2054897" cy="3019067"/>
          </a:xfrm>
          <a:prstGeom prst="rect">
            <a:avLst/>
          </a:prstGeom>
          <a:noFill/>
          <a:ln w="9525">
            <a:noFill/>
            <a:miter lim="800000"/>
            <a:headEnd/>
            <a:tailEnd/>
          </a:ln>
        </p:spPr>
      </p:pic>
      <p:sp>
        <p:nvSpPr>
          <p:cNvPr id="9" name="عنوان فرعي 2"/>
          <p:cNvSpPr txBox="1">
            <a:spLocks/>
          </p:cNvSpPr>
          <p:nvPr/>
        </p:nvSpPr>
        <p:spPr>
          <a:xfrm>
            <a:off x="4427984" y="764704"/>
            <a:ext cx="4392488" cy="720080"/>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ar-SA" sz="2600" b="1" u="sng" dirty="0" smtClean="0">
                <a:solidFill>
                  <a:srgbClr val="C00000"/>
                </a:solidFill>
                <a:effectLst>
                  <a:outerShdw blurRad="38100" dist="38100" dir="2700000" algn="tl">
                    <a:srgbClr val="000000">
                      <a:alpha val="43137"/>
                    </a:srgbClr>
                  </a:outerShdw>
                </a:effectLst>
              </a:rPr>
              <a:t>المصادر المعتمدة لمادة الشبكات:</a:t>
            </a:r>
            <a:endParaRPr kumimoji="0" lang="en-US" sz="26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16385" name="Rectangle 1"/>
          <p:cNvSpPr>
            <a:spLocks noChangeArrowheads="1"/>
          </p:cNvSpPr>
          <p:nvPr/>
        </p:nvSpPr>
        <p:spPr bwMode="auto">
          <a:xfrm>
            <a:off x="251520" y="5069795"/>
            <a:ext cx="863994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AE" sz="1600" b="1" i="0" u="sng" strike="noStrike" cap="none" normalizeH="0" baseline="0" dirty="0" smtClean="0">
                <a:ln>
                  <a:noFill/>
                </a:ln>
                <a:solidFill>
                  <a:srgbClr val="C00000"/>
                </a:solidFill>
                <a:effectLst/>
                <a:latin typeface="Calibri" pitchFamily="34" charset="0"/>
                <a:ea typeface="Calibri" pitchFamily="34" charset="0"/>
                <a:cs typeface="Arial" pitchFamily="34" charset="0"/>
              </a:rPr>
              <a:t>الكتب </a:t>
            </a:r>
            <a:r>
              <a:rPr kumimoji="0" lang="ar-AE" sz="1600" b="1" i="0" u="sng" strike="noStrike" cap="none" normalizeH="0" baseline="0" dirty="0" err="1" smtClean="0">
                <a:ln>
                  <a:noFill/>
                </a:ln>
                <a:solidFill>
                  <a:srgbClr val="C00000"/>
                </a:solidFill>
                <a:effectLst/>
                <a:latin typeface="Calibri" pitchFamily="34" charset="0"/>
                <a:ea typeface="Calibri" pitchFamily="34" charset="0"/>
                <a:cs typeface="Arial" pitchFamily="34" charset="0"/>
              </a:rPr>
              <a:t>والمصادر :</a:t>
            </a:r>
            <a:endParaRPr kumimoji="0" lang="en-US" sz="16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كتاب قواعد وشبكات المعلومات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المحوسبة</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للدكتور.</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عامر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قنديلجي</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د.</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ايمان السامرائي, دار الفكر للطباعة والنشر والتوزيع,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2000م.</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شبكات المعلومات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والأتصالات</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للاستاذ</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الدكتور عامر ابراهيم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قنديلجي</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والدكتورة ايمان فاضل السامرائي/ جامعة قطر, دار المسيرة للنشر والتوزيع والطباعة,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2009م.</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شبكات الحاسبات لأخصائي المكتبات والمعلومات- أسس نظرية وتطبيقات عملية للدكتور علي كمال شاكر, الدار المصرية اللبنانية,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2009م.</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إنشاء الشبكات: المبادئ الأساسية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لأختصاصي</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المكتبات والمعلومات للدكتور سليمان صالح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العقلا</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ود.</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فؤاد أحمد اسماعيل.</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عدة مصادر ومواقع علمية متخصصة.</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p:cNvSpPr txBox="1">
            <a:spLocks/>
          </p:cNvSpPr>
          <p:nvPr/>
        </p:nvSpPr>
        <p:spPr>
          <a:xfrm>
            <a:off x="4499992" y="620688"/>
            <a:ext cx="4392488" cy="720080"/>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ar-SA" sz="2600" b="1" dirty="0" smtClean="0">
                <a:solidFill>
                  <a:schemeClr val="accent1">
                    <a:lumMod val="75000"/>
                  </a:schemeClr>
                </a:solidFill>
                <a:effectLst>
                  <a:outerShdw blurRad="38100" dist="38100" dir="2700000" algn="tl">
                    <a:srgbClr val="000000">
                      <a:alpha val="43137"/>
                    </a:srgbClr>
                  </a:outerShdw>
                </a:effectLst>
              </a:rPr>
              <a:t>لماذا ندرس </a:t>
            </a:r>
            <a:r>
              <a:rPr lang="ar-SA" sz="2600" b="1" dirty="0" err="1" smtClean="0">
                <a:solidFill>
                  <a:schemeClr val="accent1">
                    <a:lumMod val="75000"/>
                  </a:schemeClr>
                </a:solidFill>
                <a:effectLst>
                  <a:outerShdw blurRad="38100" dist="38100" dir="2700000" algn="tl">
                    <a:srgbClr val="000000">
                      <a:alpha val="43137"/>
                    </a:srgbClr>
                  </a:outerShdw>
                </a:effectLst>
              </a:rPr>
              <a:t>الشبكـات؟</a:t>
            </a:r>
            <a:endParaRPr lang="ar-SA" sz="2600" b="1" dirty="0" smtClean="0">
              <a:solidFill>
                <a:schemeClr val="accent1">
                  <a:lumMod val="75000"/>
                </a:schemeClr>
              </a:solidFill>
              <a:effectLst>
                <a:outerShdw blurRad="38100" dist="38100" dir="2700000" algn="tl">
                  <a:srgbClr val="000000">
                    <a:alpha val="43137"/>
                  </a:srgbClr>
                </a:outerShdw>
              </a:effectLst>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endParaRPr>
          </a:p>
        </p:txBody>
      </p:sp>
      <p:sp>
        <p:nvSpPr>
          <p:cNvPr id="5" name="عنوان فرعي 2"/>
          <p:cNvSpPr txBox="1">
            <a:spLocks/>
          </p:cNvSpPr>
          <p:nvPr/>
        </p:nvSpPr>
        <p:spPr>
          <a:xfrm>
            <a:off x="323528" y="1124744"/>
            <a:ext cx="8640960" cy="5517232"/>
          </a:xfrm>
          <a:prstGeom prst="rect">
            <a:avLst/>
          </a:prstGeom>
        </p:spPr>
        <p:txBody>
          <a:bodyPr vert="horz" lIns="0" rIns="18288">
            <a:noAutofit/>
          </a:bodyPr>
          <a:lstStyle/>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lang="ar-SA" sz="2000" b="1" dirty="0" smtClean="0">
                <a:solidFill>
                  <a:srgbClr val="FF0000"/>
                </a:solidFill>
                <a:effectLst>
                  <a:outerShdw blurRad="38100" dist="38100" dir="2700000" algn="tl">
                    <a:srgbClr val="000000">
                      <a:alpha val="43137"/>
                    </a:srgbClr>
                  </a:outerShdw>
                </a:effectLst>
              </a:rPr>
              <a:t> ثورة المعلومات والسيطرة على الكم الهائل من المعلومات.</a:t>
            </a:r>
          </a:p>
          <a:p>
            <a:pPr marL="0" marR="45720" lvl="0" indent="0" algn="just" defTabSz="914400" rtl="1" eaLnBrk="1" fontAlgn="auto" latinLnBrk="0" hangingPunct="1">
              <a:lnSpc>
                <a:spcPct val="100000"/>
              </a:lnSpc>
              <a:spcBef>
                <a:spcPct val="20000"/>
              </a:spcBef>
              <a:spcAft>
                <a:spcPts val="0"/>
              </a:spcAft>
              <a:buClr>
                <a:schemeClr val="accent3"/>
              </a:buClr>
              <a:buSzPct val="95000"/>
              <a:tabLst/>
              <a:defRPr/>
            </a:pPr>
            <a:endParaRPr lang="ar-SA" sz="2000" b="1" dirty="0" smtClean="0">
              <a:solidFill>
                <a:srgbClr val="FF0000"/>
              </a:solidFill>
              <a:effectLst>
                <a:outerShdw blurRad="38100" dist="38100" dir="2700000" algn="tl">
                  <a:srgbClr val="000000">
                    <a:alpha val="43137"/>
                  </a:srgbClr>
                </a:outerShdw>
              </a:effectLst>
            </a:endParaRPr>
          </a:p>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lang="ar-SA" sz="2000" b="1" dirty="0" smtClean="0">
                <a:solidFill>
                  <a:srgbClr val="FF0000"/>
                </a:solidFill>
                <a:effectLst>
                  <a:outerShdw blurRad="38100" dist="38100" dir="2700000" algn="tl">
                    <a:srgbClr val="000000">
                      <a:alpha val="43137"/>
                    </a:srgbClr>
                  </a:outerShdw>
                </a:effectLst>
              </a:rPr>
              <a:t> المشاركة في الاطلاع على المعلومات.</a:t>
            </a:r>
          </a:p>
          <a:p>
            <a:pPr marL="0" marR="45720" lvl="0" indent="0" algn="just" defTabSz="914400" rtl="1" eaLnBrk="1" fontAlgn="auto" latinLnBrk="0" hangingPunct="1">
              <a:lnSpc>
                <a:spcPct val="100000"/>
              </a:lnSpc>
              <a:spcBef>
                <a:spcPct val="20000"/>
              </a:spcBef>
              <a:spcAft>
                <a:spcPts val="0"/>
              </a:spcAft>
              <a:buClr>
                <a:schemeClr val="accent3"/>
              </a:buClr>
              <a:buSzPct val="95000"/>
              <a:tabLst/>
              <a:defRPr/>
            </a:pPr>
            <a:r>
              <a:rPr lang="ar-SA" sz="2000" b="1" dirty="0" smtClean="0">
                <a:solidFill>
                  <a:srgbClr val="FF0000"/>
                </a:solidFill>
                <a:effectLst>
                  <a:outerShdw blurRad="38100" dist="38100" dir="2700000" algn="tl">
                    <a:srgbClr val="000000">
                      <a:alpha val="43137"/>
                    </a:srgbClr>
                  </a:outerShdw>
                </a:effectLst>
              </a:rPr>
              <a:t> </a:t>
            </a:r>
          </a:p>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lang="ar-SA" sz="2000" b="1" dirty="0" smtClean="0">
                <a:solidFill>
                  <a:srgbClr val="FF0000"/>
                </a:solidFill>
                <a:effectLst>
                  <a:outerShdw blurRad="38100" dist="38100" dir="2700000" algn="tl">
                    <a:srgbClr val="000000">
                      <a:alpha val="43137"/>
                    </a:srgbClr>
                  </a:outerShdw>
                </a:effectLst>
              </a:rPr>
              <a:t> الحاجة </a:t>
            </a:r>
            <a:r>
              <a:rPr lang="ar-SA" sz="2000" b="1" dirty="0" err="1" smtClean="0">
                <a:solidFill>
                  <a:srgbClr val="FF0000"/>
                </a:solidFill>
                <a:effectLst>
                  <a:outerShdw blurRad="38100" dist="38100" dir="2700000" algn="tl">
                    <a:srgbClr val="000000">
                      <a:alpha val="43137"/>
                    </a:srgbClr>
                  </a:outerShdw>
                </a:effectLst>
              </a:rPr>
              <a:t>للتنظيم </a:t>
            </a:r>
            <a:r>
              <a:rPr lang="ar-SA" sz="2000" b="1" dirty="0" smtClean="0">
                <a:solidFill>
                  <a:srgbClr val="FF0000"/>
                </a:solidFill>
                <a:effectLst>
                  <a:outerShdw blurRad="38100" dist="38100" dir="2700000" algn="tl">
                    <a:srgbClr val="000000">
                      <a:alpha val="43137"/>
                    </a:srgbClr>
                  </a:outerShdw>
                </a:effectLst>
              </a:rPr>
              <a:t>(أدارة وبناء أنظمة </a:t>
            </a:r>
            <a:r>
              <a:rPr lang="ar-SA" sz="2000" b="1" dirty="0" err="1" smtClean="0">
                <a:solidFill>
                  <a:srgbClr val="FF0000"/>
                </a:solidFill>
                <a:effectLst>
                  <a:outerShdw blurRad="38100" dist="38100" dir="2700000" algn="tl">
                    <a:srgbClr val="000000">
                      <a:alpha val="43137"/>
                    </a:srgbClr>
                  </a:outerShdw>
                </a:effectLst>
              </a:rPr>
              <a:t>محوسبة).</a:t>
            </a:r>
            <a:endParaRPr lang="ar-SA" sz="2000" b="1" dirty="0" smtClean="0">
              <a:solidFill>
                <a:srgbClr val="FF0000"/>
              </a:solidFill>
              <a:effectLst>
                <a:outerShdw blurRad="38100" dist="38100" dir="2700000" algn="tl">
                  <a:srgbClr val="000000">
                    <a:alpha val="43137"/>
                  </a:srgbClr>
                </a:outerShdw>
              </a:effectLst>
            </a:endParaRPr>
          </a:p>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endParaRPr lang="ar-SA" sz="2000" b="1" dirty="0" smtClean="0">
              <a:solidFill>
                <a:srgbClr val="FF0000"/>
              </a:solidFill>
              <a:effectLst>
                <a:outerShdw blurRad="38100" dist="38100" dir="2700000" algn="tl">
                  <a:srgbClr val="000000">
                    <a:alpha val="43137"/>
                  </a:srgbClr>
                </a:outerShdw>
              </a:effectLst>
            </a:endParaRPr>
          </a:p>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lang="ar-SA" sz="2000" b="1" dirty="0" smtClean="0">
                <a:solidFill>
                  <a:srgbClr val="FF0000"/>
                </a:solidFill>
                <a:effectLst>
                  <a:outerShdw blurRad="38100" dist="38100" dir="2700000" algn="tl">
                    <a:srgbClr val="000000">
                      <a:alpha val="43137"/>
                    </a:srgbClr>
                  </a:outerShdw>
                </a:effectLst>
              </a:rPr>
              <a:t> إدارة الوقت </a:t>
            </a:r>
            <a:r>
              <a:rPr lang="ar-SA" sz="2000" b="1" dirty="0" err="1" smtClean="0">
                <a:solidFill>
                  <a:srgbClr val="FF0000"/>
                </a:solidFill>
                <a:effectLst>
                  <a:outerShdw blurRad="38100" dist="38100" dir="2700000" algn="tl">
                    <a:srgbClr val="000000">
                      <a:alpha val="43137"/>
                    </a:srgbClr>
                  </a:outerShdw>
                </a:effectLst>
              </a:rPr>
              <a:t>بإزدحام</a:t>
            </a:r>
            <a:r>
              <a:rPr lang="ar-SA" sz="2000" b="1" dirty="0" smtClean="0">
                <a:solidFill>
                  <a:srgbClr val="FF0000"/>
                </a:solidFill>
                <a:effectLst>
                  <a:outerShdw blurRad="38100" dist="38100" dir="2700000" algn="tl">
                    <a:srgbClr val="000000">
                      <a:alpha val="43137"/>
                    </a:srgbClr>
                  </a:outerShdw>
                </a:effectLst>
              </a:rPr>
              <a:t> الأعمال </a:t>
            </a:r>
            <a:r>
              <a:rPr lang="ar-SA" sz="2000" b="1" dirty="0" err="1" smtClean="0">
                <a:solidFill>
                  <a:srgbClr val="FF0000"/>
                </a:solidFill>
                <a:effectLst>
                  <a:outerShdw blurRad="38100" dist="38100" dir="2700000" algn="tl">
                    <a:srgbClr val="000000">
                      <a:alpha val="43137"/>
                    </a:srgbClr>
                  </a:outerShdw>
                </a:effectLst>
              </a:rPr>
              <a:t>المتشعبة.</a:t>
            </a:r>
            <a:r>
              <a:rPr lang="ar-SA" sz="2000" b="1" dirty="0" smtClean="0">
                <a:solidFill>
                  <a:srgbClr val="FF0000"/>
                </a:solidFill>
                <a:effectLst>
                  <a:outerShdw blurRad="38100" dist="38100" dir="2700000" algn="tl">
                    <a:srgbClr val="000000">
                      <a:alpha val="43137"/>
                    </a:srgbClr>
                  </a:outerShdw>
                </a:effectLst>
              </a:rPr>
              <a:t> </a:t>
            </a:r>
          </a:p>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endParaRPr lang="ar-SA" sz="2000" b="1" dirty="0" smtClean="0">
              <a:solidFill>
                <a:srgbClr val="FF0000"/>
              </a:solidFill>
              <a:effectLst>
                <a:outerShdw blurRad="38100" dist="38100" dir="2700000" algn="tl">
                  <a:srgbClr val="000000">
                    <a:alpha val="43137"/>
                  </a:srgbClr>
                </a:outerShdw>
              </a:effectLst>
            </a:endParaRPr>
          </a:p>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lang="ar-SA" sz="2000" b="1" dirty="0" smtClean="0">
                <a:solidFill>
                  <a:srgbClr val="FF0000"/>
                </a:solidFill>
                <a:effectLst>
                  <a:outerShdw blurRad="38100" dist="38100" dir="2700000" algn="tl">
                    <a:srgbClr val="000000">
                      <a:alpha val="43137"/>
                    </a:srgbClr>
                  </a:outerShdw>
                </a:effectLst>
              </a:rPr>
              <a:t> الدقة الاسترجاع واستخدام الحواسيب في المكتبات والمؤسسات الأخرى.</a:t>
            </a:r>
          </a:p>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endParaRPr lang="ar-SA" sz="2000" b="1" dirty="0" smtClean="0">
              <a:solidFill>
                <a:srgbClr val="FF0000"/>
              </a:solidFill>
              <a:effectLst>
                <a:outerShdw blurRad="38100" dist="38100" dir="2700000" algn="tl">
                  <a:srgbClr val="000000">
                    <a:alpha val="43137"/>
                  </a:srgbClr>
                </a:outerShdw>
              </a:effectLst>
            </a:endParaRPr>
          </a:p>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lang="ar-SA" sz="2000" b="1" dirty="0" smtClean="0">
                <a:solidFill>
                  <a:srgbClr val="FF0000"/>
                </a:solidFill>
                <a:effectLst>
                  <a:outerShdw blurRad="38100" dist="38100" dir="2700000" algn="tl">
                    <a:srgbClr val="000000">
                      <a:alpha val="43137"/>
                    </a:srgbClr>
                  </a:outerShdw>
                </a:effectLst>
              </a:rPr>
              <a:t> تقريب المسافات فالعالم غدا قرية صغيرة.</a:t>
            </a:r>
          </a:p>
          <a:p>
            <a:pPr marL="0" marR="45720" lvl="0" indent="0" algn="just" defTabSz="914400" rtl="1" eaLnBrk="1" fontAlgn="auto" latinLnBrk="0" hangingPunct="1">
              <a:lnSpc>
                <a:spcPct val="100000"/>
              </a:lnSpc>
              <a:spcBef>
                <a:spcPct val="20000"/>
              </a:spcBef>
              <a:spcAft>
                <a:spcPts val="0"/>
              </a:spcAft>
              <a:buClr>
                <a:schemeClr val="accent3"/>
              </a:buClr>
              <a:buSzPct val="95000"/>
              <a:tabLst/>
              <a:defRPr/>
            </a:pPr>
            <a:endParaRPr lang="ar-SA" sz="2000" b="1" dirty="0" smtClean="0">
              <a:solidFill>
                <a:srgbClr val="FF0000"/>
              </a:solidFill>
              <a:effectLst>
                <a:outerShdw blurRad="38100" dist="38100" dir="2700000" algn="tl">
                  <a:srgbClr val="000000">
                    <a:alpha val="43137"/>
                  </a:srgbClr>
                </a:outerShdw>
              </a:effectLst>
            </a:endParaRPr>
          </a:p>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lang="ar-SA" sz="2000" b="1" dirty="0" smtClean="0">
                <a:solidFill>
                  <a:srgbClr val="FF0000"/>
                </a:solidFill>
                <a:effectLst>
                  <a:outerShdw blurRad="38100" dist="38100" dir="2700000" algn="tl">
                    <a:srgbClr val="000000">
                      <a:alpha val="43137"/>
                    </a:srgbClr>
                  </a:outerShdw>
                </a:effectLst>
              </a:rPr>
              <a:t> ملاحقة التطور التكنولوجي  ودعم التعليم والبحث.</a:t>
            </a:r>
          </a:p>
          <a:p>
            <a:pPr marL="0" marR="45720" lvl="0" indent="0" algn="just" defTabSz="914400" rtl="1" eaLnBrk="1" fontAlgn="auto" latinLnBrk="0" hangingPunct="1">
              <a:lnSpc>
                <a:spcPct val="100000"/>
              </a:lnSpc>
              <a:spcBef>
                <a:spcPct val="20000"/>
              </a:spcBef>
              <a:spcAft>
                <a:spcPts val="0"/>
              </a:spcAft>
              <a:buClr>
                <a:schemeClr val="accent3"/>
              </a:buClr>
              <a:buSzPct val="95000"/>
              <a:tabLst/>
              <a:defRPr/>
            </a:pPr>
            <a:endParaRPr lang="ar-SA" sz="2000" b="1" dirty="0" smtClean="0">
              <a:solidFill>
                <a:srgbClr val="FF0000"/>
              </a:solidFill>
              <a:effectLst>
                <a:outerShdw blurRad="38100" dist="38100" dir="2700000" algn="tl">
                  <a:srgbClr val="000000">
                    <a:alpha val="43137"/>
                  </a:srgbClr>
                </a:outerShdw>
              </a:effectLst>
            </a:endParaRPr>
          </a:p>
          <a:p>
            <a:pPr marL="0" marR="45720" lvl="0" indent="0" algn="just"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lang="ar-SA" sz="2000" b="1" dirty="0" smtClean="0">
                <a:solidFill>
                  <a:srgbClr val="FF0000"/>
                </a:solidFill>
                <a:effectLst>
                  <a:outerShdw blurRad="38100" dist="38100" dir="2700000" algn="tl">
                    <a:srgbClr val="000000">
                      <a:alpha val="43137"/>
                    </a:srgbClr>
                  </a:outerShdw>
                </a:effectLst>
              </a:rPr>
              <a:t> توفير فرص عمل جديدة ومتنوعة.</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7584" y="1340768"/>
            <a:ext cx="7756753" cy="3964260"/>
          </a:xfrm>
          <a:prstGeom prst="rect">
            <a:avLst/>
          </a:prstGeom>
          <a:noFill/>
          <a:ln w="9525">
            <a:noFill/>
            <a:miter lim="800000"/>
            <a:headEnd/>
            <a:tailEnd/>
          </a:ln>
        </p:spPr>
      </p:pic>
      <p:sp>
        <p:nvSpPr>
          <p:cNvPr id="6" name="مربع نص 5"/>
          <p:cNvSpPr txBox="1"/>
          <p:nvPr/>
        </p:nvSpPr>
        <p:spPr>
          <a:xfrm>
            <a:off x="3851920" y="4941168"/>
            <a:ext cx="1944216" cy="369332"/>
          </a:xfrm>
          <a:prstGeom prst="rect">
            <a:avLst/>
          </a:prstGeom>
          <a:noFill/>
        </p:spPr>
        <p:txBody>
          <a:bodyPr wrap="square" rtlCol="0">
            <a:spAutoFit/>
          </a:bodyPr>
          <a:lstStyle/>
          <a:p>
            <a:pPr algn="ctr" rtl="1"/>
            <a:r>
              <a:rPr lang="ar-SA" b="1" dirty="0" smtClean="0">
                <a:solidFill>
                  <a:schemeClr val="bg1"/>
                </a:solidFill>
              </a:rPr>
              <a:t>بيانات </a:t>
            </a:r>
            <a:endParaRPr lang="en-US" b="1" dirty="0">
              <a:solidFill>
                <a:schemeClr val="bg1"/>
              </a:solidFill>
            </a:endParaRPr>
          </a:p>
        </p:txBody>
      </p:sp>
      <p:sp>
        <p:nvSpPr>
          <p:cNvPr id="7" name="مربع نص 6"/>
          <p:cNvSpPr txBox="1"/>
          <p:nvPr/>
        </p:nvSpPr>
        <p:spPr>
          <a:xfrm>
            <a:off x="4283968" y="3861048"/>
            <a:ext cx="864096" cy="369332"/>
          </a:xfrm>
          <a:prstGeom prst="rect">
            <a:avLst/>
          </a:prstGeom>
          <a:noFill/>
        </p:spPr>
        <p:txBody>
          <a:bodyPr wrap="square" rtlCol="0">
            <a:spAutoFit/>
          </a:bodyPr>
          <a:lstStyle/>
          <a:p>
            <a:pPr algn="r" rtl="1"/>
            <a:r>
              <a:rPr lang="ar-SA" b="1" dirty="0" smtClean="0">
                <a:solidFill>
                  <a:schemeClr val="bg1"/>
                </a:solidFill>
              </a:rPr>
              <a:t>معلومات </a:t>
            </a:r>
            <a:endParaRPr lang="en-US" b="1" dirty="0">
              <a:solidFill>
                <a:schemeClr val="bg1"/>
              </a:solidFill>
            </a:endParaRPr>
          </a:p>
        </p:txBody>
      </p:sp>
      <p:sp>
        <p:nvSpPr>
          <p:cNvPr id="8" name="مربع نص 7"/>
          <p:cNvSpPr txBox="1"/>
          <p:nvPr/>
        </p:nvSpPr>
        <p:spPr>
          <a:xfrm>
            <a:off x="4355976" y="2852936"/>
            <a:ext cx="864096" cy="369332"/>
          </a:xfrm>
          <a:prstGeom prst="rect">
            <a:avLst/>
          </a:prstGeom>
          <a:noFill/>
        </p:spPr>
        <p:txBody>
          <a:bodyPr wrap="square" rtlCol="0">
            <a:spAutoFit/>
          </a:bodyPr>
          <a:lstStyle/>
          <a:p>
            <a:pPr algn="ctr" rtl="1"/>
            <a:r>
              <a:rPr lang="ar-SA" b="1" dirty="0" smtClean="0">
                <a:solidFill>
                  <a:schemeClr val="bg1"/>
                </a:solidFill>
              </a:rPr>
              <a:t>المعرفة </a:t>
            </a:r>
            <a:endParaRPr lang="en-US" b="1" dirty="0">
              <a:solidFill>
                <a:schemeClr val="bg1"/>
              </a:solidFill>
            </a:endParaRPr>
          </a:p>
        </p:txBody>
      </p:sp>
      <p:sp>
        <p:nvSpPr>
          <p:cNvPr id="9" name="مربع نص 8"/>
          <p:cNvSpPr txBox="1"/>
          <p:nvPr/>
        </p:nvSpPr>
        <p:spPr>
          <a:xfrm>
            <a:off x="4355976" y="1844824"/>
            <a:ext cx="864096" cy="369332"/>
          </a:xfrm>
          <a:prstGeom prst="rect">
            <a:avLst/>
          </a:prstGeom>
          <a:noFill/>
        </p:spPr>
        <p:txBody>
          <a:bodyPr wrap="square" rtlCol="0">
            <a:spAutoFit/>
          </a:bodyPr>
          <a:lstStyle/>
          <a:p>
            <a:pPr algn="ctr" rtl="1"/>
            <a:r>
              <a:rPr lang="ar-SA" b="1" dirty="0" smtClean="0">
                <a:solidFill>
                  <a:schemeClr val="bg1"/>
                </a:solidFill>
              </a:rPr>
              <a:t>الحكمـــة </a:t>
            </a:r>
            <a:endParaRPr lang="en-US" b="1" dirty="0">
              <a:solidFill>
                <a:schemeClr val="bg1"/>
              </a:solidFill>
            </a:endParaRPr>
          </a:p>
        </p:txBody>
      </p:sp>
      <p:sp>
        <p:nvSpPr>
          <p:cNvPr id="10" name="مربع نص 9"/>
          <p:cNvSpPr txBox="1"/>
          <p:nvPr/>
        </p:nvSpPr>
        <p:spPr>
          <a:xfrm>
            <a:off x="1691680" y="548680"/>
            <a:ext cx="7272808" cy="707886"/>
          </a:xfrm>
          <a:prstGeom prst="rect">
            <a:avLst/>
          </a:prstGeom>
          <a:noFill/>
        </p:spPr>
        <p:txBody>
          <a:bodyPr wrap="square" rtlCol="0">
            <a:spAutoFit/>
          </a:bodyPr>
          <a:lstStyle/>
          <a:p>
            <a:pPr algn="r" rtl="1"/>
            <a:r>
              <a:rPr lang="ar-SA" sz="4000" b="1" dirty="0" smtClean="0">
                <a:solidFill>
                  <a:srgbClr val="C00000"/>
                </a:solidFill>
              </a:rPr>
              <a:t>هرم طيف المعرفة في علم المعلومات:</a:t>
            </a:r>
            <a:endParaRPr lang="en-US" sz="4000" b="1" dirty="0">
              <a:solidFill>
                <a:srgbClr val="C00000"/>
              </a:solidFill>
            </a:endParaRPr>
          </a:p>
        </p:txBody>
      </p:sp>
      <p:sp>
        <p:nvSpPr>
          <p:cNvPr id="11" name="مربع نص 10"/>
          <p:cNvSpPr txBox="1"/>
          <p:nvPr/>
        </p:nvSpPr>
        <p:spPr>
          <a:xfrm>
            <a:off x="2267744" y="5733256"/>
            <a:ext cx="5184576" cy="369332"/>
          </a:xfrm>
          <a:prstGeom prst="rect">
            <a:avLst/>
          </a:prstGeom>
          <a:solidFill>
            <a:schemeClr val="bg2"/>
          </a:solidFill>
          <a:ln w="12700">
            <a:solidFill>
              <a:schemeClr val="tx1"/>
            </a:solidFill>
          </a:ln>
        </p:spPr>
        <p:txBody>
          <a:bodyPr wrap="square" rtlCol="0">
            <a:spAutoFit/>
          </a:bodyPr>
          <a:lstStyle/>
          <a:p>
            <a:pPr algn="just" rtl="1"/>
            <a:r>
              <a:rPr lang="ar-SA" b="1" dirty="0" smtClean="0">
                <a:solidFill>
                  <a:srgbClr val="C00000"/>
                </a:solidFill>
              </a:rPr>
              <a:t>حقائق </a:t>
            </a:r>
            <a:r>
              <a:rPr lang="en-US" b="1" dirty="0" smtClean="0">
                <a:solidFill>
                  <a:srgbClr val="C00000"/>
                </a:solidFill>
              </a:rPr>
              <a:t>Facts</a:t>
            </a:r>
            <a:r>
              <a:rPr lang="ar-SA" b="1" dirty="0" smtClean="0">
                <a:solidFill>
                  <a:srgbClr val="C00000"/>
                </a:solidFill>
              </a:rPr>
              <a:t> : وتمثل </a:t>
            </a:r>
            <a:r>
              <a:rPr lang="ar-SA" b="1" dirty="0" err="1" smtClean="0">
                <a:solidFill>
                  <a:srgbClr val="C00000"/>
                </a:solidFill>
              </a:rPr>
              <a:t>بـ</a:t>
            </a:r>
            <a:r>
              <a:rPr lang="ar-SA" b="1" dirty="0" smtClean="0">
                <a:solidFill>
                  <a:srgbClr val="C00000"/>
                </a:solidFill>
              </a:rPr>
              <a:t>( أرقام، كلمات، أصوات، صور) </a:t>
            </a:r>
            <a:r>
              <a:rPr lang="ar-SA" b="1" dirty="0" err="1" smtClean="0">
                <a:solidFill>
                  <a:srgbClr val="C00000"/>
                </a:solidFill>
              </a:rPr>
              <a:t>الخ...</a:t>
            </a:r>
            <a:endParaRPr lang="en-US" b="1" dirty="0">
              <a:solidFill>
                <a:srgbClr val="C00000"/>
              </a:solidFill>
            </a:endParaRPr>
          </a:p>
        </p:txBody>
      </p:sp>
      <p:sp>
        <p:nvSpPr>
          <p:cNvPr id="12" name="سهم لأعلى 11"/>
          <p:cNvSpPr/>
          <p:nvPr/>
        </p:nvSpPr>
        <p:spPr>
          <a:xfrm>
            <a:off x="4572000" y="5301208"/>
            <a:ext cx="432048" cy="43204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08688"/>
          </a:xfrm>
        </p:spPr>
        <p:txBody>
          <a:bodyPr>
            <a:normAutofit fontScale="90000"/>
          </a:bodyPr>
          <a:lstStyle/>
          <a:p>
            <a:pPr algn="r" rtl="1"/>
            <a:r>
              <a:rPr lang="ar-SA" b="1" dirty="0" smtClean="0">
                <a:effectLst>
                  <a:outerShdw blurRad="38100" dist="38100" dir="2700000" algn="tl">
                    <a:srgbClr val="000000">
                      <a:alpha val="43137"/>
                    </a:srgbClr>
                  </a:outerShdw>
                </a:effectLst>
              </a:rPr>
              <a:t>مفاهيم أساسية:</a:t>
            </a:r>
            <a:endParaRPr lang="en-US" b="1"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fontScale="92500" lnSpcReduction="20000"/>
          </a:bodyPr>
          <a:lstStyle/>
          <a:p>
            <a:pPr marL="514350" indent="-514350" algn="just" rtl="1"/>
            <a:r>
              <a:rPr lang="ar-SA" sz="2000" b="1" dirty="0" err="1" smtClean="0">
                <a:solidFill>
                  <a:srgbClr val="C00000"/>
                </a:solidFill>
              </a:rPr>
              <a:t>الحقائق (</a:t>
            </a:r>
            <a:r>
              <a:rPr lang="en-US" sz="2000" b="1" dirty="0" smtClean="0">
                <a:solidFill>
                  <a:srgbClr val="C00000"/>
                </a:solidFill>
              </a:rPr>
              <a:t>Facts</a:t>
            </a:r>
            <a:r>
              <a:rPr lang="ar-SA" sz="2000" b="1" dirty="0" smtClean="0">
                <a:solidFill>
                  <a:srgbClr val="C00000"/>
                </a:solidFill>
              </a:rPr>
              <a:t>): وتمثل </a:t>
            </a:r>
            <a:r>
              <a:rPr lang="ar-SA" sz="2000" b="1" dirty="0" err="1" smtClean="0">
                <a:solidFill>
                  <a:srgbClr val="C00000"/>
                </a:solidFill>
              </a:rPr>
              <a:t>بـ</a:t>
            </a:r>
            <a:r>
              <a:rPr lang="ar-SA" sz="2000" b="1" dirty="0" smtClean="0">
                <a:solidFill>
                  <a:srgbClr val="C00000"/>
                </a:solidFill>
              </a:rPr>
              <a:t>( أرقام، كلمات، أصوات، صور) </a:t>
            </a:r>
            <a:r>
              <a:rPr lang="ar-SA" sz="2000" b="1" dirty="0" err="1" smtClean="0">
                <a:solidFill>
                  <a:srgbClr val="C00000"/>
                </a:solidFill>
              </a:rPr>
              <a:t>الخ...</a:t>
            </a:r>
            <a:endParaRPr lang="ar-SA" sz="2000" b="1" dirty="0" smtClean="0">
              <a:solidFill>
                <a:srgbClr val="C00000"/>
              </a:solidFill>
            </a:endParaRPr>
          </a:p>
          <a:p>
            <a:pPr marL="514350" indent="-514350" algn="just" rtl="1"/>
            <a:endParaRPr lang="en-US" sz="2000" b="1" dirty="0" smtClean="0">
              <a:solidFill>
                <a:srgbClr val="C00000"/>
              </a:solidFill>
            </a:endParaRPr>
          </a:p>
          <a:p>
            <a:pPr marL="514350" indent="-514350" algn="just" rtl="1"/>
            <a:r>
              <a:rPr lang="ar-SA" sz="2000" b="1" dirty="0" smtClean="0">
                <a:solidFill>
                  <a:srgbClr val="C00000"/>
                </a:solidFill>
              </a:rPr>
              <a:t>البيانات</a:t>
            </a:r>
            <a:r>
              <a:rPr lang="en-US" sz="2000" b="1" dirty="0" smtClean="0">
                <a:solidFill>
                  <a:srgbClr val="C00000"/>
                </a:solidFill>
              </a:rPr>
              <a:t> (Data) </a:t>
            </a:r>
            <a:r>
              <a:rPr lang="ar-SA" sz="2000" b="1" dirty="0" smtClean="0">
                <a:solidFill>
                  <a:srgbClr val="C00000"/>
                </a:solidFill>
              </a:rPr>
              <a:t>: هي مجموعة من </a:t>
            </a:r>
            <a:r>
              <a:rPr lang="ar-SA" sz="2000" b="1" dirty="0" err="1" smtClean="0">
                <a:solidFill>
                  <a:srgbClr val="C00000"/>
                </a:solidFill>
              </a:rPr>
              <a:t>الحقائق (</a:t>
            </a:r>
            <a:r>
              <a:rPr lang="en-US" sz="2000" b="1" dirty="0" smtClean="0">
                <a:solidFill>
                  <a:srgbClr val="C00000"/>
                </a:solidFill>
              </a:rPr>
              <a:t>facts</a:t>
            </a:r>
            <a:r>
              <a:rPr lang="ar-SA" sz="2000" b="1" dirty="0" err="1" smtClean="0">
                <a:solidFill>
                  <a:srgbClr val="C00000"/>
                </a:solidFill>
              </a:rPr>
              <a:t>)</a:t>
            </a:r>
            <a:r>
              <a:rPr lang="en-US" sz="2000" b="1" dirty="0" smtClean="0">
                <a:solidFill>
                  <a:srgbClr val="C00000"/>
                </a:solidFill>
              </a:rPr>
              <a:t> </a:t>
            </a:r>
            <a:r>
              <a:rPr lang="ar-SA" sz="2000" b="1" dirty="0" smtClean="0">
                <a:solidFill>
                  <a:srgbClr val="C00000"/>
                </a:solidFill>
              </a:rPr>
              <a:t> والمعطيات التي تكون في صورة اعداد أو حروف أو ارقام والتي تشتق وتستنج منها المعلومات المؤكدة وهي جمع بيان أو </a:t>
            </a:r>
            <a:r>
              <a:rPr lang="ar-SA" sz="2000" b="1" dirty="0" err="1" smtClean="0">
                <a:solidFill>
                  <a:srgbClr val="C00000"/>
                </a:solidFill>
              </a:rPr>
              <a:t>حقيقة (</a:t>
            </a:r>
            <a:r>
              <a:rPr lang="en-US" sz="2000" b="1" dirty="0" smtClean="0">
                <a:solidFill>
                  <a:srgbClr val="C00000"/>
                </a:solidFill>
              </a:rPr>
              <a:t>DATUM</a:t>
            </a:r>
            <a:r>
              <a:rPr lang="ar-SA" sz="2000" b="1" dirty="0" err="1" smtClean="0">
                <a:solidFill>
                  <a:srgbClr val="C00000"/>
                </a:solidFill>
              </a:rPr>
              <a:t>).</a:t>
            </a:r>
            <a:r>
              <a:rPr lang="ar-SA" sz="2000" b="1" dirty="0" smtClean="0">
                <a:solidFill>
                  <a:srgbClr val="C00000"/>
                </a:solidFill>
              </a:rPr>
              <a:t> </a:t>
            </a:r>
          </a:p>
          <a:p>
            <a:pPr marL="514350" indent="-514350" algn="just" rtl="1"/>
            <a:endParaRPr lang="ar-SA" sz="2000" b="1" dirty="0" smtClean="0">
              <a:solidFill>
                <a:srgbClr val="C00000"/>
              </a:solidFill>
            </a:endParaRPr>
          </a:p>
          <a:p>
            <a:pPr marL="514350" indent="-514350" algn="just" rtl="1"/>
            <a:r>
              <a:rPr lang="ar-SA" sz="2000" b="1" dirty="0" smtClean="0">
                <a:solidFill>
                  <a:schemeClr val="accent1">
                    <a:lumMod val="75000"/>
                  </a:schemeClr>
                </a:solidFill>
              </a:rPr>
              <a:t>هذه الحقائق والمعطيات تنظم داخل الحاسبة على الاشكال </a:t>
            </a:r>
            <a:r>
              <a:rPr lang="ar-SA" sz="2000" b="1" dirty="0" err="1" smtClean="0">
                <a:solidFill>
                  <a:schemeClr val="accent1">
                    <a:lumMod val="75000"/>
                  </a:schemeClr>
                </a:solidFill>
              </a:rPr>
              <a:t>التالية :</a:t>
            </a:r>
            <a:endParaRPr lang="ar-SA" sz="2000" b="1" dirty="0" smtClean="0">
              <a:solidFill>
                <a:schemeClr val="accent1">
                  <a:lumMod val="75000"/>
                </a:schemeClr>
              </a:solidFill>
            </a:endParaRPr>
          </a:p>
          <a:p>
            <a:pPr marL="514350" indent="-514350" algn="just" rtl="1">
              <a:buFont typeface="Wingdings" pitchFamily="2" charset="2"/>
              <a:buChar char="Ø"/>
            </a:pPr>
            <a:r>
              <a:rPr lang="ar-SA" sz="2000" b="1" dirty="0" err="1" smtClean="0">
                <a:solidFill>
                  <a:srgbClr val="C00000"/>
                </a:solidFill>
              </a:rPr>
              <a:t>ملفات (</a:t>
            </a:r>
            <a:r>
              <a:rPr lang="en-US" sz="2000" b="1" dirty="0" smtClean="0">
                <a:solidFill>
                  <a:srgbClr val="C00000"/>
                </a:solidFill>
              </a:rPr>
              <a:t>Files</a:t>
            </a:r>
            <a:r>
              <a:rPr lang="ar-SA" sz="2000" b="1" dirty="0" smtClean="0">
                <a:solidFill>
                  <a:srgbClr val="C00000"/>
                </a:solidFill>
              </a:rPr>
              <a:t>): هي مجموعة من البيانات لها علاقة </a:t>
            </a:r>
            <a:r>
              <a:rPr lang="ar-SA" sz="2000" b="1" dirty="0" err="1" smtClean="0">
                <a:solidFill>
                  <a:srgbClr val="C00000"/>
                </a:solidFill>
              </a:rPr>
              <a:t>ببعضها</a:t>
            </a:r>
            <a:r>
              <a:rPr lang="ar-SA" sz="2000" b="1" dirty="0" smtClean="0">
                <a:solidFill>
                  <a:srgbClr val="C00000"/>
                </a:solidFill>
              </a:rPr>
              <a:t> </a:t>
            </a:r>
            <a:r>
              <a:rPr lang="ar-SA" sz="2000" b="1" dirty="0" err="1" smtClean="0">
                <a:solidFill>
                  <a:srgbClr val="C00000"/>
                </a:solidFill>
              </a:rPr>
              <a:t>البعض (</a:t>
            </a:r>
            <a:r>
              <a:rPr lang="en-US" sz="2000" b="1" dirty="0" smtClean="0">
                <a:solidFill>
                  <a:srgbClr val="C00000"/>
                </a:solidFill>
              </a:rPr>
              <a:t>Related Data</a:t>
            </a:r>
            <a:r>
              <a:rPr lang="ar-SA" sz="2000" b="1" dirty="0" err="1" smtClean="0">
                <a:solidFill>
                  <a:srgbClr val="C00000"/>
                </a:solidFill>
              </a:rPr>
              <a:t>)</a:t>
            </a:r>
            <a:r>
              <a:rPr lang="en-US" sz="2000" b="1" dirty="0" smtClean="0">
                <a:solidFill>
                  <a:srgbClr val="C00000"/>
                </a:solidFill>
              </a:rPr>
              <a:t> </a:t>
            </a:r>
            <a:r>
              <a:rPr lang="ar-SA" sz="2000" b="1" dirty="0" smtClean="0">
                <a:solidFill>
                  <a:srgbClr val="C00000"/>
                </a:solidFill>
              </a:rPr>
              <a:t> </a:t>
            </a:r>
            <a:r>
              <a:rPr lang="ar-SA" sz="2000" b="1" dirty="0" err="1" smtClean="0">
                <a:solidFill>
                  <a:srgbClr val="C00000"/>
                </a:solidFill>
              </a:rPr>
              <a:t>مثل </a:t>
            </a:r>
            <a:r>
              <a:rPr lang="ar-SA" sz="2000" b="1" dirty="0" smtClean="0">
                <a:solidFill>
                  <a:srgbClr val="C00000"/>
                </a:solidFill>
              </a:rPr>
              <a:t>(ملف حسابات </a:t>
            </a:r>
            <a:r>
              <a:rPr lang="ar-SA" sz="2000" b="1" dirty="0" err="1" smtClean="0">
                <a:solidFill>
                  <a:srgbClr val="C00000"/>
                </a:solidFill>
              </a:rPr>
              <a:t>العملاء </a:t>
            </a:r>
            <a:r>
              <a:rPr lang="ar-SA" sz="2000" b="1" dirty="0" smtClean="0">
                <a:solidFill>
                  <a:srgbClr val="C00000"/>
                </a:solidFill>
              </a:rPr>
              <a:t>– ملف </a:t>
            </a:r>
            <a:r>
              <a:rPr lang="ar-SA" sz="2000" b="1" dirty="0" err="1" smtClean="0">
                <a:solidFill>
                  <a:srgbClr val="C00000"/>
                </a:solidFill>
              </a:rPr>
              <a:t>الطلبة </a:t>
            </a:r>
            <a:r>
              <a:rPr lang="ar-SA" sz="2000" b="1" dirty="0" smtClean="0">
                <a:solidFill>
                  <a:srgbClr val="C00000"/>
                </a:solidFill>
              </a:rPr>
              <a:t>– </a:t>
            </a:r>
            <a:r>
              <a:rPr lang="ar-SA" sz="2000" b="1" dirty="0" err="1" smtClean="0">
                <a:solidFill>
                  <a:srgbClr val="C00000"/>
                </a:solidFill>
              </a:rPr>
              <a:t>ملف </a:t>
            </a:r>
            <a:r>
              <a:rPr lang="ar-SA" sz="2000" b="1" dirty="0" smtClean="0">
                <a:solidFill>
                  <a:srgbClr val="C00000"/>
                </a:solidFill>
              </a:rPr>
              <a:t>– </a:t>
            </a:r>
            <a:r>
              <a:rPr lang="ar-SA" sz="2000" b="1" dirty="0" err="1" smtClean="0">
                <a:solidFill>
                  <a:srgbClr val="C00000"/>
                </a:solidFill>
              </a:rPr>
              <a:t>العاملين </a:t>
            </a:r>
            <a:r>
              <a:rPr lang="ar-SA" sz="2000" b="1" dirty="0" smtClean="0">
                <a:solidFill>
                  <a:srgbClr val="C00000"/>
                </a:solidFill>
              </a:rPr>
              <a:t>– ملف </a:t>
            </a:r>
            <a:r>
              <a:rPr lang="ar-SA" sz="2000" b="1" dirty="0" err="1" smtClean="0">
                <a:solidFill>
                  <a:srgbClr val="C00000"/>
                </a:solidFill>
              </a:rPr>
              <a:t>التدريسيين ..</a:t>
            </a:r>
            <a:r>
              <a:rPr lang="ar-SA" sz="2000" b="1" dirty="0" smtClean="0">
                <a:solidFill>
                  <a:srgbClr val="C00000"/>
                </a:solidFill>
              </a:rPr>
              <a:t> الخ</a:t>
            </a:r>
            <a:r>
              <a:rPr lang="ar-SA" sz="2000" b="1" dirty="0" err="1" smtClean="0">
                <a:solidFill>
                  <a:srgbClr val="C00000"/>
                </a:solidFill>
              </a:rPr>
              <a:t>).</a:t>
            </a:r>
            <a:endParaRPr lang="ar-SA" sz="2000" b="1" dirty="0" smtClean="0">
              <a:solidFill>
                <a:srgbClr val="C00000"/>
              </a:solidFill>
            </a:endParaRPr>
          </a:p>
          <a:p>
            <a:pPr marL="514350" indent="-514350" algn="just" rtl="1">
              <a:buFont typeface="Wingdings" pitchFamily="2" charset="2"/>
              <a:buChar char="Ø"/>
            </a:pPr>
            <a:endParaRPr lang="ar-SA" sz="2000" b="1" dirty="0" smtClean="0">
              <a:solidFill>
                <a:srgbClr val="C00000"/>
              </a:solidFill>
            </a:endParaRPr>
          </a:p>
          <a:p>
            <a:pPr marL="514350" indent="-514350" algn="just" rtl="1">
              <a:buFont typeface="Wingdings" pitchFamily="2" charset="2"/>
              <a:buChar char="Ø"/>
            </a:pPr>
            <a:r>
              <a:rPr lang="ar-SA" sz="2000" b="1" dirty="0" err="1" smtClean="0">
                <a:solidFill>
                  <a:srgbClr val="C00000"/>
                </a:solidFill>
              </a:rPr>
              <a:t>سجلات (</a:t>
            </a:r>
            <a:r>
              <a:rPr lang="en-US" sz="2000" b="1" dirty="0" smtClean="0">
                <a:solidFill>
                  <a:srgbClr val="C00000"/>
                </a:solidFill>
              </a:rPr>
              <a:t>Records</a:t>
            </a:r>
            <a:r>
              <a:rPr lang="ar-SA" sz="2000" b="1" dirty="0" err="1" smtClean="0">
                <a:solidFill>
                  <a:srgbClr val="C00000"/>
                </a:solidFill>
              </a:rPr>
              <a:t>)</a:t>
            </a:r>
            <a:r>
              <a:rPr lang="en-US" sz="2000" b="1" dirty="0" smtClean="0">
                <a:solidFill>
                  <a:srgbClr val="C00000"/>
                </a:solidFill>
              </a:rPr>
              <a:t> : </a:t>
            </a:r>
            <a:r>
              <a:rPr lang="ar-SA" sz="2000" b="1" dirty="0" smtClean="0">
                <a:solidFill>
                  <a:srgbClr val="C00000"/>
                </a:solidFill>
              </a:rPr>
              <a:t>وهو بيان متكامل أو مجموعة من البيانات المتكاملة </a:t>
            </a:r>
            <a:r>
              <a:rPr lang="ar-SA" sz="2000" b="1" dirty="0" err="1" smtClean="0">
                <a:solidFill>
                  <a:srgbClr val="C00000"/>
                </a:solidFill>
              </a:rPr>
              <a:t>دات</a:t>
            </a:r>
            <a:r>
              <a:rPr lang="ar-SA" sz="2000" b="1" dirty="0" smtClean="0">
                <a:solidFill>
                  <a:srgbClr val="C00000"/>
                </a:solidFill>
              </a:rPr>
              <a:t> علاقة محددة </a:t>
            </a:r>
            <a:r>
              <a:rPr lang="ar-SA" sz="2000" b="1" dirty="0" err="1" smtClean="0">
                <a:solidFill>
                  <a:srgbClr val="C00000"/>
                </a:solidFill>
              </a:rPr>
              <a:t>مثل </a:t>
            </a:r>
            <a:r>
              <a:rPr lang="ar-SA" sz="2000" b="1" dirty="0" smtClean="0">
                <a:solidFill>
                  <a:srgbClr val="C00000"/>
                </a:solidFill>
              </a:rPr>
              <a:t>(سجل خاص ببيانات أحد الطلبة أو </a:t>
            </a:r>
            <a:r>
              <a:rPr lang="ar-SA" sz="2000" b="1" dirty="0" err="1" smtClean="0">
                <a:solidFill>
                  <a:srgbClr val="C00000"/>
                </a:solidFill>
              </a:rPr>
              <a:t>التدريسيين {الاسم </a:t>
            </a:r>
            <a:r>
              <a:rPr lang="ar-SA" sz="2000" b="1" dirty="0" smtClean="0">
                <a:solidFill>
                  <a:srgbClr val="C00000"/>
                </a:solidFill>
              </a:rPr>
              <a:t>– تاريخ </a:t>
            </a:r>
            <a:r>
              <a:rPr lang="ar-SA" sz="2000" b="1" dirty="0" err="1" smtClean="0">
                <a:solidFill>
                  <a:srgbClr val="C00000"/>
                </a:solidFill>
              </a:rPr>
              <a:t>الميلاد </a:t>
            </a:r>
            <a:r>
              <a:rPr lang="ar-SA" sz="2000" b="1" dirty="0" smtClean="0">
                <a:solidFill>
                  <a:srgbClr val="C00000"/>
                </a:solidFill>
              </a:rPr>
              <a:t>– </a:t>
            </a:r>
            <a:r>
              <a:rPr lang="ar-SA" sz="2000" b="1" dirty="0" err="1" smtClean="0">
                <a:solidFill>
                  <a:srgbClr val="C00000"/>
                </a:solidFill>
              </a:rPr>
              <a:t>العنوان..</a:t>
            </a:r>
            <a:r>
              <a:rPr lang="ar-SA" sz="2000" b="1" dirty="0" smtClean="0">
                <a:solidFill>
                  <a:srgbClr val="C00000"/>
                </a:solidFill>
              </a:rPr>
              <a:t> الخ)، ويسمى وثيقة التعريف أو السيرة الذاتية للشخص في هذا المثال.</a:t>
            </a:r>
          </a:p>
          <a:p>
            <a:pPr marL="514350" indent="-514350" algn="just" rtl="1">
              <a:buFont typeface="Wingdings" pitchFamily="2" charset="2"/>
              <a:buChar char="Ø"/>
            </a:pPr>
            <a:endParaRPr lang="ar-SA" sz="2000" b="1" dirty="0" smtClean="0">
              <a:solidFill>
                <a:srgbClr val="C00000"/>
              </a:solidFill>
            </a:endParaRPr>
          </a:p>
          <a:p>
            <a:pPr marL="514350" indent="-514350" algn="just" rtl="1">
              <a:buFont typeface="Wingdings" pitchFamily="2" charset="2"/>
              <a:buChar char="Ø"/>
            </a:pPr>
            <a:r>
              <a:rPr lang="ar-SA" sz="2000" b="1" dirty="0" err="1" smtClean="0">
                <a:solidFill>
                  <a:srgbClr val="C00000"/>
                </a:solidFill>
              </a:rPr>
              <a:t>حقول (</a:t>
            </a:r>
            <a:r>
              <a:rPr lang="en-US" sz="2000" b="1" dirty="0" smtClean="0">
                <a:solidFill>
                  <a:srgbClr val="C00000"/>
                </a:solidFill>
              </a:rPr>
              <a:t>Fields</a:t>
            </a:r>
            <a:r>
              <a:rPr lang="ar-SA" sz="2000" b="1" dirty="0" err="1" smtClean="0">
                <a:solidFill>
                  <a:srgbClr val="C00000"/>
                </a:solidFill>
              </a:rPr>
              <a:t>)</a:t>
            </a:r>
            <a:r>
              <a:rPr lang="en-US" sz="2000" b="1" dirty="0" smtClean="0">
                <a:solidFill>
                  <a:srgbClr val="C00000"/>
                </a:solidFill>
              </a:rPr>
              <a:t>: </a:t>
            </a:r>
            <a:r>
              <a:rPr lang="ar-SA" sz="2000" b="1" dirty="0" smtClean="0">
                <a:solidFill>
                  <a:srgbClr val="C00000"/>
                </a:solidFill>
              </a:rPr>
              <a:t> هي خانة واحدة من خانات السجل, أو مجموعة خانات من مجموعة سجلات, مثل </a:t>
            </a:r>
            <a:r>
              <a:rPr lang="ar-SA" sz="2000" b="1" dirty="0" err="1" smtClean="0">
                <a:solidFill>
                  <a:srgbClr val="C00000"/>
                </a:solidFill>
              </a:rPr>
              <a:t>حقل </a:t>
            </a:r>
            <a:r>
              <a:rPr lang="ar-SA" sz="2000" b="1" dirty="0" smtClean="0">
                <a:solidFill>
                  <a:srgbClr val="C00000"/>
                </a:solidFill>
              </a:rPr>
              <a:t>(رقم </a:t>
            </a:r>
            <a:r>
              <a:rPr lang="ar-SA" sz="2000" b="1" dirty="0" err="1" smtClean="0">
                <a:solidFill>
                  <a:srgbClr val="C00000"/>
                </a:solidFill>
              </a:rPr>
              <a:t>الطالب </a:t>
            </a:r>
            <a:r>
              <a:rPr lang="ar-SA" sz="2000" b="1" dirty="0" smtClean="0">
                <a:solidFill>
                  <a:srgbClr val="C00000"/>
                </a:solidFill>
              </a:rPr>
              <a:t>– </a:t>
            </a:r>
            <a:r>
              <a:rPr lang="ar-SA" sz="2000" b="1" dirty="0" err="1" smtClean="0">
                <a:solidFill>
                  <a:srgbClr val="C00000"/>
                </a:solidFill>
              </a:rPr>
              <a:t>المرحلة </a:t>
            </a:r>
            <a:r>
              <a:rPr lang="ar-SA" sz="2000" b="1" dirty="0" smtClean="0">
                <a:solidFill>
                  <a:srgbClr val="C00000"/>
                </a:solidFill>
              </a:rPr>
              <a:t>– </a:t>
            </a:r>
            <a:r>
              <a:rPr lang="ar-SA" sz="2000" b="1" dirty="0" err="1" smtClean="0">
                <a:solidFill>
                  <a:srgbClr val="C00000"/>
                </a:solidFill>
              </a:rPr>
              <a:t>الشعبة </a:t>
            </a:r>
            <a:r>
              <a:rPr lang="ar-SA" sz="2000" b="1" dirty="0" smtClean="0">
                <a:solidFill>
                  <a:srgbClr val="C00000"/>
                </a:solidFill>
              </a:rPr>
              <a:t>– </a:t>
            </a:r>
            <a:r>
              <a:rPr lang="ar-SA" sz="2000" b="1" dirty="0" err="1" smtClean="0">
                <a:solidFill>
                  <a:srgbClr val="C00000"/>
                </a:solidFill>
              </a:rPr>
              <a:t>القسم ...</a:t>
            </a:r>
            <a:r>
              <a:rPr lang="ar-SA" sz="2000" b="1" dirty="0" smtClean="0">
                <a:solidFill>
                  <a:srgbClr val="C00000"/>
                </a:solidFill>
              </a:rPr>
              <a:t> الخ), كما في المثال.</a:t>
            </a:r>
            <a:endParaRPr lang="en-US" sz="20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052736"/>
            <a:ext cx="8229600" cy="432048"/>
          </a:xfrm>
        </p:spPr>
        <p:txBody>
          <a:bodyPr>
            <a:normAutofit fontScale="90000"/>
          </a:bodyPr>
          <a:lstStyle/>
          <a:p>
            <a:pPr algn="r" rtl="1"/>
            <a:r>
              <a:rPr lang="ar-SA" b="1" dirty="0" smtClean="0">
                <a:solidFill>
                  <a:srgbClr val="C00000"/>
                </a:solidFill>
              </a:rPr>
              <a:t>مثال: </a:t>
            </a:r>
            <a:r>
              <a:rPr lang="ar-SA" b="1" dirty="0" err="1" smtClean="0">
                <a:solidFill>
                  <a:srgbClr val="C00000"/>
                </a:solidFill>
              </a:rPr>
              <a:t>الملف </a:t>
            </a:r>
            <a:r>
              <a:rPr lang="ar-SA" b="1" dirty="0" smtClean="0">
                <a:solidFill>
                  <a:srgbClr val="C00000"/>
                </a:solidFill>
              </a:rPr>
              <a:t>– </a:t>
            </a:r>
            <a:r>
              <a:rPr lang="ar-SA" b="1" dirty="0" err="1" smtClean="0">
                <a:solidFill>
                  <a:srgbClr val="C00000"/>
                </a:solidFill>
              </a:rPr>
              <a:t>السجلات </a:t>
            </a:r>
            <a:r>
              <a:rPr lang="ar-SA" b="1" dirty="0" smtClean="0">
                <a:solidFill>
                  <a:srgbClr val="C00000"/>
                </a:solidFill>
              </a:rPr>
              <a:t>- الحقول</a:t>
            </a:r>
            <a:endParaRPr lang="en-US" b="1" dirty="0">
              <a:solidFill>
                <a:srgbClr val="C00000"/>
              </a:solidFill>
            </a:endParaRPr>
          </a:p>
        </p:txBody>
      </p:sp>
      <p:graphicFrame>
        <p:nvGraphicFramePr>
          <p:cNvPr id="4" name="عنصر نائب للمحتوى 3"/>
          <p:cNvGraphicFramePr>
            <a:graphicFrameLocks noGrp="1"/>
          </p:cNvGraphicFramePr>
          <p:nvPr>
            <p:ph idx="1"/>
          </p:nvPr>
        </p:nvGraphicFramePr>
        <p:xfrm>
          <a:off x="323528" y="2348880"/>
          <a:ext cx="8568953" cy="2595880"/>
        </p:xfrm>
        <a:graphic>
          <a:graphicData uri="http://schemas.openxmlformats.org/drawingml/2006/table">
            <a:tbl>
              <a:tblPr firstRow="1" bandRow="1">
                <a:tableStyleId>{5C22544A-7EE6-4342-B048-85BDC9FD1C3A}</a:tableStyleId>
              </a:tblPr>
              <a:tblGrid>
                <a:gridCol w="2088232"/>
                <a:gridCol w="1152128"/>
                <a:gridCol w="1656184"/>
                <a:gridCol w="1251594"/>
                <a:gridCol w="1628726"/>
                <a:gridCol w="792089"/>
              </a:tblGrid>
              <a:tr h="370840">
                <a:tc>
                  <a:txBody>
                    <a:bodyPr/>
                    <a:lstStyle/>
                    <a:p>
                      <a:pPr algn="just" rtl="1"/>
                      <a:r>
                        <a:rPr lang="ar-SA" dirty="0" smtClean="0"/>
                        <a:t>البريد الالكتروني</a:t>
                      </a:r>
                      <a:endParaRPr lang="en-US" dirty="0"/>
                    </a:p>
                  </a:txBody>
                  <a:tcPr/>
                </a:tc>
                <a:tc>
                  <a:txBody>
                    <a:bodyPr/>
                    <a:lstStyle/>
                    <a:p>
                      <a:pPr algn="just" rtl="1"/>
                      <a:r>
                        <a:rPr lang="ar-SA" dirty="0" smtClean="0"/>
                        <a:t>رقم الهاتف</a:t>
                      </a:r>
                      <a:endParaRPr lang="en-US" dirty="0"/>
                    </a:p>
                  </a:txBody>
                  <a:tcPr/>
                </a:tc>
                <a:tc>
                  <a:txBody>
                    <a:bodyPr/>
                    <a:lstStyle/>
                    <a:p>
                      <a:pPr algn="just" rtl="1"/>
                      <a:r>
                        <a:rPr lang="ar-SA" dirty="0" smtClean="0"/>
                        <a:t>العنوان</a:t>
                      </a:r>
                      <a:endParaRPr lang="en-US" dirty="0"/>
                    </a:p>
                  </a:txBody>
                  <a:tcPr/>
                </a:tc>
                <a:tc>
                  <a:txBody>
                    <a:bodyPr/>
                    <a:lstStyle/>
                    <a:p>
                      <a:pPr algn="just" rtl="1"/>
                      <a:r>
                        <a:rPr lang="ar-SA" dirty="0" smtClean="0"/>
                        <a:t>تأريخ الميلاد</a:t>
                      </a:r>
                      <a:endParaRPr lang="en-US" dirty="0"/>
                    </a:p>
                  </a:txBody>
                  <a:tcPr/>
                </a:tc>
                <a:tc>
                  <a:txBody>
                    <a:bodyPr/>
                    <a:lstStyle/>
                    <a:p>
                      <a:pPr algn="just" rtl="1"/>
                      <a:r>
                        <a:rPr lang="ar-SA" dirty="0" err="1" smtClean="0"/>
                        <a:t>الأسم</a:t>
                      </a:r>
                      <a:endParaRPr lang="en-US" dirty="0"/>
                    </a:p>
                  </a:txBody>
                  <a:tcPr/>
                </a:tc>
                <a:tc>
                  <a:txBody>
                    <a:bodyPr/>
                    <a:lstStyle/>
                    <a:p>
                      <a:pPr algn="just" rtl="1"/>
                      <a:r>
                        <a:rPr lang="ar-SA" dirty="0" smtClean="0"/>
                        <a:t>التسلسل</a:t>
                      </a:r>
                      <a:endParaRPr lang="en-US" dirty="0"/>
                    </a:p>
                  </a:txBody>
                  <a:tcPr/>
                </a:tc>
              </a:tr>
              <a:tr h="370840">
                <a:tc>
                  <a:txBody>
                    <a:bodyPr/>
                    <a:lstStyle/>
                    <a:p>
                      <a:pPr algn="just" rtl="1"/>
                      <a:r>
                        <a:rPr lang="en-US" sz="1600" b="1" dirty="0" smtClean="0"/>
                        <a:t>Ahmed@gmail.com</a:t>
                      </a:r>
                      <a:endParaRPr lang="en-US" sz="1600" b="1" dirty="0"/>
                    </a:p>
                  </a:txBody>
                  <a:tcPr/>
                </a:tc>
                <a:tc>
                  <a:txBody>
                    <a:bodyPr/>
                    <a:lstStyle/>
                    <a:p>
                      <a:pPr algn="just" rtl="1"/>
                      <a:r>
                        <a:rPr lang="ar-SA" sz="1600" b="1" dirty="0" smtClean="0"/>
                        <a:t>07688545</a:t>
                      </a:r>
                      <a:endParaRPr lang="en-US" sz="1600" b="1" dirty="0"/>
                    </a:p>
                  </a:txBody>
                  <a:tcPr/>
                </a:tc>
                <a:tc>
                  <a:txBody>
                    <a:bodyPr/>
                    <a:lstStyle/>
                    <a:p>
                      <a:pPr algn="just" rtl="1"/>
                      <a:r>
                        <a:rPr lang="ar-SA" sz="1600" b="1" dirty="0" err="1" smtClean="0"/>
                        <a:t>بغداد</a:t>
                      </a:r>
                      <a:r>
                        <a:rPr lang="ar-SA" sz="1600" b="1" baseline="0" dirty="0" err="1" smtClean="0"/>
                        <a:t> </a:t>
                      </a:r>
                      <a:r>
                        <a:rPr lang="ar-SA" sz="1600" b="1" baseline="0" dirty="0" smtClean="0"/>
                        <a:t>/ شارع فلسطين</a:t>
                      </a:r>
                      <a:endParaRPr lang="en-US" sz="1600" b="1" dirty="0"/>
                    </a:p>
                  </a:txBody>
                  <a:tcPr/>
                </a:tc>
                <a:tc>
                  <a:txBody>
                    <a:bodyPr/>
                    <a:lstStyle/>
                    <a:p>
                      <a:pPr algn="just" rtl="1"/>
                      <a:r>
                        <a:rPr lang="ar-SA" sz="1600" b="1" dirty="0" smtClean="0"/>
                        <a:t>12/03/1994</a:t>
                      </a:r>
                      <a:endParaRPr lang="en-US" sz="1600" b="1" dirty="0"/>
                    </a:p>
                  </a:txBody>
                  <a:tcPr/>
                </a:tc>
                <a:tc>
                  <a:txBody>
                    <a:bodyPr/>
                    <a:lstStyle/>
                    <a:p>
                      <a:pPr algn="just" rtl="1"/>
                      <a:r>
                        <a:rPr lang="ar-SA" sz="1600" b="1" dirty="0" smtClean="0"/>
                        <a:t>أحمد سالم منصور</a:t>
                      </a:r>
                      <a:endParaRPr lang="en-US" sz="1600" b="1" dirty="0"/>
                    </a:p>
                  </a:txBody>
                  <a:tcPr/>
                </a:tc>
                <a:tc>
                  <a:txBody>
                    <a:bodyPr/>
                    <a:lstStyle/>
                    <a:p>
                      <a:pPr algn="just" rtl="1"/>
                      <a:r>
                        <a:rPr lang="ar-SA" sz="1600" b="1" dirty="0" smtClean="0"/>
                        <a:t>1.</a:t>
                      </a:r>
                      <a:endParaRPr lang="en-US" sz="1600" b="1" dirty="0"/>
                    </a:p>
                  </a:txBody>
                  <a:tcPr/>
                </a:tc>
              </a:tr>
              <a:tr h="370840">
                <a:tc>
                  <a:txBody>
                    <a:bodyPr/>
                    <a:lstStyle/>
                    <a:p>
                      <a:pPr algn="just" rtl="1"/>
                      <a:r>
                        <a:rPr lang="en-US" sz="1600" b="1" dirty="0" smtClean="0">
                          <a:solidFill>
                            <a:schemeClr val="accent2">
                              <a:lumMod val="75000"/>
                            </a:schemeClr>
                          </a:solidFill>
                          <a:hlinkClick r:id="rId2"/>
                        </a:rPr>
                        <a:t>Wasen@yahoo.com</a:t>
                      </a:r>
                      <a:endParaRPr lang="en-US" sz="1600" b="1" dirty="0">
                        <a:solidFill>
                          <a:schemeClr val="accent2">
                            <a:lumMod val="75000"/>
                          </a:schemeClr>
                        </a:solidFill>
                      </a:endParaRPr>
                    </a:p>
                  </a:txBody>
                  <a:tcPr/>
                </a:tc>
                <a:tc>
                  <a:txBody>
                    <a:bodyPr/>
                    <a:lstStyle/>
                    <a:p>
                      <a:pPr algn="just" rtl="1"/>
                      <a:r>
                        <a:rPr lang="ar-SA" sz="1600" b="1" dirty="0" smtClean="0"/>
                        <a:t>98864764</a:t>
                      </a:r>
                      <a:endParaRPr lang="en-US" sz="1600" b="1" dirty="0"/>
                    </a:p>
                  </a:txBody>
                  <a:tcPr/>
                </a:tc>
                <a:tc>
                  <a:txBody>
                    <a:bodyPr/>
                    <a:lstStyle/>
                    <a:p>
                      <a:pPr algn="just" rtl="1"/>
                      <a:r>
                        <a:rPr lang="ar-SA" sz="1600" b="1" dirty="0" err="1" smtClean="0"/>
                        <a:t>بصرة</a:t>
                      </a:r>
                      <a:r>
                        <a:rPr lang="ar-SA" sz="1600" b="1" baseline="0" dirty="0" err="1" smtClean="0"/>
                        <a:t> </a:t>
                      </a:r>
                      <a:r>
                        <a:rPr lang="ar-SA" sz="1600" b="1" baseline="0" dirty="0" smtClean="0"/>
                        <a:t>- الزبير</a:t>
                      </a:r>
                      <a:endParaRPr lang="en-US" sz="1600" b="1" dirty="0"/>
                    </a:p>
                  </a:txBody>
                  <a:tcPr/>
                </a:tc>
                <a:tc>
                  <a:txBody>
                    <a:bodyPr/>
                    <a:lstStyle/>
                    <a:p>
                      <a:pPr algn="just" rtl="1"/>
                      <a:r>
                        <a:rPr lang="ar-SA" sz="1600" b="1" dirty="0" smtClean="0"/>
                        <a:t>11/07/1997</a:t>
                      </a:r>
                      <a:endParaRPr lang="en-US" sz="1600" b="1" dirty="0"/>
                    </a:p>
                  </a:txBody>
                  <a:tcPr/>
                </a:tc>
                <a:tc>
                  <a:txBody>
                    <a:bodyPr/>
                    <a:lstStyle/>
                    <a:p>
                      <a:pPr algn="just" rtl="1"/>
                      <a:r>
                        <a:rPr lang="ar-SA" sz="1600" b="1" dirty="0" smtClean="0"/>
                        <a:t>وسن يوسف سعد</a:t>
                      </a:r>
                      <a:endParaRPr lang="en-US" sz="1600" b="1" dirty="0"/>
                    </a:p>
                  </a:txBody>
                  <a:tcPr/>
                </a:tc>
                <a:tc>
                  <a:txBody>
                    <a:bodyPr/>
                    <a:lstStyle/>
                    <a:p>
                      <a:pPr algn="just" rtl="1"/>
                      <a:r>
                        <a:rPr lang="ar-SA" sz="1600" b="1" dirty="0" smtClean="0"/>
                        <a:t>2.</a:t>
                      </a:r>
                      <a:endParaRPr lang="en-US" sz="1600" b="1" dirty="0"/>
                    </a:p>
                  </a:txBody>
                  <a:tcPr/>
                </a:tc>
              </a:tr>
              <a:tr h="370840">
                <a:tc>
                  <a:txBody>
                    <a:bodyPr/>
                    <a:lstStyle/>
                    <a:p>
                      <a:pPr algn="just" rtl="1"/>
                      <a:r>
                        <a:rPr lang="en-US" sz="1600" b="1" dirty="0" smtClean="0">
                          <a:hlinkClick r:id="rId3"/>
                        </a:rPr>
                        <a:t>Sama@yahoo.com</a:t>
                      </a:r>
                      <a:endParaRPr lang="en-US" sz="1600" b="1" dirty="0"/>
                    </a:p>
                  </a:txBody>
                  <a:tcPr/>
                </a:tc>
                <a:tc>
                  <a:txBody>
                    <a:bodyPr/>
                    <a:lstStyle/>
                    <a:p>
                      <a:pPr algn="just" rtl="1"/>
                      <a:r>
                        <a:rPr lang="ar-SA" sz="1600" b="1" dirty="0" smtClean="0"/>
                        <a:t>98989878</a:t>
                      </a:r>
                      <a:endParaRPr lang="en-US" sz="1600" b="1" dirty="0"/>
                    </a:p>
                  </a:txBody>
                  <a:tcPr/>
                </a:tc>
                <a:tc>
                  <a:txBody>
                    <a:bodyPr/>
                    <a:lstStyle/>
                    <a:p>
                      <a:pPr algn="just" rtl="1"/>
                      <a:r>
                        <a:rPr lang="ar-SA" sz="1600" b="1" dirty="0" err="1" smtClean="0"/>
                        <a:t>نينوى</a:t>
                      </a:r>
                      <a:r>
                        <a:rPr lang="ar-SA" sz="1600" b="1" baseline="0" dirty="0" err="1" smtClean="0"/>
                        <a:t> </a:t>
                      </a:r>
                      <a:r>
                        <a:rPr lang="ar-SA" sz="1600" b="1" baseline="0" dirty="0" smtClean="0"/>
                        <a:t>- موصل</a:t>
                      </a:r>
                      <a:endParaRPr lang="en-US" sz="1600" b="1" dirty="0"/>
                    </a:p>
                  </a:txBody>
                  <a:tcPr/>
                </a:tc>
                <a:tc>
                  <a:txBody>
                    <a:bodyPr/>
                    <a:lstStyle/>
                    <a:p>
                      <a:pPr algn="just" rtl="1"/>
                      <a:r>
                        <a:rPr lang="ar-SA" sz="1600" b="1" dirty="0" smtClean="0"/>
                        <a:t>23/09/2000</a:t>
                      </a:r>
                      <a:endParaRPr lang="en-US" sz="1600" b="1" dirty="0"/>
                    </a:p>
                  </a:txBody>
                  <a:tcPr/>
                </a:tc>
                <a:tc>
                  <a:txBody>
                    <a:bodyPr/>
                    <a:lstStyle/>
                    <a:p>
                      <a:pPr algn="just" rtl="1"/>
                      <a:r>
                        <a:rPr lang="ar-SA" sz="1600" b="1" dirty="0" smtClean="0"/>
                        <a:t>سما</a:t>
                      </a:r>
                      <a:r>
                        <a:rPr lang="ar-SA" sz="1600" b="1" baseline="0" dirty="0" smtClean="0"/>
                        <a:t> محمد محمود</a:t>
                      </a:r>
                      <a:endParaRPr lang="en-US" sz="1600" b="1" dirty="0"/>
                    </a:p>
                  </a:txBody>
                  <a:tcPr/>
                </a:tc>
                <a:tc>
                  <a:txBody>
                    <a:bodyPr/>
                    <a:lstStyle/>
                    <a:p>
                      <a:pPr algn="just" rtl="1"/>
                      <a:r>
                        <a:rPr lang="ar-SA" sz="1600" b="1" dirty="0" smtClean="0"/>
                        <a:t>3.</a:t>
                      </a:r>
                      <a:endParaRPr lang="en-US" sz="1600" b="1" dirty="0"/>
                    </a:p>
                  </a:txBody>
                  <a:tcPr/>
                </a:tc>
              </a:tr>
              <a:tr h="370840">
                <a:tc>
                  <a:txBody>
                    <a:bodyPr/>
                    <a:lstStyle/>
                    <a:p>
                      <a:pPr algn="just" rtl="1"/>
                      <a:r>
                        <a:rPr lang="en-US" sz="1600" b="1" dirty="0" smtClean="0"/>
                        <a:t>Raeed@gmail.com</a:t>
                      </a:r>
                      <a:endParaRPr lang="en-US" sz="1600" b="1" dirty="0"/>
                    </a:p>
                  </a:txBody>
                  <a:tcPr/>
                </a:tc>
                <a:tc>
                  <a:txBody>
                    <a:bodyPr/>
                    <a:lstStyle/>
                    <a:p>
                      <a:pPr algn="just" rtl="1"/>
                      <a:r>
                        <a:rPr lang="ar-SA" sz="1600" b="1" dirty="0" smtClean="0"/>
                        <a:t>87998889</a:t>
                      </a:r>
                      <a:endParaRPr lang="en-US" sz="1600" b="1" dirty="0"/>
                    </a:p>
                  </a:txBody>
                  <a:tcPr/>
                </a:tc>
                <a:tc>
                  <a:txBody>
                    <a:bodyPr/>
                    <a:lstStyle/>
                    <a:p>
                      <a:pPr algn="just" rtl="1"/>
                      <a:r>
                        <a:rPr lang="ar-SA" sz="1600" b="1" dirty="0" err="1" smtClean="0"/>
                        <a:t>بغداد </a:t>
                      </a:r>
                      <a:r>
                        <a:rPr lang="ar-SA" sz="1600" b="1" dirty="0" smtClean="0"/>
                        <a:t>– سبع ابكار</a:t>
                      </a:r>
                      <a:endParaRPr lang="en-US" sz="1600" b="1" dirty="0"/>
                    </a:p>
                  </a:txBody>
                  <a:tcPr/>
                </a:tc>
                <a:tc>
                  <a:txBody>
                    <a:bodyPr/>
                    <a:lstStyle/>
                    <a:p>
                      <a:pPr algn="just" rtl="1"/>
                      <a:r>
                        <a:rPr lang="ar-SA" sz="1600" b="1" dirty="0" smtClean="0"/>
                        <a:t>06/12/2005</a:t>
                      </a:r>
                      <a:endParaRPr lang="en-US" sz="1600" b="1" dirty="0"/>
                    </a:p>
                  </a:txBody>
                  <a:tcPr/>
                </a:tc>
                <a:tc>
                  <a:txBody>
                    <a:bodyPr/>
                    <a:lstStyle/>
                    <a:p>
                      <a:pPr algn="just" rtl="1"/>
                      <a:r>
                        <a:rPr lang="ar-SA" sz="1600" b="1" dirty="0" smtClean="0"/>
                        <a:t>رائد</a:t>
                      </a:r>
                      <a:r>
                        <a:rPr lang="ar-SA" sz="1600" b="1" baseline="0" dirty="0" smtClean="0"/>
                        <a:t> علي سلمان</a:t>
                      </a:r>
                      <a:endParaRPr lang="en-US" sz="1600" b="1" dirty="0"/>
                    </a:p>
                  </a:txBody>
                  <a:tcPr/>
                </a:tc>
                <a:tc>
                  <a:txBody>
                    <a:bodyPr/>
                    <a:lstStyle/>
                    <a:p>
                      <a:pPr algn="just" rtl="1"/>
                      <a:r>
                        <a:rPr lang="ar-SA" sz="1600" b="1" dirty="0" smtClean="0"/>
                        <a:t>4.</a:t>
                      </a:r>
                      <a:endParaRPr lang="en-US" sz="1600" b="1" dirty="0"/>
                    </a:p>
                  </a:txBody>
                  <a:tcPr/>
                </a:tc>
              </a:tr>
              <a:tr h="370840">
                <a:tc>
                  <a:txBody>
                    <a:bodyPr/>
                    <a:lstStyle/>
                    <a:p>
                      <a:pPr algn="just" rtl="1"/>
                      <a:r>
                        <a:rPr lang="en-US" sz="1600" b="1" dirty="0" smtClean="0"/>
                        <a:t>Samer@yahoo.com</a:t>
                      </a:r>
                      <a:endParaRPr lang="en-US" sz="1600" b="1" dirty="0"/>
                    </a:p>
                  </a:txBody>
                  <a:tcPr/>
                </a:tc>
                <a:tc>
                  <a:txBody>
                    <a:bodyPr/>
                    <a:lstStyle/>
                    <a:p>
                      <a:pPr algn="just" rtl="1"/>
                      <a:r>
                        <a:rPr lang="ar-SA" sz="1600" b="1" dirty="0" smtClean="0"/>
                        <a:t>80980349</a:t>
                      </a:r>
                      <a:endParaRPr lang="en-US" sz="1600" b="1" dirty="0"/>
                    </a:p>
                  </a:txBody>
                  <a:tcPr/>
                </a:tc>
                <a:tc>
                  <a:txBody>
                    <a:bodyPr/>
                    <a:lstStyle/>
                    <a:p>
                      <a:pPr algn="just" rtl="1"/>
                      <a:r>
                        <a:rPr lang="ar-SA" sz="1600" b="1" dirty="0" err="1" smtClean="0"/>
                        <a:t>بغداد </a:t>
                      </a:r>
                      <a:r>
                        <a:rPr lang="ar-SA" sz="1600" b="1" dirty="0" smtClean="0"/>
                        <a:t>- كرادة</a:t>
                      </a:r>
                      <a:endParaRPr lang="en-US" sz="1600" b="1" dirty="0"/>
                    </a:p>
                  </a:txBody>
                  <a:tcPr/>
                </a:tc>
                <a:tc>
                  <a:txBody>
                    <a:bodyPr/>
                    <a:lstStyle/>
                    <a:p>
                      <a:pPr algn="just" rtl="1"/>
                      <a:r>
                        <a:rPr lang="ar-SA" sz="1600" b="1" dirty="0" smtClean="0"/>
                        <a:t>25/04/1992</a:t>
                      </a:r>
                      <a:endParaRPr lang="en-US" sz="1600" b="1" dirty="0"/>
                    </a:p>
                  </a:txBody>
                  <a:tcPr/>
                </a:tc>
                <a:tc>
                  <a:txBody>
                    <a:bodyPr/>
                    <a:lstStyle/>
                    <a:p>
                      <a:pPr algn="just" rtl="1"/>
                      <a:r>
                        <a:rPr lang="ar-SA" sz="1600" b="1" dirty="0" smtClean="0"/>
                        <a:t>سمر فؤاد قاسم</a:t>
                      </a:r>
                      <a:endParaRPr lang="en-US" sz="1600" b="1" dirty="0"/>
                    </a:p>
                  </a:txBody>
                  <a:tcPr/>
                </a:tc>
                <a:tc>
                  <a:txBody>
                    <a:bodyPr/>
                    <a:lstStyle/>
                    <a:p>
                      <a:pPr algn="just" rtl="1"/>
                      <a:r>
                        <a:rPr lang="ar-SA" sz="1600" b="1" dirty="0" smtClean="0"/>
                        <a:t>5.</a:t>
                      </a:r>
                      <a:endParaRPr lang="en-US" sz="1600" b="1" dirty="0"/>
                    </a:p>
                  </a:txBody>
                  <a:tcPr/>
                </a:tc>
              </a:tr>
              <a:tr h="370840">
                <a:tc>
                  <a:txBody>
                    <a:bodyPr/>
                    <a:lstStyle/>
                    <a:p>
                      <a:pPr algn="just" rtl="1"/>
                      <a:r>
                        <a:rPr lang="en-US" sz="1600" b="1" dirty="0" smtClean="0"/>
                        <a:t>Laith@gmail.com</a:t>
                      </a:r>
                      <a:endParaRPr lang="en-US" sz="1600" b="1" dirty="0"/>
                    </a:p>
                  </a:txBody>
                  <a:tcPr/>
                </a:tc>
                <a:tc>
                  <a:txBody>
                    <a:bodyPr/>
                    <a:lstStyle/>
                    <a:p>
                      <a:pPr algn="just" rtl="1"/>
                      <a:r>
                        <a:rPr lang="ar-SA" sz="1600" b="1" dirty="0" smtClean="0"/>
                        <a:t>99898989</a:t>
                      </a:r>
                      <a:endParaRPr lang="en-US" sz="1600" b="1" dirty="0"/>
                    </a:p>
                  </a:txBody>
                  <a:tcPr/>
                </a:tc>
                <a:tc>
                  <a:txBody>
                    <a:bodyPr/>
                    <a:lstStyle/>
                    <a:p>
                      <a:pPr algn="just" rtl="1"/>
                      <a:r>
                        <a:rPr lang="ar-SA" sz="1600" b="1" dirty="0" err="1" smtClean="0"/>
                        <a:t>ديالى</a:t>
                      </a:r>
                      <a:r>
                        <a:rPr lang="ar-SA" sz="1600" b="1" baseline="0" dirty="0" smtClean="0"/>
                        <a:t> - الخالص</a:t>
                      </a:r>
                      <a:endParaRPr lang="en-US" sz="1600" b="1" dirty="0"/>
                    </a:p>
                  </a:txBody>
                  <a:tcPr/>
                </a:tc>
                <a:tc>
                  <a:txBody>
                    <a:bodyPr/>
                    <a:lstStyle/>
                    <a:p>
                      <a:pPr algn="just" rtl="1"/>
                      <a:r>
                        <a:rPr lang="ar-SA" sz="1600" b="1" dirty="0" smtClean="0"/>
                        <a:t>14/07/1970</a:t>
                      </a:r>
                      <a:endParaRPr lang="en-US" sz="1600" b="1" dirty="0"/>
                    </a:p>
                  </a:txBody>
                  <a:tcPr/>
                </a:tc>
                <a:tc>
                  <a:txBody>
                    <a:bodyPr/>
                    <a:lstStyle/>
                    <a:p>
                      <a:pPr algn="just" rtl="1"/>
                      <a:r>
                        <a:rPr lang="ar-SA" sz="1600" b="1" dirty="0" smtClean="0"/>
                        <a:t>ليث سلطان جاسم</a:t>
                      </a:r>
                      <a:endParaRPr lang="en-US" sz="1600" b="1" dirty="0"/>
                    </a:p>
                  </a:txBody>
                  <a:tcPr/>
                </a:tc>
                <a:tc>
                  <a:txBody>
                    <a:bodyPr/>
                    <a:lstStyle/>
                    <a:p>
                      <a:pPr algn="just" rtl="1"/>
                      <a:r>
                        <a:rPr lang="ar-SA" sz="1600" b="1" dirty="0" err="1" smtClean="0"/>
                        <a:t>6.</a:t>
                      </a:r>
                      <a:r>
                        <a:rPr lang="ar-SA" sz="1600" b="1" baseline="0" dirty="0" smtClean="0"/>
                        <a:t> </a:t>
                      </a:r>
                      <a:endParaRPr lang="en-US" sz="1600" b="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1143000"/>
          </a:xfrm>
        </p:spPr>
        <p:txBody>
          <a:bodyPr>
            <a:normAutofit/>
          </a:bodyPr>
          <a:lstStyle/>
          <a:p>
            <a:pPr algn="just" rtl="1"/>
            <a:r>
              <a:rPr lang="ar-SA" sz="4000" b="1" dirty="0" err="1" smtClean="0">
                <a:solidFill>
                  <a:srgbClr val="C00000"/>
                </a:solidFill>
                <a:latin typeface="Times New Roman" pitchFamily="18" charset="0"/>
                <a:cs typeface="Times New Roman" pitchFamily="18" charset="0"/>
              </a:rPr>
              <a:t>المعلومات (</a:t>
            </a:r>
            <a:r>
              <a:rPr lang="en-US" sz="4000" b="1" dirty="0" smtClean="0">
                <a:solidFill>
                  <a:srgbClr val="C00000"/>
                </a:solidFill>
                <a:latin typeface="Times New Roman" pitchFamily="18" charset="0"/>
                <a:cs typeface="Times New Roman" pitchFamily="18" charset="0"/>
              </a:rPr>
              <a:t>Information</a:t>
            </a:r>
            <a:r>
              <a:rPr lang="ar-SA" sz="4000" b="1" dirty="0" err="1" smtClean="0">
                <a:solidFill>
                  <a:srgbClr val="C00000"/>
                </a:solidFill>
                <a:latin typeface="Times New Roman" pitchFamily="18" charset="0"/>
                <a:cs typeface="Times New Roman" pitchFamily="18" charset="0"/>
              </a:rPr>
              <a:t>):</a:t>
            </a:r>
            <a:endParaRPr lang="en-US" sz="4000" b="1"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467544" y="1340768"/>
            <a:ext cx="8229600" cy="4389120"/>
          </a:xfrm>
        </p:spPr>
        <p:txBody>
          <a:bodyPr/>
          <a:lstStyle/>
          <a:p>
            <a:pPr algn="just" rtl="1">
              <a:buNone/>
            </a:pPr>
            <a:r>
              <a:rPr lang="ar-SA" dirty="0" err="1" smtClean="0"/>
              <a:t>تعاريف</a:t>
            </a:r>
            <a:r>
              <a:rPr lang="ar-SA" dirty="0" smtClean="0"/>
              <a:t> </a:t>
            </a:r>
            <a:r>
              <a:rPr lang="ar-SA" dirty="0" err="1" smtClean="0"/>
              <a:t>متعددة :</a:t>
            </a:r>
            <a:endParaRPr lang="ar-SA" dirty="0" smtClean="0"/>
          </a:p>
          <a:p>
            <a:pPr marL="2057400" indent="-2057400" algn="just" rtl="1">
              <a:buNone/>
            </a:pPr>
            <a:r>
              <a:rPr lang="ar-SA" b="1" dirty="0" smtClean="0">
                <a:solidFill>
                  <a:schemeClr val="accent1">
                    <a:lumMod val="75000"/>
                  </a:schemeClr>
                </a:solidFill>
              </a:rPr>
              <a:t>1- عرفت بأنها: مجموعة من البيانات المعالجة </a:t>
            </a:r>
            <a:r>
              <a:rPr lang="ar-SA" b="1" dirty="0" err="1" smtClean="0">
                <a:solidFill>
                  <a:schemeClr val="accent1">
                    <a:lumMod val="75000"/>
                  </a:schemeClr>
                </a:solidFill>
              </a:rPr>
              <a:t>والمؤطرة</a:t>
            </a:r>
            <a:r>
              <a:rPr lang="ar-SA" b="1" dirty="0" smtClean="0">
                <a:solidFill>
                  <a:schemeClr val="accent1">
                    <a:lumMod val="75000"/>
                  </a:schemeClr>
                </a:solidFill>
              </a:rPr>
              <a:t> والمنظمة والمترابطة والمعدة </a:t>
            </a:r>
            <a:r>
              <a:rPr lang="ar-SA" b="1" dirty="0" err="1" smtClean="0">
                <a:solidFill>
                  <a:schemeClr val="accent1">
                    <a:lumMod val="75000"/>
                  </a:schemeClr>
                </a:solidFill>
              </a:rPr>
              <a:t>للأستخدام</a:t>
            </a:r>
            <a:r>
              <a:rPr lang="ar-SA" b="1" dirty="0" smtClean="0">
                <a:solidFill>
                  <a:schemeClr val="accent1">
                    <a:lumMod val="75000"/>
                  </a:schemeClr>
                </a:solidFill>
              </a:rPr>
              <a:t> </a:t>
            </a:r>
            <a:r>
              <a:rPr lang="ar-SA" b="1" dirty="0" err="1" smtClean="0">
                <a:solidFill>
                  <a:schemeClr val="accent1">
                    <a:lumMod val="75000"/>
                  </a:schemeClr>
                </a:solidFill>
              </a:rPr>
              <a:t>وإتخاذ</a:t>
            </a:r>
            <a:r>
              <a:rPr lang="ar-SA" b="1" dirty="0" smtClean="0">
                <a:solidFill>
                  <a:schemeClr val="accent1">
                    <a:lumMod val="75000"/>
                  </a:schemeClr>
                </a:solidFill>
              </a:rPr>
              <a:t> القرار.</a:t>
            </a:r>
          </a:p>
          <a:p>
            <a:pPr marL="1968500" indent="-1968500" algn="just" rtl="1">
              <a:buNone/>
            </a:pPr>
            <a:r>
              <a:rPr lang="ar-SA" b="1" dirty="0" smtClean="0">
                <a:solidFill>
                  <a:schemeClr val="accent1">
                    <a:lumMod val="75000"/>
                  </a:schemeClr>
                </a:solidFill>
              </a:rPr>
              <a:t>2- وتعرف بأنها: ما نحصل عليه نتيجة بمعالجة البيانات بطريقة تزيد من مستوى المعرفة لمن يحصل عليها, وهي ذات قيمة وفائدة في صناعة القرارات.</a:t>
            </a:r>
          </a:p>
          <a:p>
            <a:pPr algn="just" rtl="1"/>
            <a:r>
              <a:rPr lang="ar-SA" dirty="0" smtClean="0">
                <a:solidFill>
                  <a:srgbClr val="C00000"/>
                </a:solidFill>
              </a:rPr>
              <a:t>هناك تقارب بالتعريفات على الرغم من اختلاف وجهات النظر.</a:t>
            </a:r>
          </a:p>
          <a:p>
            <a:pPr algn="just" rtl="1"/>
            <a:r>
              <a:rPr lang="ar-SA" dirty="0" smtClean="0">
                <a:solidFill>
                  <a:srgbClr val="C00000"/>
                </a:solidFill>
              </a:rPr>
              <a:t>اغلب التعريفات ركزت على كونها </a:t>
            </a:r>
            <a:r>
              <a:rPr lang="ar-SA" dirty="0" smtClean="0">
                <a:solidFill>
                  <a:schemeClr val="accent1">
                    <a:lumMod val="75000"/>
                  </a:schemeClr>
                </a:solidFill>
              </a:rPr>
              <a:t>بيانات، </a:t>
            </a:r>
            <a:r>
              <a:rPr lang="ar-SA" dirty="0" err="1" smtClean="0">
                <a:solidFill>
                  <a:schemeClr val="accent1">
                    <a:lumMod val="75000"/>
                  </a:schemeClr>
                </a:solidFill>
              </a:rPr>
              <a:t>معالجة </a:t>
            </a:r>
            <a:r>
              <a:rPr lang="ar-SA" dirty="0" smtClean="0">
                <a:solidFill>
                  <a:schemeClr val="accent1">
                    <a:lumMod val="75000"/>
                  </a:schemeClr>
                </a:solidFill>
              </a:rPr>
              <a:t>(او تمت معالجتها) </a:t>
            </a:r>
            <a:r>
              <a:rPr lang="ar-SA" dirty="0" smtClean="0">
                <a:solidFill>
                  <a:srgbClr val="C00000"/>
                </a:solidFill>
              </a:rPr>
              <a:t>وتهدف الى المساعدة في اتخاذ القرار وزيادة المعرفة.</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مستطيل مستدير الزوايا 21"/>
          <p:cNvSpPr/>
          <p:nvPr/>
        </p:nvSpPr>
        <p:spPr>
          <a:xfrm>
            <a:off x="683568" y="1700808"/>
            <a:ext cx="8064896" cy="48965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C00000"/>
                </a:solidFill>
              </a:ln>
            </a:endParaRPr>
          </a:p>
        </p:txBody>
      </p:sp>
      <p:sp>
        <p:nvSpPr>
          <p:cNvPr id="2" name="عنوان 1"/>
          <p:cNvSpPr>
            <a:spLocks noGrp="1"/>
          </p:cNvSpPr>
          <p:nvPr>
            <p:ph type="title"/>
          </p:nvPr>
        </p:nvSpPr>
        <p:spPr>
          <a:xfrm>
            <a:off x="2123728" y="548680"/>
            <a:ext cx="6789440" cy="720080"/>
          </a:xfrm>
        </p:spPr>
        <p:txBody>
          <a:bodyPr>
            <a:noAutofit/>
          </a:bodyPr>
          <a:lstStyle/>
          <a:p>
            <a:pPr algn="r" rtl="1"/>
            <a:r>
              <a:rPr lang="ar-SA" sz="4000" b="1" dirty="0" smtClean="0">
                <a:solidFill>
                  <a:srgbClr val="C00000"/>
                </a:solidFill>
                <a:cs typeface="+mn-cs"/>
              </a:rPr>
              <a:t> المعلومات و </a:t>
            </a:r>
            <a:r>
              <a:rPr lang="ar-SA" sz="4000" b="1" dirty="0" err="1" smtClean="0">
                <a:solidFill>
                  <a:srgbClr val="C00000"/>
                </a:solidFill>
                <a:cs typeface="+mn-cs"/>
              </a:rPr>
              <a:t>إتخاذ</a:t>
            </a:r>
            <a:r>
              <a:rPr lang="ar-SA" sz="4000" b="1" dirty="0" smtClean="0">
                <a:solidFill>
                  <a:srgbClr val="C00000"/>
                </a:solidFill>
                <a:cs typeface="+mn-cs"/>
              </a:rPr>
              <a:t> القرار</a:t>
            </a:r>
            <a:endParaRPr lang="en-US" sz="4000" b="1" dirty="0">
              <a:solidFill>
                <a:srgbClr val="C00000"/>
              </a:solidFill>
              <a:cs typeface="+mn-cs"/>
            </a:endParaRPr>
          </a:p>
        </p:txBody>
      </p:sp>
      <p:sp>
        <p:nvSpPr>
          <p:cNvPr id="5" name="مربع نص 4"/>
          <p:cNvSpPr txBox="1"/>
          <p:nvPr/>
        </p:nvSpPr>
        <p:spPr>
          <a:xfrm>
            <a:off x="6804248" y="2276872"/>
            <a:ext cx="1440160" cy="369332"/>
          </a:xfrm>
          <a:prstGeom prst="rect">
            <a:avLst/>
          </a:prstGeom>
          <a:solidFill>
            <a:schemeClr val="bg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ar-SA" dirty="0" smtClean="0">
                <a:solidFill>
                  <a:schemeClr val="accent2">
                    <a:lumMod val="75000"/>
                  </a:schemeClr>
                </a:solidFill>
              </a:rPr>
              <a:t>الحقائق</a:t>
            </a:r>
            <a:r>
              <a:rPr lang="en-US" dirty="0" smtClean="0">
                <a:solidFill>
                  <a:schemeClr val="accent2">
                    <a:lumMod val="75000"/>
                  </a:schemeClr>
                </a:solidFill>
              </a:rPr>
              <a:t> (Facts)</a:t>
            </a:r>
            <a:endParaRPr lang="en-US" dirty="0">
              <a:solidFill>
                <a:schemeClr val="accent2">
                  <a:lumMod val="75000"/>
                </a:schemeClr>
              </a:solidFill>
            </a:endParaRPr>
          </a:p>
        </p:txBody>
      </p:sp>
      <p:sp>
        <p:nvSpPr>
          <p:cNvPr id="6" name="مربع نص 5"/>
          <p:cNvSpPr txBox="1"/>
          <p:nvPr/>
        </p:nvSpPr>
        <p:spPr>
          <a:xfrm>
            <a:off x="1403648" y="5877272"/>
            <a:ext cx="2016224" cy="369332"/>
          </a:xfrm>
          <a:prstGeom prst="rect">
            <a:avLst/>
          </a:prstGeom>
          <a:solidFill>
            <a:schemeClr val="bg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ar-SA" dirty="0" smtClean="0">
                <a:solidFill>
                  <a:schemeClr val="accent2">
                    <a:lumMod val="75000"/>
                  </a:schemeClr>
                </a:solidFill>
              </a:rPr>
              <a:t>الحكمة</a:t>
            </a:r>
            <a:r>
              <a:rPr lang="en-US" dirty="0" smtClean="0">
                <a:solidFill>
                  <a:schemeClr val="accent2">
                    <a:lumMod val="75000"/>
                  </a:schemeClr>
                </a:solidFill>
              </a:rPr>
              <a:t> (Wisdom)</a:t>
            </a:r>
            <a:endParaRPr lang="en-US" dirty="0">
              <a:solidFill>
                <a:schemeClr val="accent2">
                  <a:lumMod val="75000"/>
                </a:schemeClr>
              </a:solidFill>
            </a:endParaRPr>
          </a:p>
        </p:txBody>
      </p:sp>
      <p:sp>
        <p:nvSpPr>
          <p:cNvPr id="7" name="مربع نص 6"/>
          <p:cNvSpPr txBox="1"/>
          <p:nvPr/>
        </p:nvSpPr>
        <p:spPr>
          <a:xfrm>
            <a:off x="5796136" y="2996952"/>
            <a:ext cx="1440160" cy="369332"/>
          </a:xfrm>
          <a:prstGeom prst="rect">
            <a:avLst/>
          </a:prstGeom>
          <a:solidFill>
            <a:schemeClr val="bg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ar-SA" dirty="0" smtClean="0">
                <a:solidFill>
                  <a:schemeClr val="accent2">
                    <a:lumMod val="75000"/>
                  </a:schemeClr>
                </a:solidFill>
              </a:rPr>
              <a:t>البيانات</a:t>
            </a:r>
            <a:r>
              <a:rPr lang="en-US" dirty="0" smtClean="0">
                <a:solidFill>
                  <a:schemeClr val="accent2">
                    <a:lumMod val="75000"/>
                  </a:schemeClr>
                </a:solidFill>
              </a:rPr>
              <a:t>(Data)</a:t>
            </a:r>
            <a:endParaRPr lang="en-US" dirty="0">
              <a:solidFill>
                <a:schemeClr val="accent2">
                  <a:lumMod val="75000"/>
                </a:schemeClr>
              </a:solidFill>
            </a:endParaRPr>
          </a:p>
        </p:txBody>
      </p:sp>
      <p:sp>
        <p:nvSpPr>
          <p:cNvPr id="8" name="مربع نص 7"/>
          <p:cNvSpPr txBox="1"/>
          <p:nvPr/>
        </p:nvSpPr>
        <p:spPr>
          <a:xfrm>
            <a:off x="3851920" y="3933056"/>
            <a:ext cx="2376264" cy="369332"/>
          </a:xfrm>
          <a:prstGeom prst="rect">
            <a:avLst/>
          </a:prstGeom>
          <a:solidFill>
            <a:schemeClr val="bg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SA" dirty="0" smtClean="0">
                <a:solidFill>
                  <a:schemeClr val="accent2">
                    <a:lumMod val="75000"/>
                  </a:schemeClr>
                </a:solidFill>
              </a:rPr>
              <a:t>المعلومات</a:t>
            </a:r>
            <a:r>
              <a:rPr lang="en-US" dirty="0" smtClean="0">
                <a:solidFill>
                  <a:schemeClr val="accent2">
                    <a:lumMod val="75000"/>
                  </a:schemeClr>
                </a:solidFill>
              </a:rPr>
              <a:t>(Information)</a:t>
            </a:r>
            <a:endParaRPr lang="en-US" dirty="0">
              <a:solidFill>
                <a:schemeClr val="accent2">
                  <a:lumMod val="75000"/>
                </a:schemeClr>
              </a:solidFill>
            </a:endParaRPr>
          </a:p>
        </p:txBody>
      </p:sp>
      <p:sp>
        <p:nvSpPr>
          <p:cNvPr id="9" name="مربع نص 8"/>
          <p:cNvSpPr txBox="1"/>
          <p:nvPr/>
        </p:nvSpPr>
        <p:spPr>
          <a:xfrm>
            <a:off x="2267744" y="4797152"/>
            <a:ext cx="2664296" cy="369332"/>
          </a:xfrm>
          <a:prstGeom prst="rect">
            <a:avLst/>
          </a:prstGeom>
          <a:solidFill>
            <a:schemeClr val="bg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ar-SA" dirty="0" smtClean="0">
                <a:solidFill>
                  <a:schemeClr val="accent2">
                    <a:lumMod val="75000"/>
                  </a:schemeClr>
                </a:solidFill>
              </a:rPr>
              <a:t>المعرفة </a:t>
            </a:r>
            <a:r>
              <a:rPr lang="en-US" dirty="0" smtClean="0">
                <a:solidFill>
                  <a:schemeClr val="accent2">
                    <a:lumMod val="75000"/>
                  </a:schemeClr>
                </a:solidFill>
              </a:rPr>
              <a:t> (Knowledge)</a:t>
            </a:r>
            <a:endParaRPr lang="en-US" dirty="0">
              <a:solidFill>
                <a:schemeClr val="accent2">
                  <a:lumMod val="75000"/>
                </a:schemeClr>
              </a:solidFill>
            </a:endParaRPr>
          </a:p>
        </p:txBody>
      </p:sp>
      <p:sp>
        <p:nvSpPr>
          <p:cNvPr id="10" name="سهم منحني إلى اليسار 9"/>
          <p:cNvSpPr/>
          <p:nvPr/>
        </p:nvSpPr>
        <p:spPr>
          <a:xfrm>
            <a:off x="3419872" y="5157192"/>
            <a:ext cx="1152128" cy="11521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سهم منحني إلى اليسار 11"/>
          <p:cNvSpPr/>
          <p:nvPr/>
        </p:nvSpPr>
        <p:spPr>
          <a:xfrm>
            <a:off x="4932040" y="4293096"/>
            <a:ext cx="1008112" cy="8640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سهم منحني إلى اليسار 14"/>
          <p:cNvSpPr/>
          <p:nvPr/>
        </p:nvSpPr>
        <p:spPr>
          <a:xfrm>
            <a:off x="6228184" y="3356992"/>
            <a:ext cx="800472" cy="9361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مربع نص 15"/>
          <p:cNvSpPr txBox="1"/>
          <p:nvPr/>
        </p:nvSpPr>
        <p:spPr>
          <a:xfrm>
            <a:off x="7956376" y="2924944"/>
            <a:ext cx="864096" cy="369332"/>
          </a:xfrm>
          <a:prstGeom prst="rect">
            <a:avLst/>
          </a:prstGeom>
          <a:noFill/>
          <a:ln>
            <a:solidFill>
              <a:schemeClr val="bg1"/>
            </a:solidFill>
          </a:ln>
        </p:spPr>
        <p:txBody>
          <a:bodyPr wrap="square" rtlCol="0">
            <a:spAutoFit/>
          </a:bodyPr>
          <a:lstStyle/>
          <a:p>
            <a:r>
              <a:rPr lang="ar-SA" dirty="0" smtClean="0">
                <a:solidFill>
                  <a:srgbClr val="C00000"/>
                </a:solidFill>
              </a:rPr>
              <a:t>جمع  </a:t>
            </a:r>
            <a:endParaRPr lang="en-US" dirty="0">
              <a:solidFill>
                <a:srgbClr val="C00000"/>
              </a:solidFill>
            </a:endParaRPr>
          </a:p>
        </p:txBody>
      </p:sp>
      <p:sp>
        <p:nvSpPr>
          <p:cNvPr id="17" name="سهم منحني إلى اليسار 16"/>
          <p:cNvSpPr/>
          <p:nvPr/>
        </p:nvSpPr>
        <p:spPr>
          <a:xfrm>
            <a:off x="7388696" y="2645296"/>
            <a:ext cx="504056"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مربع نص 17"/>
          <p:cNvSpPr txBox="1"/>
          <p:nvPr/>
        </p:nvSpPr>
        <p:spPr>
          <a:xfrm>
            <a:off x="7020272" y="3861048"/>
            <a:ext cx="864096" cy="369332"/>
          </a:xfrm>
          <a:prstGeom prst="rect">
            <a:avLst/>
          </a:prstGeom>
          <a:noFill/>
          <a:ln>
            <a:solidFill>
              <a:schemeClr val="bg1"/>
            </a:solidFill>
          </a:ln>
        </p:spPr>
        <p:txBody>
          <a:bodyPr wrap="square" rtlCol="0">
            <a:spAutoFit/>
          </a:bodyPr>
          <a:lstStyle/>
          <a:p>
            <a:r>
              <a:rPr lang="ar-SA" dirty="0" smtClean="0">
                <a:solidFill>
                  <a:srgbClr val="C00000"/>
                </a:solidFill>
              </a:rPr>
              <a:t>معالجة  </a:t>
            </a:r>
            <a:endParaRPr lang="en-US" dirty="0">
              <a:solidFill>
                <a:srgbClr val="C00000"/>
              </a:solidFill>
            </a:endParaRPr>
          </a:p>
        </p:txBody>
      </p:sp>
      <p:sp>
        <p:nvSpPr>
          <p:cNvPr id="20" name="مربع نص 19"/>
          <p:cNvSpPr txBox="1"/>
          <p:nvPr/>
        </p:nvSpPr>
        <p:spPr>
          <a:xfrm>
            <a:off x="6012160" y="4797152"/>
            <a:ext cx="864096" cy="369332"/>
          </a:xfrm>
          <a:prstGeom prst="rect">
            <a:avLst/>
          </a:prstGeom>
          <a:noFill/>
          <a:ln>
            <a:solidFill>
              <a:schemeClr val="bg1"/>
            </a:solidFill>
          </a:ln>
        </p:spPr>
        <p:txBody>
          <a:bodyPr wrap="square" rtlCol="0">
            <a:spAutoFit/>
          </a:bodyPr>
          <a:lstStyle/>
          <a:p>
            <a:r>
              <a:rPr lang="ar-SA" dirty="0" smtClean="0">
                <a:solidFill>
                  <a:srgbClr val="C00000"/>
                </a:solidFill>
              </a:rPr>
              <a:t>حفظ  </a:t>
            </a:r>
            <a:endParaRPr lang="en-US" dirty="0">
              <a:solidFill>
                <a:srgbClr val="C00000"/>
              </a:solidFill>
            </a:endParaRPr>
          </a:p>
        </p:txBody>
      </p:sp>
      <p:sp>
        <p:nvSpPr>
          <p:cNvPr id="21" name="مربع نص 20"/>
          <p:cNvSpPr txBox="1"/>
          <p:nvPr/>
        </p:nvSpPr>
        <p:spPr>
          <a:xfrm>
            <a:off x="4716016" y="5805264"/>
            <a:ext cx="1224136" cy="369332"/>
          </a:xfrm>
          <a:prstGeom prst="rect">
            <a:avLst/>
          </a:prstGeom>
          <a:noFill/>
          <a:ln>
            <a:solidFill>
              <a:schemeClr val="bg1"/>
            </a:solidFill>
          </a:ln>
        </p:spPr>
        <p:txBody>
          <a:bodyPr wrap="square" rtlCol="0">
            <a:spAutoFit/>
          </a:bodyPr>
          <a:lstStyle/>
          <a:p>
            <a:r>
              <a:rPr lang="ar-SA" dirty="0" smtClean="0">
                <a:solidFill>
                  <a:srgbClr val="C00000"/>
                </a:solidFill>
              </a:rPr>
              <a:t>اتخاذ القرار</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1600" y="2492896"/>
            <a:ext cx="7632848" cy="3168352"/>
          </a:xfrm>
          <a:prstGeom prst="rect">
            <a:avLst/>
          </a:prstGeom>
          <a:noFill/>
          <a:ln w="9525">
            <a:noFill/>
            <a:miter lim="800000"/>
            <a:headEnd/>
            <a:tailEnd/>
          </a:ln>
        </p:spPr>
      </p:pic>
      <p:sp>
        <p:nvSpPr>
          <p:cNvPr id="8" name="مستطيل 7"/>
          <p:cNvSpPr/>
          <p:nvPr/>
        </p:nvSpPr>
        <p:spPr>
          <a:xfrm>
            <a:off x="611560" y="5661248"/>
            <a:ext cx="8280920" cy="646331"/>
          </a:xfrm>
          <a:prstGeom prst="rect">
            <a:avLst/>
          </a:prstGeom>
        </p:spPr>
        <p:txBody>
          <a:bodyPr wrap="square">
            <a:spAutoFit/>
          </a:bodyPr>
          <a:lstStyle/>
          <a:p>
            <a:pPr algn="just" rtl="1">
              <a:buFont typeface="Wingdings" pitchFamily="2" charset="2"/>
              <a:buChar char="q"/>
            </a:pPr>
            <a:r>
              <a:rPr lang="ar-SA" b="1" dirty="0" smtClean="0">
                <a:solidFill>
                  <a:srgbClr val="C00000"/>
                </a:solidFill>
              </a:rPr>
              <a:t> يلاحظ من الشكل أن عدد الأفراد الذين لديهم إمكانية الوصول إلى المعرفة يزداد بمرور الزمن ومع زيادة الجهد الفكري لاختصاصي المعرفة في التقاط وتنظيم وتحليل وإتاحة المعرفة.</a:t>
            </a:r>
            <a:endParaRPr lang="en-US" b="1" dirty="0">
              <a:solidFill>
                <a:srgbClr val="C00000"/>
              </a:solidFill>
            </a:endParaRPr>
          </a:p>
        </p:txBody>
      </p:sp>
      <p:sp>
        <p:nvSpPr>
          <p:cNvPr id="9" name="مستطيل 8"/>
          <p:cNvSpPr/>
          <p:nvPr/>
        </p:nvSpPr>
        <p:spPr>
          <a:xfrm>
            <a:off x="179512" y="332656"/>
            <a:ext cx="8640960" cy="1815882"/>
          </a:xfrm>
          <a:prstGeom prst="rect">
            <a:avLst/>
          </a:prstGeom>
        </p:spPr>
        <p:txBody>
          <a:bodyPr wrap="square">
            <a:spAutoFit/>
          </a:bodyPr>
          <a:lstStyle/>
          <a:p>
            <a:pPr algn="just" rtl="1"/>
            <a:r>
              <a:rPr lang="ar-SA" sz="4000" b="1" u="sng" dirty="0" err="1" smtClean="0">
                <a:solidFill>
                  <a:srgbClr val="C00000"/>
                </a:solidFill>
              </a:rPr>
              <a:t>المعرفــــة:</a:t>
            </a:r>
            <a:endParaRPr lang="ar-SA" sz="4000" b="1" u="sng" dirty="0" smtClean="0">
              <a:solidFill>
                <a:srgbClr val="C00000"/>
              </a:solidFill>
            </a:endParaRPr>
          </a:p>
          <a:p>
            <a:pPr algn="just" rtl="1">
              <a:buFont typeface="Wingdings" pitchFamily="2" charset="2"/>
              <a:buChar char="q"/>
            </a:pPr>
            <a:r>
              <a:rPr lang="ar-SA" b="1" dirty="0" smtClean="0">
                <a:solidFill>
                  <a:srgbClr val="C00000"/>
                </a:solidFill>
              </a:rPr>
              <a:t> لكي تنجح المكتبات في إدارة المعرفة، لابد من التعامل معها ككائن يتحرك وينمو بأطوار يكمل بعضها الآخر كدورة حياة، وليست مخزوناً أو أصلا ثابتاً يجب المحافظة عليه.</a:t>
            </a:r>
          </a:p>
          <a:p>
            <a:pPr algn="just" rtl="1"/>
            <a:endParaRPr lang="ar-SA" b="1" dirty="0" smtClean="0">
              <a:solidFill>
                <a:srgbClr val="C00000"/>
              </a:solidFill>
            </a:endParaRPr>
          </a:p>
          <a:p>
            <a:pPr algn="just" rtl="1">
              <a:buFont typeface="Wingdings" pitchFamily="2" charset="2"/>
              <a:buChar char="q"/>
            </a:pPr>
            <a:r>
              <a:rPr lang="ar-SA" b="1" dirty="0" smtClean="0">
                <a:solidFill>
                  <a:srgbClr val="C00000"/>
                </a:solidFill>
              </a:rPr>
              <a:t> أن للمعرفة أربع مراحل أساسية هي: الالتقاط، التنظيم، التحليل </a:t>
            </a:r>
            <a:r>
              <a:rPr lang="ar-SA" b="1" dirty="0" err="1" smtClean="0">
                <a:solidFill>
                  <a:srgbClr val="C00000"/>
                </a:solidFill>
              </a:rPr>
              <a:t>والإتاحة.</a:t>
            </a:r>
            <a:r>
              <a:rPr lang="ar-SA" b="1" dirty="0" smtClean="0">
                <a:solidFill>
                  <a:srgbClr val="C00000"/>
                </a:solidFill>
              </a:rPr>
              <a:t> كما هي في المخطط ادناه:</a:t>
            </a:r>
            <a:endParaRPr lang="en-US" b="1" dirty="0">
              <a:solidFill>
                <a:srgbClr val="C00000"/>
              </a:solidFill>
            </a:endParaRPr>
          </a:p>
        </p:txBody>
      </p:sp>
      <p:sp>
        <p:nvSpPr>
          <p:cNvPr id="10" name="مستطيل 9"/>
          <p:cNvSpPr/>
          <p:nvPr/>
        </p:nvSpPr>
        <p:spPr>
          <a:xfrm>
            <a:off x="2339752" y="2132856"/>
            <a:ext cx="5544616" cy="369332"/>
          </a:xfrm>
          <a:prstGeom prst="rect">
            <a:avLst/>
          </a:prstGeom>
          <a:solidFill>
            <a:schemeClr val="bg1">
              <a:lumMod val="95000"/>
            </a:schemeClr>
          </a:solidFill>
        </p:spPr>
        <p:txBody>
          <a:bodyPr wrap="square">
            <a:spAutoFit/>
          </a:bodyPr>
          <a:lstStyle/>
          <a:p>
            <a:pPr algn="just" rtl="1"/>
            <a:r>
              <a:rPr lang="ar-SA" dirty="0" smtClean="0"/>
              <a:t>إتاحة المعرفة        التحليل           التنظيم        التقاط المعرفة</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545</TotalTime>
  <Words>1445</Words>
  <Application>Microsoft Office PowerPoint</Application>
  <PresentationFormat>عرض على الشاشة (3:4)‏</PresentationFormat>
  <Paragraphs>191</Paragraphs>
  <Slides>19</Slides>
  <Notes>0</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تدفق</vt:lpstr>
      <vt:lpstr>  مدخل ومفاهيم أساسية </vt:lpstr>
      <vt:lpstr>الشريحة 2</vt:lpstr>
      <vt:lpstr>الشريحة 3</vt:lpstr>
      <vt:lpstr>الشريحة 4</vt:lpstr>
      <vt:lpstr>مفاهيم أساسية:</vt:lpstr>
      <vt:lpstr>مثال: الملف – السجلات - الحقول</vt:lpstr>
      <vt:lpstr>المعلومات (Information):</vt:lpstr>
      <vt:lpstr> المعلومات و إتخاذ القرار</vt:lpstr>
      <vt:lpstr>الشريحة 9</vt:lpstr>
      <vt:lpstr>نظم المعلومات </vt:lpstr>
      <vt:lpstr>تعريف النظام</vt:lpstr>
      <vt:lpstr>نظم المعلومات </vt:lpstr>
      <vt:lpstr>نظام المعلومات (Information System)</vt:lpstr>
      <vt:lpstr>نظام المعلومات (Information System)</vt:lpstr>
      <vt:lpstr>لماذا نظام المعلومات (Why Information System)</vt:lpstr>
      <vt:lpstr>تٌقسم نظم المعلومات من حيث وسائل العمل والتشغيل الى نوعين:</vt:lpstr>
      <vt:lpstr>الشريحة 17</vt:lpstr>
      <vt:lpstr>الشريحة 18</vt:lpstr>
      <vt:lpstr>الشريحة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text in Information and Libraries</dc:title>
  <dc:creator>Boshra Al_bayaty</dc:creator>
  <cp:lastModifiedBy>Boshra Al_bayaty</cp:lastModifiedBy>
  <cp:revision>128</cp:revision>
  <dcterms:created xsi:type="dcterms:W3CDTF">2016-10-10T00:39:14Z</dcterms:created>
  <dcterms:modified xsi:type="dcterms:W3CDTF">2016-10-22T22:02:51Z</dcterms:modified>
</cp:coreProperties>
</file>