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82101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80840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51893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185072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92158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554A5AA-0553-4FE1-816F-45003A7BEBCE}" type="datetimeFigureOut">
              <a:rPr lang="ar-IQ" smtClean="0"/>
              <a:t>03/11/1442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80520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554A5AA-0553-4FE1-816F-45003A7BEBCE}" type="datetimeFigureOut">
              <a:rPr lang="ar-IQ" smtClean="0"/>
              <a:t>03/11/1442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270184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554A5AA-0553-4FE1-816F-45003A7BEBCE}" type="datetimeFigureOut">
              <a:rPr lang="ar-IQ" smtClean="0"/>
              <a:t>03/11/1442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240084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554A5AA-0553-4FE1-816F-45003A7BEBCE}" type="datetimeFigureOut">
              <a:rPr lang="ar-IQ" smtClean="0"/>
              <a:t>03/11/1442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115860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554A5AA-0553-4FE1-816F-45003A7BEBCE}" type="datetimeFigureOut">
              <a:rPr lang="ar-IQ" smtClean="0"/>
              <a:t>03/11/1442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296793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554A5AA-0553-4FE1-816F-45003A7BEBCE}" type="datetimeFigureOut">
              <a:rPr lang="ar-IQ" smtClean="0"/>
              <a:t>03/11/1442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EC04116-A863-4A40-84E7-5045F285FECB}" type="slidenum">
              <a:rPr lang="ar-IQ" smtClean="0"/>
              <a:t>‹#›</a:t>
            </a:fld>
            <a:endParaRPr lang="ar-IQ"/>
          </a:p>
        </p:txBody>
      </p:sp>
    </p:spTree>
    <p:extLst>
      <p:ext uri="{BB962C8B-B14F-4D97-AF65-F5344CB8AC3E}">
        <p14:creationId xmlns:p14="http://schemas.microsoft.com/office/powerpoint/2010/main" val="290735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554A5AA-0553-4FE1-816F-45003A7BEBCE}" type="datetimeFigureOut">
              <a:rPr lang="ar-IQ" smtClean="0"/>
              <a:t>03/11/1442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EC04116-A863-4A40-84E7-5045F285FECB}" type="slidenum">
              <a:rPr lang="ar-IQ" smtClean="0"/>
              <a:t>‹#›</a:t>
            </a:fld>
            <a:endParaRPr lang="ar-IQ"/>
          </a:p>
        </p:txBody>
      </p:sp>
    </p:spTree>
    <p:extLst>
      <p:ext uri="{BB962C8B-B14F-4D97-AF65-F5344CB8AC3E}">
        <p14:creationId xmlns:p14="http://schemas.microsoft.com/office/powerpoint/2010/main" val="82955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568952" cy="6336704"/>
          </a:xfrm>
        </p:spPr>
        <p:txBody>
          <a:bodyPr>
            <a:normAutofit/>
          </a:bodyPr>
          <a:lstStyle/>
          <a:p>
            <a:pPr algn="r"/>
            <a:r>
              <a:rPr lang="ar-IQ" dirty="0">
                <a:solidFill>
                  <a:schemeClr val="tx1"/>
                </a:solidFill>
              </a:rPr>
              <a:t>نهاية العقود </a:t>
            </a:r>
            <a:r>
              <a:rPr lang="ar-IQ" dirty="0" smtClean="0">
                <a:solidFill>
                  <a:schemeClr val="tx1"/>
                </a:solidFill>
              </a:rPr>
              <a:t>الإدارية</a:t>
            </a:r>
            <a:br>
              <a:rPr lang="ar-IQ" dirty="0" smtClean="0">
                <a:solidFill>
                  <a:schemeClr val="tx1"/>
                </a:solidFill>
              </a:rPr>
            </a:br>
            <a:r>
              <a:rPr lang="ar-IQ" dirty="0" smtClean="0">
                <a:solidFill>
                  <a:schemeClr val="tx1"/>
                </a:solidFill>
              </a:rPr>
              <a:t>* الانقضاء </a:t>
            </a:r>
            <a:r>
              <a:rPr lang="ar-IQ" dirty="0">
                <a:solidFill>
                  <a:schemeClr val="tx1"/>
                </a:solidFill>
              </a:rPr>
              <a:t>العادي للعقد </a:t>
            </a:r>
            <a:r>
              <a:rPr lang="ar-IQ" dirty="0" smtClean="0">
                <a:solidFill>
                  <a:schemeClr val="tx1"/>
                </a:solidFill>
              </a:rPr>
              <a:t>الإداري </a:t>
            </a:r>
            <a:r>
              <a:rPr lang="ar-IQ" dirty="0">
                <a:solidFill>
                  <a:schemeClr val="tx1"/>
                </a:solidFill>
              </a:rPr>
              <a:t>ينقضي العقد الإداري مثلما هو الحال في عقود القانون الخاص بتنفيذ موضوعه أو بانتهاء المدة المحددة له:</a:t>
            </a:r>
            <a:r>
              <a:rPr lang="ar-IQ" dirty="0" smtClean="0">
                <a:solidFill>
                  <a:schemeClr val="tx1"/>
                </a:solidFill>
              </a:rPr>
              <a:t/>
            </a:r>
            <a:br>
              <a:rPr lang="ar-IQ" dirty="0" smtClean="0">
                <a:solidFill>
                  <a:schemeClr val="tx1"/>
                </a:solidFill>
              </a:rPr>
            </a:br>
            <a:r>
              <a:rPr lang="ar-IQ" dirty="0">
                <a:solidFill>
                  <a:schemeClr val="tx1"/>
                </a:solidFill>
              </a:rPr>
              <a:t>أولاً – انقضاء العقد بتنفيذ الالتزامات المترتبة على طرفيه تنفيذاً كاملاً </a:t>
            </a:r>
            <a:r>
              <a:rPr lang="ar-IQ" dirty="0" smtClean="0">
                <a:solidFill>
                  <a:schemeClr val="tx1"/>
                </a:solidFill>
              </a:rPr>
              <a:t>:ينقضي </a:t>
            </a:r>
            <a:r>
              <a:rPr lang="ar-IQ" dirty="0">
                <a:solidFill>
                  <a:schemeClr val="tx1"/>
                </a:solidFill>
              </a:rPr>
              <a:t>عقد الأشغال العامة بتنفيذ تلك الأشغال واستلام المتعاقد الثمن، كذلك ينتهي عقد التوريد بإتمام تسليم البضائع محل التوريد واستلام المتعاقد الثمن من الإدارة .</a:t>
            </a:r>
            <a:r>
              <a:rPr lang="ar-IQ" dirty="0" smtClean="0">
                <a:solidFill>
                  <a:schemeClr val="tx1"/>
                </a:solidFill>
              </a:rPr>
              <a:t/>
            </a:r>
            <a:br>
              <a:rPr lang="ar-IQ" dirty="0" smtClean="0">
                <a:solidFill>
                  <a:schemeClr val="tx1"/>
                </a:solidFill>
              </a:rPr>
            </a:br>
            <a:r>
              <a:rPr lang="ar-IQ" dirty="0">
                <a:solidFill>
                  <a:schemeClr val="tx1"/>
                </a:solidFill>
              </a:rPr>
              <a:t>ثانياً : انقضاء العقد الإداري بانتهاء المدة المحددة له:</a:t>
            </a:r>
            <a:r>
              <a:rPr lang="ar-IQ" dirty="0" smtClean="0">
                <a:solidFill>
                  <a:schemeClr val="tx1"/>
                </a:solidFill>
              </a:rPr>
              <a:t/>
            </a:r>
            <a:br>
              <a:rPr lang="ar-IQ" dirty="0" smtClean="0">
                <a:solidFill>
                  <a:schemeClr val="tx1"/>
                </a:solidFill>
              </a:rPr>
            </a:br>
            <a:r>
              <a:rPr lang="ar-IQ" dirty="0">
                <a:solidFill>
                  <a:schemeClr val="tx1"/>
                </a:solidFill>
              </a:rPr>
              <a:t>متى كان العقد محدد المدة فإن انتهاء هذه المدة يستتبع انتهاء العقد، مثلما هو الحال في عقود الالتزام. وهذه هي القاعدة بالنسبة للعقود فورية التنفيذ .</a:t>
            </a:r>
          </a:p>
        </p:txBody>
      </p:sp>
    </p:spTree>
    <p:extLst>
      <p:ext uri="{BB962C8B-B14F-4D97-AF65-F5344CB8AC3E}">
        <p14:creationId xmlns:p14="http://schemas.microsoft.com/office/powerpoint/2010/main" val="181808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229600" cy="6192688"/>
          </a:xfrm>
        </p:spPr>
        <p:txBody>
          <a:bodyPr>
            <a:normAutofit fontScale="25000" lnSpcReduction="20000"/>
          </a:bodyPr>
          <a:lstStyle/>
          <a:p>
            <a:pPr marL="0" indent="0">
              <a:buNone/>
            </a:pPr>
            <a:r>
              <a:rPr lang="ar-IQ" dirty="0" smtClean="0"/>
              <a:t>*</a:t>
            </a:r>
            <a:r>
              <a:rPr lang="ar-IQ" sz="9600" dirty="0" smtClean="0"/>
              <a:t>الانقضاء </a:t>
            </a:r>
            <a:r>
              <a:rPr lang="ar-IQ" sz="9600" dirty="0" err="1"/>
              <a:t>المبتسر</a:t>
            </a:r>
            <a:r>
              <a:rPr lang="ar-IQ" sz="9600" dirty="0"/>
              <a:t> للعقد </a:t>
            </a:r>
            <a:r>
              <a:rPr lang="ar-IQ" sz="9600" dirty="0" smtClean="0"/>
              <a:t>الإداري قبل </a:t>
            </a:r>
            <a:r>
              <a:rPr lang="ar-IQ" sz="9600" dirty="0"/>
              <a:t>أوانه في حالات </a:t>
            </a:r>
            <a:r>
              <a:rPr lang="ar-IQ" sz="9600" dirty="0" smtClean="0"/>
              <a:t>معينة</a:t>
            </a:r>
          </a:p>
          <a:p>
            <a:pPr marL="0" indent="0">
              <a:buNone/>
            </a:pPr>
            <a:r>
              <a:rPr lang="ar-IQ" sz="9600" dirty="0"/>
              <a:t>أولاً: الفسخ باتفاق الطرفين:</a:t>
            </a:r>
            <a:r>
              <a:rPr lang="ar-IQ" sz="9600" dirty="0" smtClean="0"/>
              <a:t/>
            </a:r>
            <a:br>
              <a:rPr lang="ar-IQ" sz="9600" dirty="0" smtClean="0"/>
            </a:br>
            <a:r>
              <a:rPr lang="ar-IQ" sz="9600" dirty="0"/>
              <a:t>قد يتفق المتعاقد مع جهة الإدارة على إنهاء العقد قبل مدته أو </a:t>
            </a:r>
            <a:r>
              <a:rPr lang="ar-IQ" sz="9600" dirty="0" err="1"/>
              <a:t>أتمام</a:t>
            </a:r>
            <a:r>
              <a:rPr lang="ar-IQ" sz="9600" dirty="0"/>
              <a:t> تنفيذه، ويكون الإنهاء في هذه الحالة اتفاقنا يستند إلى رضا الطرفين وتطبق على الفسخ هذا أحكام الإقالة في عقود القانون الخاص .</a:t>
            </a:r>
            <a:r>
              <a:rPr lang="ar-IQ" sz="9600" dirty="0" smtClean="0"/>
              <a:t/>
            </a:r>
            <a:br>
              <a:rPr lang="ar-IQ" sz="9600" dirty="0" smtClean="0"/>
            </a:br>
            <a:r>
              <a:rPr lang="ar-IQ" sz="9600" dirty="0"/>
              <a:t>وقد يكون إنهاء العقد بهذه الطريقة مصحوبا بالتعويض عما فات المتعاقد من كسب نتيجة لإنهاء العقد قبل </a:t>
            </a:r>
            <a:r>
              <a:rPr lang="ar-IQ" sz="9600" dirty="0" err="1"/>
              <a:t>أوانه،إذا</a:t>
            </a:r>
            <a:r>
              <a:rPr lang="ar-IQ" sz="9600" dirty="0"/>
              <a:t> ما اتفق المتعاقدان على ذلك.</a:t>
            </a:r>
            <a:r>
              <a:rPr lang="ar-IQ" sz="9600" dirty="0" smtClean="0"/>
              <a:t/>
            </a:r>
            <a:br>
              <a:rPr lang="ar-IQ" sz="9600" dirty="0" smtClean="0"/>
            </a:br>
            <a:r>
              <a:rPr lang="ar-IQ" sz="9600" dirty="0"/>
              <a:t>ثانياً : الفسخ بقوة القانون:</a:t>
            </a:r>
            <a:r>
              <a:rPr lang="ar-IQ" sz="9600" dirty="0" smtClean="0"/>
              <a:t/>
            </a:r>
            <a:br>
              <a:rPr lang="ar-IQ" sz="9600" dirty="0" smtClean="0"/>
            </a:br>
            <a:r>
              <a:rPr lang="ar-IQ" sz="9600" dirty="0"/>
              <a:t>ينقضي العقد بقوة القانون في حالات معينة تطبيقاً للقواعد العامة ومنها :</a:t>
            </a:r>
            <a:r>
              <a:rPr lang="ar-IQ" sz="9600" dirty="0" smtClean="0"/>
              <a:t/>
            </a:r>
            <a:br>
              <a:rPr lang="ar-IQ" sz="9600" dirty="0" smtClean="0"/>
            </a:br>
            <a:r>
              <a:rPr lang="ar-IQ" sz="9600" dirty="0"/>
              <a:t>1- هلاك محل العقد: ينقضي العقد بقوة في حالة هلاك محله، إلا أنه يجب التمييز بين ما إذا كان الهلاك بسبب خارج عن إرادة الطرفين وبين ما إذا كان الهلاك بسبب راجع للإدارة ففي الحالة الأولى ينقضي العقد دون أن يتحمل أي من الطرفين تعويضاً بسبب الإنهاء .</a:t>
            </a:r>
            <a:r>
              <a:rPr lang="ar-IQ" sz="9600" dirty="0" smtClean="0"/>
              <a:t/>
            </a:r>
            <a:br>
              <a:rPr lang="ar-IQ" sz="9600" dirty="0" smtClean="0"/>
            </a:br>
            <a:r>
              <a:rPr lang="ar-IQ" sz="9600" dirty="0"/>
              <a:t>أما في حالة الثانية فإن الإدارة تعوض المتعاقد عن هذا الإنهاء </a:t>
            </a:r>
            <a:r>
              <a:rPr lang="ar-IQ" sz="9600" dirty="0" err="1"/>
              <a:t>المبتسر</a:t>
            </a:r>
            <a:r>
              <a:rPr lang="ar-IQ" sz="9600" dirty="0"/>
              <a:t> الذي تسببت فيه للعقد، إلا إذا كان هلاك محل التعاقد تنفيذاً لإجراء عام كهدم دور آيلة للسقوط كان المتعاقد ملتزماً بصيانتها، إذا توافرت شروط نظرية عمل الأمير.</a:t>
            </a:r>
            <a:r>
              <a:rPr lang="ar-IQ" sz="9600" dirty="0" smtClean="0"/>
              <a:t/>
            </a:r>
            <a:br>
              <a:rPr lang="ar-IQ" sz="9600" dirty="0" smtClean="0"/>
            </a:br>
            <a:r>
              <a:rPr lang="ar-IQ" sz="9600" dirty="0"/>
              <a:t>2- إذا تحققت شروط معينة منصوص عليها في العقد ويتم الاتفاق على أن العقد يعد مفسوخاً من تلقاء نفسه في حالة تحققها فينقضي العقد اعتباراً من هذا التاريخ.</a:t>
            </a:r>
            <a:r>
              <a:rPr lang="ar-IQ" sz="9600" dirty="0" smtClean="0"/>
              <a:t/>
            </a:r>
            <a:br>
              <a:rPr lang="ar-IQ" sz="9600" dirty="0" smtClean="0"/>
            </a:br>
            <a:r>
              <a:rPr lang="ar-IQ" sz="9600" dirty="0"/>
              <a:t>3-إذا تحققت أسباب معينة منصوص عليها </a:t>
            </a:r>
            <a:r>
              <a:rPr lang="ar-IQ" sz="9600"/>
              <a:t>في </a:t>
            </a:r>
            <a:r>
              <a:rPr lang="ar-IQ" sz="9600" smtClean="0"/>
              <a:t>القوانين </a:t>
            </a:r>
            <a:r>
              <a:rPr lang="ar-IQ" sz="9600" dirty="0"/>
              <a:t>واللوائح فعندئذ يتم </a:t>
            </a:r>
            <a:r>
              <a:rPr lang="ar-IQ" sz="9600" dirty="0" err="1"/>
              <a:t>أنفساخ</a:t>
            </a:r>
            <a:r>
              <a:rPr lang="ar-IQ" sz="9600" dirty="0"/>
              <a:t> العقد من تاريخ تحققها .</a:t>
            </a:r>
            <a:r>
              <a:rPr lang="ar-IQ" sz="9600" dirty="0" smtClean="0"/>
              <a:t/>
            </a:r>
            <a:br>
              <a:rPr lang="ar-IQ" sz="9600" dirty="0" smtClean="0"/>
            </a:br>
            <a:endParaRPr lang="ar-IQ" sz="9600" dirty="0"/>
          </a:p>
        </p:txBody>
      </p:sp>
    </p:spTree>
    <p:extLst>
      <p:ext uri="{BB962C8B-B14F-4D97-AF65-F5344CB8AC3E}">
        <p14:creationId xmlns:p14="http://schemas.microsoft.com/office/powerpoint/2010/main" val="141139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85000" lnSpcReduction="20000"/>
          </a:bodyPr>
          <a:lstStyle/>
          <a:p>
            <a:r>
              <a:rPr lang="ar-IQ" dirty="0"/>
              <a:t>ثالثاً: الفسخ القضائي :</a:t>
            </a:r>
            <a:r>
              <a:rPr lang="ar-IQ" dirty="0" smtClean="0"/>
              <a:t/>
            </a:r>
            <a:br>
              <a:rPr lang="ar-IQ" dirty="0" smtClean="0"/>
            </a:br>
            <a:r>
              <a:rPr lang="ar-IQ" dirty="0"/>
              <a:t>قد يتقرر فسخ العقد الإداري بحكم قضائي بناء على طلب الإدارة أو المتعاقد معها في حالات معينة.</a:t>
            </a:r>
            <a:r>
              <a:rPr lang="ar-IQ" dirty="0" smtClean="0"/>
              <a:t/>
            </a:r>
            <a:br>
              <a:rPr lang="ar-IQ" dirty="0" smtClean="0"/>
            </a:br>
            <a:r>
              <a:rPr lang="ar-IQ" dirty="0"/>
              <a:t>1</a:t>
            </a:r>
            <a:r>
              <a:rPr lang="ar-IQ" dirty="0" smtClean="0"/>
              <a:t>- </a:t>
            </a:r>
            <a:r>
              <a:rPr lang="ar-IQ" dirty="0"/>
              <a:t>الفسخ القضائي بسبب القوة القاهرة:</a:t>
            </a:r>
            <a:r>
              <a:rPr lang="ar-IQ" dirty="0" smtClean="0"/>
              <a:t/>
            </a:r>
            <a:br>
              <a:rPr lang="ar-IQ" dirty="0" smtClean="0"/>
            </a:br>
            <a:r>
              <a:rPr lang="ar-IQ" dirty="0"/>
              <a:t>تؤدي القوة القاهرة إلى إعفاء المتعاقد من تنفيذ التزاماته إذا ما ثبت أن تحققها بسبب أجنبي لا دخل فيه ولم يكن في وسعه توقعه </a:t>
            </a:r>
            <a:r>
              <a:rPr lang="ar-IQ" dirty="0" smtClean="0"/>
              <a:t>.إذا </a:t>
            </a:r>
            <a:r>
              <a:rPr lang="ar-IQ" dirty="0"/>
              <a:t>ما تحققت القوة القاهرة فإن العقد يعد مفسوخا من تلقاء نفسه ولا تستطيع الإدارة أن ترغم المتعاقد على التنفيذ</a:t>
            </a:r>
            <a:r>
              <a:rPr lang="ar-IQ" dirty="0" smtClean="0"/>
              <a:t>، وإذا </a:t>
            </a:r>
            <a:r>
              <a:rPr lang="ar-IQ" dirty="0"/>
              <a:t>التجأ المتعاقد إلى القضاء للحصول على حكم بأن استحالة التنفيذ ترجع إلى سبب أجنبي فأن الحكم في هذه الحالة يقرر الفسخ ولا </a:t>
            </a:r>
            <a:r>
              <a:rPr lang="ar-IQ" dirty="0" smtClean="0"/>
              <a:t>ينشئه</a:t>
            </a:r>
          </a:p>
          <a:p>
            <a:r>
              <a:rPr lang="ar-IQ" dirty="0"/>
              <a:t>2- الفسخ القضائي كجزاء للإخلال بالالتزامات العقدية :</a:t>
            </a:r>
            <a:r>
              <a:rPr lang="ar-IQ" dirty="0" smtClean="0"/>
              <a:t/>
            </a:r>
            <a:br>
              <a:rPr lang="ar-IQ" dirty="0" smtClean="0"/>
            </a:br>
            <a:r>
              <a:rPr lang="ar-IQ" dirty="0"/>
              <a:t>أن حق الفسخ بحكم قضائي بناء على طلب الإدارة أو المتعاقد، لإخلال الطرف الآخر بتنفيذ التزاماته مضمون للطرفين ما دامت الإدارة تملك حق فسخ العقد بقرار إداري استناداً إلى خطأ المتعاقد في تنفيذ التزاماته العقدية، فلا تلجأ إلى القضاء لتقرير الفسخ إلا لكي تضمن عدم رجوع المتعاقد عليها بالتعويض إذا تبين أن قرارها بالفسخ مشوباً بالتعسف</a:t>
            </a:r>
          </a:p>
        </p:txBody>
      </p:sp>
    </p:spTree>
    <p:extLst>
      <p:ext uri="{BB962C8B-B14F-4D97-AF65-F5344CB8AC3E}">
        <p14:creationId xmlns:p14="http://schemas.microsoft.com/office/powerpoint/2010/main" val="185191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marL="0" indent="0">
              <a:buNone/>
            </a:pPr>
            <a:r>
              <a:rPr lang="ar-IQ" dirty="0"/>
              <a:t>3- الفسخ في مقابل حق الإدارة في تعديل العقد :</a:t>
            </a:r>
            <a:r>
              <a:rPr lang="ar-IQ" dirty="0" smtClean="0"/>
              <a:t/>
            </a:r>
            <a:br>
              <a:rPr lang="ar-IQ" dirty="0" smtClean="0"/>
            </a:br>
            <a:r>
              <a:rPr lang="ar-IQ" dirty="0"/>
              <a:t>تملك الإدارة كما بيناً سلطة تغيير شروط العقد وإضافة شروط جديدة بما يتراءى لها أنه أكثر اتفاقاً مع الصالح العام ، ويملك المتعاقد في مقابل هذا الحق المطالبة بالتعويض.</a:t>
            </a:r>
            <a:r>
              <a:rPr lang="ar-IQ" dirty="0" smtClean="0"/>
              <a:t/>
            </a:r>
            <a:br>
              <a:rPr lang="ar-IQ" dirty="0" smtClean="0"/>
            </a:br>
            <a:r>
              <a:rPr lang="ar-IQ" dirty="0"/>
              <a:t>وإذا وجد المتعاقد أن التعويض غير كاف لمواجهة الظروف التي أوجدها التعديل، وأن التعديل تجاوز إمكانياته المالية وقدراته الفنية وتسبب في قلب اقتصاديات العقد. فإن للمتعاقد الحق في المطالبة بفسخ العقد قضاء مع التعويض، </a:t>
            </a:r>
            <a:r>
              <a:rPr lang="ar-IQ" dirty="0" err="1"/>
              <a:t>لإن</a:t>
            </a:r>
            <a:r>
              <a:rPr lang="ar-IQ" dirty="0"/>
              <a:t> مرجع الفسخ في هذه الحالة هو تصـرف الإدارة دائماً </a:t>
            </a:r>
          </a:p>
        </p:txBody>
      </p:sp>
    </p:spTree>
    <p:extLst>
      <p:ext uri="{BB962C8B-B14F-4D97-AF65-F5344CB8AC3E}">
        <p14:creationId xmlns:p14="http://schemas.microsoft.com/office/powerpoint/2010/main" val="3593043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pPr marL="0" indent="0">
              <a:buNone/>
            </a:pPr>
            <a:r>
              <a:rPr lang="ar-IQ" dirty="0"/>
              <a:t>رابعاً : الفسخ عن طريق الإدارة :</a:t>
            </a:r>
            <a:r>
              <a:rPr lang="ar-IQ" dirty="0" smtClean="0"/>
              <a:t/>
            </a:r>
            <a:br>
              <a:rPr lang="ar-IQ" dirty="0" smtClean="0"/>
            </a:br>
            <a:r>
              <a:rPr lang="ar-IQ" dirty="0"/>
              <a:t>تملك الإدارة في بعض الحالات التي ينص عليها في العقد أو في دفاتر الشوط العامة أو لائحة العقود الإدارية أن تفسخ عقودها الإدارية، دون الحاجة إلى اللجوء إلى القضاء.</a:t>
            </a:r>
            <a:r>
              <a:rPr lang="ar-IQ" dirty="0" smtClean="0"/>
              <a:t/>
            </a:r>
            <a:br>
              <a:rPr lang="ar-IQ" dirty="0" smtClean="0"/>
            </a:br>
            <a:r>
              <a:rPr lang="ar-IQ" dirty="0"/>
              <a:t>كذلك إذا كان العقد مبرماً مع أكثر من متعاقد وتوفي أحد هؤلاء المتعاقدين فتملك الإدارة الخيار بين إنهاء العقد مع رد التأمين وبين تكليف باقي المتعاقدين بالاستمرار في تنفيذه.</a:t>
            </a:r>
            <a:r>
              <a:rPr lang="ar-IQ" dirty="0" smtClean="0"/>
              <a:t/>
            </a:r>
            <a:br>
              <a:rPr lang="ar-IQ" dirty="0" smtClean="0"/>
            </a:br>
            <a:r>
              <a:rPr lang="ar-IQ" dirty="0"/>
              <a:t>ويتم إنهاء العقد في هاتين الحالتين بخطاب مسجل دون الحاجة إلى الالتجاء إلى القضاء أو اتخاذ أي إجراءات أخرى .</a:t>
            </a:r>
            <a:r>
              <a:rPr lang="ar-IQ" dirty="0" smtClean="0"/>
              <a:t/>
            </a:r>
            <a:br>
              <a:rPr lang="ar-IQ" dirty="0" smtClean="0"/>
            </a:br>
            <a:r>
              <a:rPr lang="ar-IQ" dirty="0"/>
              <a:t>ومن جانب أخر للإدارة أن تنهي عقودها الإدارية دون الحاجة لنص في قانون أو </a:t>
            </a:r>
            <a:r>
              <a:rPr lang="ar-IQ" dirty="0" err="1"/>
              <a:t>الائحة</a:t>
            </a:r>
            <a:r>
              <a:rPr lang="ar-IQ" dirty="0"/>
              <a:t> إذا اقتضت المصلحة العامة ذلك دون وقوع خطأ من جانب التعاقد، مع تعويضه عن ذلك عند الاقتضاء</a:t>
            </a:r>
          </a:p>
        </p:txBody>
      </p:sp>
    </p:spTree>
    <p:extLst>
      <p:ext uri="{BB962C8B-B14F-4D97-AF65-F5344CB8AC3E}">
        <p14:creationId xmlns:p14="http://schemas.microsoft.com/office/powerpoint/2010/main" val="23921852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41</Words>
  <Application>Microsoft Office PowerPoint</Application>
  <PresentationFormat>عرض على الشاشة (3:4)‏</PresentationFormat>
  <Paragraphs>7</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3</cp:revision>
  <dcterms:created xsi:type="dcterms:W3CDTF">2021-06-12T12:15:34Z</dcterms:created>
  <dcterms:modified xsi:type="dcterms:W3CDTF">2021-06-12T12:27:55Z</dcterms:modified>
</cp:coreProperties>
</file>