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5" r:id="rId2"/>
    <p:sldId id="266" r:id="rId3"/>
    <p:sldId id="267" r:id="rId4"/>
    <p:sldId id="256" r:id="rId5"/>
    <p:sldId id="263" r:id="rId6"/>
    <p:sldId id="257" r:id="rId7"/>
    <p:sldId id="258" r:id="rId8"/>
    <p:sldId id="264" r:id="rId9"/>
    <p:sldId id="259" r:id="rId10"/>
    <p:sldId id="260" r:id="rId11"/>
    <p:sldId id="261" r:id="rId12"/>
    <p:sldId id="262"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3016603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4243430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353252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BBE3703-2BE5-46F4-98C1-42C9D0CB291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32580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BE3703-2BE5-46F4-98C1-42C9D0CB291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40123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BBE3703-2BE5-46F4-98C1-42C9D0CB2912}" type="datetimeFigureOut">
              <a:rPr lang="ar-IQ" smtClean="0"/>
              <a:t>22/09/1443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90785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BBE3703-2BE5-46F4-98C1-42C9D0CB2912}" type="datetimeFigureOut">
              <a:rPr lang="ar-IQ" smtClean="0"/>
              <a:t>22/09/1443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63954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BBE3703-2BE5-46F4-98C1-42C9D0CB2912}" type="datetimeFigureOut">
              <a:rPr lang="ar-IQ" smtClean="0"/>
              <a:t>22/09/1443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566947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BE3703-2BE5-46F4-98C1-42C9D0CB2912}" type="datetimeFigureOut">
              <a:rPr lang="ar-IQ" smtClean="0"/>
              <a:t>22/09/1443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169732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BE3703-2BE5-46F4-98C1-42C9D0CB2912}" type="datetimeFigureOut">
              <a:rPr lang="ar-IQ" smtClean="0"/>
              <a:t>22/09/1443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417612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BE3703-2BE5-46F4-98C1-42C9D0CB2912}" type="datetimeFigureOut">
              <a:rPr lang="ar-IQ" smtClean="0"/>
              <a:t>22/09/1443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DDAEE4-D179-48C5-9660-E3F492C91F00}" type="slidenum">
              <a:rPr lang="ar-IQ" smtClean="0"/>
              <a:t>‹#›</a:t>
            </a:fld>
            <a:endParaRPr lang="ar-IQ"/>
          </a:p>
        </p:txBody>
      </p:sp>
    </p:spTree>
    <p:extLst>
      <p:ext uri="{BB962C8B-B14F-4D97-AF65-F5344CB8AC3E}">
        <p14:creationId xmlns:p14="http://schemas.microsoft.com/office/powerpoint/2010/main" val="234297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BE3703-2BE5-46F4-98C1-42C9D0CB2912}" type="datetimeFigureOut">
              <a:rPr lang="ar-IQ" smtClean="0"/>
              <a:t>22/09/1443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DDDAEE4-D179-48C5-9660-E3F492C91F00}" type="slidenum">
              <a:rPr lang="ar-IQ" smtClean="0"/>
              <a:t>‹#›</a:t>
            </a:fld>
            <a:endParaRPr lang="ar-IQ"/>
          </a:p>
        </p:txBody>
      </p:sp>
    </p:spTree>
    <p:extLst>
      <p:ext uri="{BB962C8B-B14F-4D97-AF65-F5344CB8AC3E}">
        <p14:creationId xmlns:p14="http://schemas.microsoft.com/office/powerpoint/2010/main" val="102607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548680"/>
            <a:ext cx="8064896" cy="5760640"/>
          </a:xfrm>
        </p:spPr>
        <p:txBody>
          <a:bodyPr>
            <a:normAutofit fontScale="92500" lnSpcReduction="10000"/>
          </a:bodyPr>
          <a:lstStyle/>
          <a:p>
            <a:pPr algn="r"/>
            <a:r>
              <a:rPr lang="ar-IQ" dirty="0">
                <a:solidFill>
                  <a:schemeClr val="tx1"/>
                </a:solidFill>
              </a:rPr>
              <a:t>حقوق المتعاقد في مواجهة الادارة </a:t>
            </a:r>
          </a:p>
          <a:p>
            <a:pPr algn="r"/>
            <a:r>
              <a:rPr lang="ar-IQ" dirty="0">
                <a:solidFill>
                  <a:schemeClr val="tx1"/>
                </a:solidFill>
              </a:rPr>
              <a:t>أولاً : المقابل النقدي </a:t>
            </a:r>
            <a:br>
              <a:rPr lang="ar-IQ" dirty="0">
                <a:solidFill>
                  <a:schemeClr val="tx1"/>
                </a:solidFill>
              </a:rPr>
            </a:br>
            <a:r>
              <a:rPr lang="ar-IQ" dirty="0">
                <a:solidFill>
                  <a:schemeClr val="tx1"/>
                </a:solidFill>
              </a:rPr>
              <a:t>يسعى المتعاقد مع الإدارة لتحقيق مصالح مادية من وراء تعاقده تتمثل بالمقابل النقدي للسلع أو الخدمات التي قدمها للإدارة وفقاً لالتزاماته التعاقدية .</a:t>
            </a:r>
          </a:p>
          <a:p>
            <a:pPr algn="r"/>
            <a:r>
              <a:rPr lang="ar-IQ" dirty="0">
                <a:solidFill>
                  <a:schemeClr val="tx1"/>
                </a:solidFill>
              </a:rPr>
              <a:t>على أن لا يدفع إلا بعد </a:t>
            </a:r>
            <a:r>
              <a:rPr lang="ar-IQ" dirty="0" err="1">
                <a:solidFill>
                  <a:schemeClr val="tx1"/>
                </a:solidFill>
              </a:rPr>
              <a:t>إنتهاء</a:t>
            </a:r>
            <a:r>
              <a:rPr lang="ar-IQ" dirty="0">
                <a:solidFill>
                  <a:schemeClr val="tx1"/>
                </a:solidFill>
              </a:rPr>
              <a:t> تنفيذ العقد، وتسوية الحساب الختامي إلا في بعض الحالات التي تتعلق بطبيعة العقد الذي يتطلب تنفيذه مدة طويلة. ففي عقد الامتياز يتمثل بما يحصل عليه المتعاقد من رسوم تفرض على المنتفعين من خدمات المرفق ، أما في عقود التوريد والأشغال العامة، قد يكون بشكل الثمن الذي تدفعه الإدارة نظير السلع التي تم توريدها أو الأشغال التي تم تنفيذها.</a:t>
            </a:r>
            <a:br>
              <a:rPr lang="ar-IQ" dirty="0">
                <a:solidFill>
                  <a:schemeClr val="tx1"/>
                </a:solidFill>
              </a:rPr>
            </a:br>
            <a:endParaRPr lang="ar-IQ" dirty="0"/>
          </a:p>
        </p:txBody>
      </p:sp>
    </p:spTree>
    <p:extLst>
      <p:ext uri="{BB962C8B-B14F-4D97-AF65-F5344CB8AC3E}">
        <p14:creationId xmlns:p14="http://schemas.microsoft.com/office/powerpoint/2010/main" val="1818158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fontScale="85000" lnSpcReduction="20000"/>
          </a:bodyPr>
          <a:lstStyle/>
          <a:p>
            <a:pPr marL="0" indent="0">
              <a:buNone/>
            </a:pPr>
            <a:r>
              <a:rPr lang="ar-IQ" dirty="0"/>
              <a:t>يشترط لتطبيق هذه النظرية توافر الشروط آلاتية :-</a:t>
            </a:r>
            <a:r>
              <a:rPr lang="ar-IQ" dirty="0" smtClean="0"/>
              <a:t/>
            </a:r>
            <a:br>
              <a:rPr lang="ar-IQ" dirty="0" smtClean="0"/>
            </a:br>
            <a:r>
              <a:rPr lang="ar-IQ" dirty="0"/>
              <a:t>1-أن تكون الصعوبات مادية : وترجع هذه الصعوبات في الغالب إلي ظواهر طبيعية ترجع إلى طبيعة طبقات التربة محل العقد كأن يكتشف المتعاقد أن الأرض المراد تنفيذ العقد فيها ذات طبيعة صخرية مما يقتضي زيادة مرهقة في النفقات و التكاليف ، أو يفاجأ المتعاقد بوجود طبقات غزيرة من الـمياه تحتاج إلى نفقات غير عـاديه في سحبها </a:t>
            </a:r>
            <a:r>
              <a:rPr lang="ar-IQ" dirty="0" smtClean="0"/>
              <a:t>وتجفيفها</a:t>
            </a:r>
          </a:p>
          <a:p>
            <a:pPr marL="0" indent="0">
              <a:buNone/>
            </a:pPr>
            <a:r>
              <a:rPr lang="ar-IQ" dirty="0"/>
              <a:t>2- أن تكون الصعوبات المادية استثنائية وغير عاديه : اشترط القضاء لتطبيق هذه النظرية مثلا إذا كانت الطبقة </a:t>
            </a:r>
            <a:r>
              <a:rPr lang="ar-IQ" dirty="0" err="1"/>
              <a:t>الصلبه</a:t>
            </a:r>
            <a:r>
              <a:rPr lang="ar-IQ" dirty="0"/>
              <a:t> من التربة لمساحة محدودة وانما يجب أن تكون بامتداد غير عادى ولمساحة واسعه أو بنسبة كبيره من مجموع المنطقة محل العقد </a:t>
            </a:r>
            <a:endParaRPr lang="ar-IQ" dirty="0" smtClean="0"/>
          </a:p>
          <a:p>
            <a:pPr marL="0" indent="0">
              <a:buNone/>
            </a:pPr>
            <a:r>
              <a:rPr lang="ar-IQ" dirty="0"/>
              <a:t>3- أن تكون الصعوبات المادية طارئة أو غير متوقعه : يشترط لتطبيق هذه النظرية أن تكون الصعوبات المادية طارئة وغير متوقعه وقت التعاقد كأن يفاجأ المتعاقد بحاله لم يكن قد توقعها </a:t>
            </a:r>
            <a:r>
              <a:rPr lang="ar-IQ" dirty="0" err="1"/>
              <a:t>لابناء</a:t>
            </a:r>
            <a:r>
              <a:rPr lang="ar-IQ" dirty="0"/>
              <a:t> على دفتر الشروط </a:t>
            </a:r>
            <a:r>
              <a:rPr lang="ar-IQ" dirty="0" err="1"/>
              <a:t>ولافى</a:t>
            </a:r>
            <a:r>
              <a:rPr lang="ar-IQ" dirty="0"/>
              <a:t> دراساته </a:t>
            </a:r>
            <a:r>
              <a:rPr lang="ar-IQ" dirty="0" err="1"/>
              <a:t>الاوليه</a:t>
            </a:r>
            <a:r>
              <a:rPr lang="ar-IQ" dirty="0"/>
              <a:t> المشروع أو على الرغم مما نبه إليه </a:t>
            </a:r>
            <a:r>
              <a:rPr lang="ar-IQ" dirty="0" err="1"/>
              <a:t>أوما</a:t>
            </a:r>
            <a:r>
              <a:rPr lang="ar-IQ" dirty="0"/>
              <a:t> اتخذه من حيطه لا تفوت على الشخص البصير بالأمور قبل الإقدام على المساهمة في تسيير المرفق العام والتعاقد بشأنه . </a:t>
            </a:r>
            <a:r>
              <a:rPr lang="ar-IQ" dirty="0" smtClean="0"/>
              <a:t/>
            </a:r>
            <a:br>
              <a:rPr lang="ar-IQ" dirty="0" smtClean="0"/>
            </a:br>
            <a:endParaRPr lang="ar-IQ" dirty="0"/>
          </a:p>
        </p:txBody>
      </p:sp>
    </p:spTree>
    <p:extLst>
      <p:ext uri="{BB962C8B-B14F-4D97-AF65-F5344CB8AC3E}">
        <p14:creationId xmlns:p14="http://schemas.microsoft.com/office/powerpoint/2010/main" val="3082414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92500" lnSpcReduction="20000"/>
          </a:bodyPr>
          <a:lstStyle/>
          <a:p>
            <a:pPr marL="0" indent="0">
              <a:buNone/>
            </a:pPr>
            <a:r>
              <a:rPr lang="ar-IQ" dirty="0" smtClean="0"/>
              <a:t>4- أن يكون من شأن هذه الصعوبات أن تلحق اضطراب في التوازن المالي للعقـد :وعلى ذلك فإذا كان من شأن الصعوبات أن تلحق بالمتعاقد خسائر بسيطة فانه لا يسمح بالاستفادة في هذه النظرية فمن الواجب أن يصل الضرر حدا يتجاوز الخسارة المألوفة ليقلب اقتصاديات العقد</a:t>
            </a:r>
          </a:p>
          <a:p>
            <a:pPr marL="0" indent="0">
              <a:buNone/>
            </a:pPr>
            <a:r>
              <a:rPr lang="ar-IQ" dirty="0" smtClean="0"/>
              <a:t>5- أن تكون الصعوبات من غير عمل أحد طرفي العقد : يشترط لتطبيق هذه النظرية أن لا يكون للمتعاقد دخل في أحداث الصعوبات أو زيادة آثارها خطورة وأن يثبت انه لم يكن في وسعه توقى آثارها وانه لم يخرج على شروط العقد أثناء قيامه بتنفيذ التزاماته </a:t>
            </a:r>
          </a:p>
          <a:p>
            <a:pPr marL="0" indent="0">
              <a:buNone/>
            </a:pPr>
            <a:r>
              <a:rPr lang="ar-IQ" dirty="0" smtClean="0"/>
              <a:t>6- أن يستمر المتعاقد في تنفيذ العقد : لكي يستفيد المتعاقد من هذه النظرية يجب أن يستمر في تنفيذ العقد رغم الصعوبات المادية التي </a:t>
            </a:r>
            <a:r>
              <a:rPr lang="ar-IQ" dirty="0" err="1" smtClean="0"/>
              <a:t>يواجهها</a:t>
            </a:r>
            <a:r>
              <a:rPr lang="ar-IQ" dirty="0" smtClean="0"/>
              <a:t> ، فإذا توقف فانه يتعرض </a:t>
            </a:r>
            <a:r>
              <a:rPr lang="ar-IQ" dirty="0" err="1" smtClean="0"/>
              <a:t>للجزاءات</a:t>
            </a:r>
            <a:r>
              <a:rPr lang="ar-IQ" dirty="0" smtClean="0"/>
              <a:t> </a:t>
            </a:r>
            <a:r>
              <a:rPr lang="ar-IQ" dirty="0" err="1" smtClean="0"/>
              <a:t>المترتبه</a:t>
            </a:r>
            <a:r>
              <a:rPr lang="ar-IQ" dirty="0" smtClean="0"/>
              <a:t> على إخلاله بتنفيذ العقد ويفقده الحق في المطالبة بالتعويض استناداً إلى هذه النظرية </a:t>
            </a:r>
          </a:p>
          <a:p>
            <a:pPr marL="0" indent="0">
              <a:buNone/>
            </a:pPr>
            <a:endParaRPr lang="ar-IQ" dirty="0"/>
          </a:p>
        </p:txBody>
      </p:sp>
    </p:spTree>
    <p:extLst>
      <p:ext uri="{BB962C8B-B14F-4D97-AF65-F5344CB8AC3E}">
        <p14:creationId xmlns:p14="http://schemas.microsoft.com/office/powerpoint/2010/main" val="3639243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85000" lnSpcReduction="10000"/>
          </a:bodyPr>
          <a:lstStyle/>
          <a:p>
            <a:r>
              <a:rPr lang="ar-IQ" dirty="0"/>
              <a:t>الآثار </a:t>
            </a:r>
            <a:r>
              <a:rPr lang="ar-IQ" dirty="0" err="1"/>
              <a:t>المترتبه</a:t>
            </a:r>
            <a:r>
              <a:rPr lang="ar-IQ" dirty="0"/>
              <a:t> على تطبيق النظرية :</a:t>
            </a:r>
            <a:br>
              <a:rPr lang="ar-IQ" dirty="0"/>
            </a:br>
            <a:r>
              <a:rPr lang="ar-IQ" dirty="0"/>
              <a:t>يترتب على توافر شروط هذه النظرية حصول المتعاقد مع </a:t>
            </a:r>
            <a:r>
              <a:rPr lang="ar-IQ" dirty="0" err="1"/>
              <a:t>الاداره</a:t>
            </a:r>
            <a:r>
              <a:rPr lang="ar-IQ" dirty="0"/>
              <a:t> على تعويض كامل عن جميع الأضرار التي يتحملها وذلك بدفع مبلغ معين إضافي له على الأسعار المتفق عليها</a:t>
            </a:r>
            <a:r>
              <a:rPr lang="ar-IQ" dirty="0" smtClean="0"/>
              <a:t>.</a:t>
            </a:r>
            <a:r>
              <a:rPr lang="ar-IQ" dirty="0"/>
              <a:t/>
            </a:r>
            <a:br>
              <a:rPr lang="ar-IQ" dirty="0"/>
            </a:br>
            <a:r>
              <a:rPr lang="ar-IQ" dirty="0"/>
              <a:t>وبذلك تختلف هذه النظرية من حيث سببها والنتائج المتر تبه عليها عن نظريه الظروف الطارئة ،فهذه </a:t>
            </a:r>
            <a:r>
              <a:rPr lang="ar-IQ" dirty="0" err="1"/>
              <a:t>الاخيره</a:t>
            </a:r>
            <a:r>
              <a:rPr lang="ar-IQ" dirty="0"/>
              <a:t> تطبيق بسبب ظروف سياسية أو اقتصادية أو اجتماعيه ينتج عنها قلب اقتصاديات العقد أو اختلال توازنه المالي ويقتصر التعويض فيها على قدر محدد تساهم فيه جهة </a:t>
            </a:r>
            <a:r>
              <a:rPr lang="ar-IQ" dirty="0" err="1"/>
              <a:t>الاداره</a:t>
            </a:r>
            <a:r>
              <a:rPr lang="ar-IQ" dirty="0"/>
              <a:t> .</a:t>
            </a:r>
            <a:br>
              <a:rPr lang="ar-IQ" dirty="0"/>
            </a:br>
            <a:r>
              <a:rPr lang="ar-IQ" dirty="0"/>
              <a:t>كما أنها تختلف عن نظريه عمل الامير من حيث سببها ، فهذه </a:t>
            </a:r>
            <a:r>
              <a:rPr lang="ar-IQ" dirty="0" err="1"/>
              <a:t>الاخيره</a:t>
            </a:r>
            <a:r>
              <a:rPr lang="ar-IQ" dirty="0"/>
              <a:t> تطبق بسبب اجراء عام أو خاص صادر عن السلطة </a:t>
            </a:r>
            <a:r>
              <a:rPr lang="ar-IQ" dirty="0" err="1"/>
              <a:t>الاداريه</a:t>
            </a:r>
            <a:r>
              <a:rPr lang="ar-IQ" dirty="0"/>
              <a:t> </a:t>
            </a:r>
            <a:r>
              <a:rPr lang="ar-IQ" dirty="0" err="1"/>
              <a:t>المتعاقده</a:t>
            </a:r>
            <a:r>
              <a:rPr lang="ar-IQ" dirty="0"/>
              <a:t> ، ولكنها تتفق معها في النتيجة ،ففي كلا الحالتين التعويض كامل وليس جزئي ، على أن تطبيق هذه </a:t>
            </a:r>
            <a:r>
              <a:rPr lang="ar-IQ" dirty="0" err="1"/>
              <a:t>النظريه</a:t>
            </a:r>
            <a:r>
              <a:rPr lang="ar-IQ" dirty="0"/>
              <a:t> لا يعفي بحال من الأحوال من الاستمرار في تنفيذ التزاماته ، مالم يصبح هذا التنفيذ </a:t>
            </a:r>
            <a:r>
              <a:rPr lang="ar-IQ" dirty="0" err="1"/>
              <a:t>مستحيلآ</a:t>
            </a:r>
            <a:r>
              <a:rPr lang="ar-IQ" dirty="0"/>
              <a:t> فنكون أمام حاله القوه </a:t>
            </a:r>
            <a:r>
              <a:rPr lang="ar-IQ" dirty="0" err="1"/>
              <a:t>القاهره</a:t>
            </a:r>
            <a:r>
              <a:rPr lang="ar-IQ" dirty="0"/>
              <a:t> .</a:t>
            </a:r>
          </a:p>
        </p:txBody>
      </p:sp>
    </p:spTree>
    <p:extLst>
      <p:ext uri="{BB962C8B-B14F-4D97-AF65-F5344CB8AC3E}">
        <p14:creationId xmlns:p14="http://schemas.microsoft.com/office/powerpoint/2010/main" val="343850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88640"/>
            <a:ext cx="8229600" cy="6264696"/>
          </a:xfrm>
        </p:spPr>
        <p:txBody>
          <a:bodyPr/>
          <a:lstStyle/>
          <a:p>
            <a:r>
              <a:rPr lang="ar-IQ" dirty="0"/>
              <a:t>ثانياً : حق اقتضاء التعويضات :-</a:t>
            </a:r>
            <a:br>
              <a:rPr lang="ar-IQ" dirty="0"/>
            </a:br>
            <a:r>
              <a:rPr lang="ar-IQ" dirty="0"/>
              <a:t>للمتعاقد وفقاً للقواعد العامة أن يتقاضى بعض التعويضات في حالة تسبب الإدارة بإحداث ضرر به لعدم تنفيذها التزاماتها التعاقدية .</a:t>
            </a:r>
            <a:br>
              <a:rPr lang="ar-IQ" dirty="0"/>
            </a:br>
            <a:r>
              <a:rPr lang="ar-IQ" dirty="0"/>
              <a:t>كذلك يتقاضى المتعاقد التعويض عن الأعمال الإضافية التي ينجزها ولم تكن واردة بالعقد إذا كانت هذه الأعمال ضرورية لتنفيذ العقد وتكون مطالبته في هذه الحالة استناداً إلى قاعدة الإثراء بلا سبب .</a:t>
            </a:r>
            <a:br>
              <a:rPr lang="ar-IQ" dirty="0"/>
            </a:br>
            <a:r>
              <a:rPr lang="ar-IQ" dirty="0"/>
              <a:t>فيستحق المتعاقد التعويض إذا واجه أثناء تنفيذ العقد صعوبات مادية استثنائية لم تدخل في حساب طرفي العقد وتقديرهما عند التعاقد وتجعل التنفيذ </a:t>
            </a:r>
            <a:r>
              <a:rPr lang="ar-IQ" dirty="0" err="1"/>
              <a:t>أكثرمن</a:t>
            </a:r>
            <a:r>
              <a:rPr lang="ar-IQ" dirty="0"/>
              <a:t> الكلفة التي </a:t>
            </a:r>
            <a:r>
              <a:rPr lang="ar-IQ" dirty="0" smtClean="0"/>
              <a:t>قدرها</a:t>
            </a:r>
            <a:endParaRPr lang="ar-IQ" dirty="0"/>
          </a:p>
        </p:txBody>
      </p:sp>
    </p:spTree>
    <p:extLst>
      <p:ext uri="{BB962C8B-B14F-4D97-AF65-F5344CB8AC3E}">
        <p14:creationId xmlns:p14="http://schemas.microsoft.com/office/powerpoint/2010/main" val="174634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buNone/>
            </a:pPr>
            <a:r>
              <a:rPr lang="ar-IQ" dirty="0"/>
              <a:t>ثالثاً : ضمان التوازن المالي للعقد :-</a:t>
            </a:r>
            <a:br>
              <a:rPr lang="ar-IQ" dirty="0"/>
            </a:br>
            <a:r>
              <a:rPr lang="ar-IQ" dirty="0"/>
              <a:t>أن الاعتراف للإدارة بسلطة تعديل شروط العقد وزيادة أو إنقاص التزامات المتعاقد معها بإرادتها المنفردة لابد أن يقابلها من جانب أخر حق للمتعاقد يتمثل بمنحه من الامتيازات المالية ما يساوي الزيادة في التزاماته، فالعدالة تقتضي أن يكون من طبيعة العقود الإدارية أن تحقق بقدر الإمكان توازناً بين الأعباء التي يتحملها المتعاقد مع الإدارة وبين المزايا التي ينتفع بها .</a:t>
            </a:r>
            <a:endParaRPr lang="ar-IQ" dirty="0"/>
          </a:p>
        </p:txBody>
      </p:sp>
    </p:spTree>
    <p:extLst>
      <p:ext uri="{BB962C8B-B14F-4D97-AF65-F5344CB8AC3E}">
        <p14:creationId xmlns:p14="http://schemas.microsoft.com/office/powerpoint/2010/main" val="91476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260648"/>
            <a:ext cx="8640960" cy="6264696"/>
          </a:xfrm>
        </p:spPr>
        <p:txBody>
          <a:bodyPr>
            <a:normAutofit fontScale="62500" lnSpcReduction="20000"/>
          </a:bodyPr>
          <a:lstStyle/>
          <a:p>
            <a:pPr algn="r"/>
            <a:r>
              <a:rPr lang="ar-IQ" sz="4400" dirty="0" smtClean="0">
                <a:solidFill>
                  <a:schemeClr val="tx1"/>
                </a:solidFill>
              </a:rPr>
              <a:t>نظريات الاختلال المالي في العقود الادارية </a:t>
            </a:r>
          </a:p>
          <a:p>
            <a:pPr algn="r"/>
            <a:endParaRPr lang="ar-IQ" dirty="0" smtClean="0">
              <a:solidFill>
                <a:schemeClr val="tx1"/>
              </a:solidFill>
            </a:endParaRPr>
          </a:p>
          <a:p>
            <a:pPr algn="r"/>
            <a:r>
              <a:rPr lang="ar-IQ" sz="3800" dirty="0" smtClean="0">
                <a:solidFill>
                  <a:schemeClr val="tx1"/>
                </a:solidFill>
              </a:rPr>
              <a:t>اولا نظرية </a:t>
            </a:r>
            <a:r>
              <a:rPr lang="ar-IQ" sz="3800" dirty="0">
                <a:solidFill>
                  <a:schemeClr val="tx1"/>
                </a:solidFill>
              </a:rPr>
              <a:t>عمل </a:t>
            </a:r>
            <a:r>
              <a:rPr lang="ar-IQ" sz="3800" dirty="0" smtClean="0">
                <a:solidFill>
                  <a:schemeClr val="tx1"/>
                </a:solidFill>
              </a:rPr>
              <a:t>الأمير</a:t>
            </a:r>
            <a:r>
              <a:rPr lang="en-GB" sz="3800" dirty="0" smtClean="0">
                <a:solidFill>
                  <a:schemeClr val="tx1"/>
                </a:solidFill>
              </a:rPr>
              <a:t/>
            </a:r>
            <a:br>
              <a:rPr lang="en-GB" sz="3800" dirty="0" smtClean="0">
                <a:solidFill>
                  <a:schemeClr val="tx1"/>
                </a:solidFill>
              </a:rPr>
            </a:br>
            <a:r>
              <a:rPr lang="ar-IQ" sz="3800" dirty="0">
                <a:solidFill>
                  <a:schemeClr val="tx1"/>
                </a:solidFill>
              </a:rPr>
              <a:t>يراد بعمل الأمير جميع الأعمال الإدارية المشروعة التي تصدر عن السلطة الإدارية المتعاقدة، وتؤدي إلى ضرر بالمركز المالي للمتعاقد معها </a:t>
            </a:r>
            <a:r>
              <a:rPr lang="ar-IQ" sz="3800" dirty="0" smtClean="0">
                <a:solidFill>
                  <a:schemeClr val="tx1"/>
                </a:solidFill>
              </a:rPr>
              <a:t>. يشترط </a:t>
            </a:r>
            <a:r>
              <a:rPr lang="ar-IQ" sz="3800" dirty="0">
                <a:solidFill>
                  <a:schemeClr val="tx1"/>
                </a:solidFill>
              </a:rPr>
              <a:t>لتطبيق نظرية الأمير توافر ما يأتي :-</a:t>
            </a:r>
            <a:r>
              <a:rPr lang="ar-IQ" sz="3800" dirty="0" smtClean="0">
                <a:solidFill>
                  <a:schemeClr val="tx1"/>
                </a:solidFill>
              </a:rPr>
              <a:t/>
            </a:r>
            <a:br>
              <a:rPr lang="ar-IQ" sz="3800" dirty="0" smtClean="0">
                <a:solidFill>
                  <a:schemeClr val="tx1"/>
                </a:solidFill>
              </a:rPr>
            </a:br>
            <a:r>
              <a:rPr lang="ar-IQ" sz="3800" dirty="0">
                <a:solidFill>
                  <a:schemeClr val="tx1"/>
                </a:solidFill>
              </a:rPr>
              <a:t>1- أن يتعلق عمل الأمير بعقد </a:t>
            </a:r>
            <a:r>
              <a:rPr lang="ar-IQ" sz="3800" dirty="0" smtClean="0">
                <a:solidFill>
                  <a:schemeClr val="tx1"/>
                </a:solidFill>
              </a:rPr>
              <a:t>إداري.</a:t>
            </a:r>
            <a:br>
              <a:rPr lang="ar-IQ" sz="3800" dirty="0" smtClean="0">
                <a:solidFill>
                  <a:schemeClr val="tx1"/>
                </a:solidFill>
              </a:rPr>
            </a:br>
            <a:r>
              <a:rPr lang="ar-IQ" sz="3800" dirty="0">
                <a:solidFill>
                  <a:schemeClr val="tx1"/>
                </a:solidFill>
              </a:rPr>
              <a:t>2- أن يكون الفعل الضار صادراً من جهة الإدارة المتعاقدة : ومع ذلك فإذا صدر هذا الفعل من جهة أخرى لا يمنع من تطبيق نظرية الظروف الطارئة إذا توافرت </a:t>
            </a:r>
            <a:r>
              <a:rPr lang="ar-IQ" sz="3800" dirty="0" smtClean="0">
                <a:solidFill>
                  <a:schemeClr val="tx1"/>
                </a:solidFill>
              </a:rPr>
              <a:t>شروطها</a:t>
            </a:r>
            <a:br>
              <a:rPr lang="ar-IQ" sz="3800" dirty="0" smtClean="0">
                <a:solidFill>
                  <a:schemeClr val="tx1"/>
                </a:solidFill>
              </a:rPr>
            </a:br>
            <a:r>
              <a:rPr lang="ar-IQ" sz="3800" dirty="0">
                <a:solidFill>
                  <a:schemeClr val="tx1"/>
                </a:solidFill>
              </a:rPr>
              <a:t>3- أن ينتج عن هذا الفعل ضرر للمتعاقد : ويتمثل هذا الضرر في زيادة أعباء تنفيذ شروط التعاقد إلى حد يخل بالتوازن المالي للعقد، ولا يشترط في هذا الضرر درجة معينة من </a:t>
            </a:r>
            <a:r>
              <a:rPr lang="ar-IQ" sz="3800" dirty="0" smtClean="0">
                <a:solidFill>
                  <a:schemeClr val="tx1"/>
                </a:solidFill>
              </a:rPr>
              <a:t>الجسامة</a:t>
            </a:r>
          </a:p>
          <a:p>
            <a:pPr algn="r"/>
            <a:r>
              <a:rPr lang="ar-IQ" sz="3800" dirty="0" smtClean="0">
                <a:solidFill>
                  <a:schemeClr val="tx1"/>
                </a:solidFill>
              </a:rPr>
              <a:t>4- </a:t>
            </a:r>
            <a:r>
              <a:rPr lang="ar-IQ" sz="3800" dirty="0">
                <a:solidFill>
                  <a:schemeClr val="tx1"/>
                </a:solidFill>
              </a:rPr>
              <a:t>أن لا تكون الإدارة المتعاقدة قد أخطأت بعملها الضار: يشترط لتطبيق هذه النظرية أن تتصرف الإدارة في حدود سلطتها المعترف بها وأن لا تكون الإدارة قد أخطأت باتخاذ هذا العمل </a:t>
            </a:r>
            <a:r>
              <a:rPr lang="ar-IQ" sz="3800" dirty="0" smtClean="0">
                <a:solidFill>
                  <a:schemeClr val="tx1"/>
                </a:solidFill>
              </a:rPr>
              <a:t/>
            </a:r>
            <a:br>
              <a:rPr lang="ar-IQ" sz="3800" dirty="0" smtClean="0">
                <a:solidFill>
                  <a:schemeClr val="tx1"/>
                </a:solidFill>
              </a:rPr>
            </a:br>
            <a:r>
              <a:rPr lang="ar-IQ" sz="3800" dirty="0">
                <a:solidFill>
                  <a:schemeClr val="tx1"/>
                </a:solidFill>
              </a:rPr>
              <a:t>5- أن يكون الإجراء الذي أصدرته الإدارة غير متوقع : يشترط لتطبيق هذه النظرية أن يكون الإجراء أو التشريع الجديد غير متوقع الصدور وقت التعاقد، فإن المتعاقد مع الإدارة يكون قد أبرم العقد وهو مقدر لهذه الظروف الأمر الذي يترتب عليه تعذر الاستناد إليها.</a:t>
            </a:r>
          </a:p>
        </p:txBody>
      </p:sp>
    </p:spTree>
    <p:extLst>
      <p:ext uri="{BB962C8B-B14F-4D97-AF65-F5344CB8AC3E}">
        <p14:creationId xmlns:p14="http://schemas.microsoft.com/office/powerpoint/2010/main" val="1670803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marL="0" indent="0">
              <a:buNone/>
            </a:pPr>
            <a:r>
              <a:rPr lang="ar-IQ" dirty="0"/>
              <a:t>الآثار المترتبة على تطبيق نظرية عمل الأمير :-</a:t>
            </a:r>
            <a:br>
              <a:rPr lang="ar-IQ" dirty="0"/>
            </a:br>
            <a:r>
              <a:rPr lang="ar-IQ" dirty="0"/>
              <a:t>يترتب على توافر شروط تطبيق نظرية عمل الأمير إعادة التوازن المالي للعقد عن طريق تعويض المتعاقد عن الأضرار التي لحقت به نتيجة الإجراء الذي أصدرته الإدارة، تعويضاً كاملاً .</a:t>
            </a:r>
            <a:br>
              <a:rPr lang="ar-IQ" dirty="0"/>
            </a:br>
            <a:r>
              <a:rPr lang="ar-IQ" dirty="0"/>
              <a:t>وفي ذلك استقر القضاء الإداري على أن يشمل التعويض ما لحق المتعاقد من خسارة بسبب عمل الأمير من قبيل ما تحمله من نفقات إضافية ورسوم جديدة ، وكذلك </a:t>
            </a:r>
            <a:r>
              <a:rPr lang="ar-IQ" dirty="0" err="1"/>
              <a:t>مافاته</a:t>
            </a:r>
            <a:r>
              <a:rPr lang="ar-IQ" dirty="0"/>
              <a:t> من كسب يتمثل بالمبالغ التي كان سيحصل عليها لو لم يختل التوازن المالي للعقد . ويتم تقدير مبلغ التعويض باتفاق الطرفين، فإذا لم يتم هذا الاتفاق فإن القضاء يتولى هذا التقدير .</a:t>
            </a:r>
          </a:p>
        </p:txBody>
      </p:sp>
    </p:spTree>
    <p:extLst>
      <p:ext uri="{BB962C8B-B14F-4D97-AF65-F5344CB8AC3E}">
        <p14:creationId xmlns:p14="http://schemas.microsoft.com/office/powerpoint/2010/main" val="3332722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507288" cy="5937523"/>
          </a:xfrm>
        </p:spPr>
        <p:txBody>
          <a:bodyPr>
            <a:normAutofit/>
          </a:bodyPr>
          <a:lstStyle/>
          <a:p>
            <a:pPr marL="0" indent="0" algn="justLow">
              <a:buNone/>
            </a:pPr>
            <a:r>
              <a:rPr lang="ar-IQ" dirty="0" smtClean="0"/>
              <a:t>ثانيا  </a:t>
            </a:r>
            <a:r>
              <a:rPr lang="ar-IQ" dirty="0"/>
              <a:t>نظرية الظروف الطارئة </a:t>
            </a:r>
            <a:endParaRPr lang="ar-IQ" dirty="0" smtClean="0"/>
          </a:p>
          <a:p>
            <a:pPr marL="0" indent="0" algn="justLow">
              <a:buNone/>
            </a:pPr>
            <a:r>
              <a:rPr lang="ar-IQ" dirty="0"/>
              <a:t>عبارة عن أحداث وظروف لم تكن متوقعة حدثت أثناء تنفيذ العقد الإداري أدت إلى قلب </a:t>
            </a:r>
            <a:r>
              <a:rPr lang="ar-IQ" dirty="0" err="1"/>
              <a:t>اقتصادياته</a:t>
            </a:r>
            <a:r>
              <a:rPr lang="ar-IQ" dirty="0"/>
              <a:t> . إذ كان من شأن هذه الظروف أن تجعل تنفيذ العقد أكثر عبأ وأكثر كلفة مما قدره </a:t>
            </a:r>
            <a:r>
              <a:rPr lang="ar-IQ" dirty="0" smtClean="0"/>
              <a:t>المتعاقدان</a:t>
            </a:r>
            <a:r>
              <a:rPr lang="ar-IQ" dirty="0"/>
              <a:t>                                                               </a:t>
            </a:r>
            <a:r>
              <a:rPr lang="ar-IQ" dirty="0" smtClean="0"/>
              <a:t>فالتنفيذ في نظرية الظروف الطارئة يبقى ممكناً ولكنه مرهق، وعلى ذلك لا تعفى المتعاقد من تنفيذ العقد، إلا أنها تمنح المتعاقد الحق في الطلب من الإدارة أن تسهم في تحمل بعض الخسائر التي تلحق به، ضماناً لحماية المرفق العام واستمراره في أداء خدماته دون انقطاع .</a:t>
            </a:r>
            <a:br>
              <a:rPr lang="ar-IQ" dirty="0" smtClean="0"/>
            </a:br>
            <a:endParaRPr lang="ar-IQ" dirty="0"/>
          </a:p>
        </p:txBody>
      </p:sp>
    </p:spTree>
    <p:extLst>
      <p:ext uri="{BB962C8B-B14F-4D97-AF65-F5344CB8AC3E}">
        <p14:creationId xmlns:p14="http://schemas.microsoft.com/office/powerpoint/2010/main" val="376873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85000" lnSpcReduction="10000"/>
          </a:bodyPr>
          <a:lstStyle/>
          <a:p>
            <a:pPr marL="0" indent="0">
              <a:buNone/>
            </a:pPr>
            <a:r>
              <a:rPr lang="ar-IQ" dirty="0"/>
              <a:t>يشترط لتحقيق هذه النظرية توافر الشروط الآتية :-</a:t>
            </a:r>
            <a:r>
              <a:rPr lang="ar-IQ" dirty="0" smtClean="0"/>
              <a:t/>
            </a:r>
            <a:br>
              <a:rPr lang="ar-IQ" dirty="0" smtClean="0"/>
            </a:br>
            <a:r>
              <a:rPr lang="ar-IQ" dirty="0"/>
              <a:t>1- وقو ع حوادث استثنائية عامة غير متوقعة بعد إبرام العقد وأثناء </a:t>
            </a:r>
            <a:r>
              <a:rPr lang="ar-IQ" dirty="0" smtClean="0"/>
              <a:t>تنفيذه ويشترط </a:t>
            </a:r>
            <a:r>
              <a:rPr lang="ar-IQ" dirty="0"/>
              <a:t>ألا يمكن دفعها أو تداركها من قبيل الظروف الاقتصادية كارتفاع الأسعار ارتفاعاً فاحشاً، أو سياسياً مثل إعلان الحرب، أو طبيعياً كحدوث زلزال أو فيضان </a:t>
            </a:r>
            <a:r>
              <a:rPr lang="ar-IQ" dirty="0" smtClean="0"/>
              <a:t>.</a:t>
            </a:r>
          </a:p>
          <a:p>
            <a:pPr marL="0" indent="0">
              <a:buNone/>
            </a:pPr>
            <a:r>
              <a:rPr lang="ar-IQ" dirty="0"/>
              <a:t>2- أن يكون الحادث الطارئ خارجاً عن إرادة المتعاقد ومستقلاً عن إرادته: فلا يستطيع المتعاقد أن يستفيد من هذه النظرية، إذا كان متسبباً بإحداث الظرف الذي جعل تنفيذ التزامه مرهقاً </a:t>
            </a:r>
            <a:endParaRPr lang="ar-IQ" dirty="0" smtClean="0"/>
          </a:p>
          <a:p>
            <a:pPr marL="0" indent="0">
              <a:buNone/>
            </a:pPr>
            <a:r>
              <a:rPr lang="ar-IQ" dirty="0" smtClean="0"/>
              <a:t>3- </a:t>
            </a:r>
            <a:r>
              <a:rPr lang="ar-IQ" dirty="0"/>
              <a:t>أن يؤدي الظرف الطارئ إلى إلحاق خسائر غير مألوفة ومن شأن هذه الخسائر أن تؤدي إلى اضطراب في التوازن المالي للعقد، وإرهاق المتعاقد.</a:t>
            </a:r>
            <a:r>
              <a:rPr lang="ar-IQ" dirty="0" smtClean="0"/>
              <a:t/>
            </a:r>
            <a:br>
              <a:rPr lang="ar-IQ" dirty="0" smtClean="0"/>
            </a:br>
            <a:r>
              <a:rPr lang="ar-IQ" dirty="0"/>
              <a:t>4- أن يستمر المتعاقد في تنفيذ العقد </a:t>
            </a:r>
            <a:r>
              <a:rPr lang="ar-IQ" dirty="0" smtClean="0"/>
              <a:t>:</a:t>
            </a:r>
            <a:r>
              <a:rPr lang="ar-IQ" dirty="0"/>
              <a:t> </a:t>
            </a:r>
            <a:r>
              <a:rPr lang="ar-IQ" dirty="0" smtClean="0"/>
              <a:t>لكي </a:t>
            </a:r>
            <a:r>
              <a:rPr lang="ar-IQ" dirty="0"/>
              <a:t>يتمكن القاضي من رد الالتزام المرهق إلى الحد المعقول يجب أن يكون الالتزام قائماً ولم يتم تنفيذه، وهذا الشرط يستلزم أن يكون العقد من شانه أن يمتد مدة من الزمن تسمح بتحقيق الظروف الطارئة، ويحصل ذلك في الغالب في عقود امتياز المرافق العامة وعقود التوريد والأشغال العامة </a:t>
            </a:r>
          </a:p>
        </p:txBody>
      </p:sp>
    </p:spTree>
    <p:extLst>
      <p:ext uri="{BB962C8B-B14F-4D97-AF65-F5344CB8AC3E}">
        <p14:creationId xmlns:p14="http://schemas.microsoft.com/office/powerpoint/2010/main" val="798633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pPr marL="0" indent="0">
              <a:buNone/>
            </a:pPr>
            <a:r>
              <a:rPr lang="ar-IQ" dirty="0"/>
              <a:t>الآثار المترتبة على تطبيق نظرية الظروف الطارئة :-</a:t>
            </a:r>
            <a:br>
              <a:rPr lang="ar-IQ" dirty="0"/>
            </a:br>
            <a:r>
              <a:rPr lang="ar-IQ" dirty="0"/>
              <a:t>أن تطبيق نظرية الظروف الطارئة متى توافرت شروطها لا تعفى المتعاقد من تنفيذ التزاماته فالمتعاقد يبقى ملزما بالاستمرار في تنفيذ العقد، وهذا ما يميز نظرية الظروف الطارئة عن القوة القاهرة التي تجعل تنفيذ الالتزام مستحيلاً .</a:t>
            </a:r>
            <a:br>
              <a:rPr lang="ar-IQ" dirty="0"/>
            </a:br>
            <a:r>
              <a:rPr lang="ar-IQ" dirty="0"/>
              <a:t>كما تختلف نظرية الظروف الطارئة عن نظرية عمل الأمير في أنه يترتب على تحقق عمل الأمير تعويض المتعاقد تعويضاً كاملاً يشمل ما لحق المتعاقد من خسارة وما فاته من كسب أما في نظرية الظروف الطارئة فإن التعويض لا يغطي إلا الخسائر التي نجمت عن الظرف الطارئ والتي تجاوزت الحدود المعقولة</a:t>
            </a:r>
          </a:p>
        </p:txBody>
      </p:sp>
    </p:spTree>
    <p:extLst>
      <p:ext uri="{BB962C8B-B14F-4D97-AF65-F5344CB8AC3E}">
        <p14:creationId xmlns:p14="http://schemas.microsoft.com/office/powerpoint/2010/main" val="46062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260648"/>
            <a:ext cx="8229600" cy="5793507"/>
          </a:xfrm>
        </p:spPr>
        <p:txBody>
          <a:bodyPr>
            <a:normAutofit fontScale="92500"/>
          </a:bodyPr>
          <a:lstStyle/>
          <a:p>
            <a:pPr marL="0" indent="0">
              <a:buNone/>
            </a:pPr>
            <a:r>
              <a:rPr lang="ar-IQ" dirty="0" smtClean="0"/>
              <a:t>ثالثا </a:t>
            </a:r>
            <a:r>
              <a:rPr lang="ar-IQ" dirty="0"/>
              <a:t>نظرية الصعوبات المادية غير المتوقعة </a:t>
            </a:r>
            <a:endParaRPr lang="ar-IQ" dirty="0" smtClean="0"/>
          </a:p>
          <a:p>
            <a:pPr marL="0" indent="0">
              <a:buNone/>
            </a:pPr>
            <a:r>
              <a:rPr lang="ar-IQ" dirty="0"/>
              <a:t>مقتضاها أنه عند تنفيذ العقود الإدارية وبخاصة عقود الأشغال العامة قد تطرأ صعوبات مادية استثنائية لم تدخل في حساب طرفي العقد وتقديرهما عند التعاقد، وتجعل التنفيذ أشد وطأة على المتعاقد مع الإدارة وأكثر كلفة، فيجب من باب العدالة تعويضه عن ذلك بزيارة الأسعار المتفق عليها في العقد زيادة تغطي جميع الأعباء والتكاليف التي تحملها اعتباراً بأن الأسعار المتفق عليها في العقد لا تسري ألا على الأعمال العادية المتوقعة فقط، وأن هذه هي نية الطرفين المشتركة، والتعويض هنا </a:t>
            </a:r>
            <a:r>
              <a:rPr lang="ar-IQ" dirty="0" smtClean="0"/>
              <a:t>لا </a:t>
            </a:r>
            <a:r>
              <a:rPr lang="ar-IQ" dirty="0"/>
              <a:t>يتمثل في معاونة مالية جزئية تمنحها جهة الإدارة للمتعاقد معها بل يكون تعويضاً كاملاً عن جميع الأضرار التي يتحملها المقاول، وذلك بدفع مبلغ إضافي له على الأسعار المتفق عليها</a:t>
            </a:r>
          </a:p>
        </p:txBody>
      </p:sp>
    </p:spTree>
    <p:extLst>
      <p:ext uri="{BB962C8B-B14F-4D97-AF65-F5344CB8AC3E}">
        <p14:creationId xmlns:p14="http://schemas.microsoft.com/office/powerpoint/2010/main" val="276868219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172</Words>
  <Application>Microsoft Office PowerPoint</Application>
  <PresentationFormat>عرض على الشاشة (3:4)‏</PresentationFormat>
  <Paragraphs>25</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7</cp:revision>
  <dcterms:created xsi:type="dcterms:W3CDTF">2021-06-12T11:49:51Z</dcterms:created>
  <dcterms:modified xsi:type="dcterms:W3CDTF">2022-04-23T08:40:40Z</dcterms:modified>
</cp:coreProperties>
</file>