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6" d="100"/>
          <a:sy n="56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BF65-D147-4622-A6A5-627AE2AF21C9}" type="datetimeFigureOut">
              <a:rPr lang="ar-IQ" smtClean="0"/>
              <a:t>01/09/1443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B3F7-00B2-4CD2-BF53-0C4FEE5BE3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1308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BF65-D147-4622-A6A5-627AE2AF21C9}" type="datetimeFigureOut">
              <a:rPr lang="ar-IQ" smtClean="0"/>
              <a:t>01/09/1443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B3F7-00B2-4CD2-BF53-0C4FEE5BE3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1536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BF65-D147-4622-A6A5-627AE2AF21C9}" type="datetimeFigureOut">
              <a:rPr lang="ar-IQ" smtClean="0"/>
              <a:t>01/09/1443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B3F7-00B2-4CD2-BF53-0C4FEE5BE3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27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BF65-D147-4622-A6A5-627AE2AF21C9}" type="datetimeFigureOut">
              <a:rPr lang="ar-IQ" smtClean="0"/>
              <a:t>01/09/1443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B3F7-00B2-4CD2-BF53-0C4FEE5BE3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52537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BF65-D147-4622-A6A5-627AE2AF21C9}" type="datetimeFigureOut">
              <a:rPr lang="ar-IQ" smtClean="0"/>
              <a:t>01/09/1443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B3F7-00B2-4CD2-BF53-0C4FEE5BE3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1771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BF65-D147-4622-A6A5-627AE2AF21C9}" type="datetimeFigureOut">
              <a:rPr lang="ar-IQ" smtClean="0"/>
              <a:t>01/09/1443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B3F7-00B2-4CD2-BF53-0C4FEE5BE3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7477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BF65-D147-4622-A6A5-627AE2AF21C9}" type="datetimeFigureOut">
              <a:rPr lang="ar-IQ" smtClean="0"/>
              <a:t>01/09/1443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B3F7-00B2-4CD2-BF53-0C4FEE5BE3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2481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BF65-D147-4622-A6A5-627AE2AF21C9}" type="datetimeFigureOut">
              <a:rPr lang="ar-IQ" smtClean="0"/>
              <a:t>01/09/1443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B3F7-00B2-4CD2-BF53-0C4FEE5BE3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83888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BF65-D147-4622-A6A5-627AE2AF21C9}" type="datetimeFigureOut">
              <a:rPr lang="ar-IQ" smtClean="0"/>
              <a:t>01/09/1443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B3F7-00B2-4CD2-BF53-0C4FEE5BE3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16645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BF65-D147-4622-A6A5-627AE2AF21C9}" type="datetimeFigureOut">
              <a:rPr lang="ar-IQ" smtClean="0"/>
              <a:t>01/09/1443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B3F7-00B2-4CD2-BF53-0C4FEE5BE3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07554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BF65-D147-4622-A6A5-627AE2AF21C9}" type="datetimeFigureOut">
              <a:rPr lang="ar-IQ" smtClean="0"/>
              <a:t>01/09/1443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B3F7-00B2-4CD2-BF53-0C4FEE5BE3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5181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FBF65-D147-4622-A6A5-627AE2AF21C9}" type="datetimeFigureOut">
              <a:rPr lang="ar-IQ" smtClean="0"/>
              <a:t>01/09/1443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6B3F7-00B2-4CD2-BF53-0C4FEE5BE3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35303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7504" y="260648"/>
            <a:ext cx="8928992" cy="659735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ar-IQ" sz="11200" dirty="0">
                <a:solidFill>
                  <a:schemeClr val="tx1"/>
                </a:solidFill>
              </a:rPr>
              <a:t>نهاية القرارات </a:t>
            </a:r>
            <a:r>
              <a:rPr lang="ar-IQ" sz="11200" dirty="0" smtClean="0">
                <a:solidFill>
                  <a:schemeClr val="tx1"/>
                </a:solidFill>
              </a:rPr>
              <a:t>الإدارية</a:t>
            </a:r>
            <a:endParaRPr lang="en-US" sz="11200" dirty="0" smtClean="0">
              <a:solidFill>
                <a:schemeClr val="tx1"/>
              </a:solidFill>
            </a:endParaRPr>
          </a:p>
          <a:p>
            <a:pPr algn="r"/>
            <a:r>
              <a:rPr lang="ar-IQ" sz="8800" dirty="0" smtClean="0">
                <a:solidFill>
                  <a:schemeClr val="tx1"/>
                </a:solidFill>
              </a:rPr>
              <a:t>*نهاية </a:t>
            </a:r>
            <a:r>
              <a:rPr lang="ar-IQ" sz="8800" dirty="0">
                <a:solidFill>
                  <a:schemeClr val="tx1"/>
                </a:solidFill>
              </a:rPr>
              <a:t>القرارات الإدارية بغير عمل </a:t>
            </a:r>
            <a:r>
              <a:rPr lang="ar-IQ" sz="8800" dirty="0" smtClean="0">
                <a:solidFill>
                  <a:schemeClr val="tx1"/>
                </a:solidFill>
              </a:rPr>
              <a:t>الإدارة</a:t>
            </a:r>
          </a:p>
          <a:p>
            <a:pPr algn="r"/>
            <a:r>
              <a:rPr lang="ar-IQ" sz="8800" dirty="0">
                <a:solidFill>
                  <a:schemeClr val="tx1"/>
                </a:solidFill>
              </a:rPr>
              <a:t>أولاً : تنفيذ القرار الإداري </a:t>
            </a:r>
            <a:r>
              <a:rPr lang="ar-IQ" sz="8800" dirty="0" smtClean="0">
                <a:solidFill>
                  <a:schemeClr val="tx1"/>
                </a:solidFill>
              </a:rPr>
              <a:t>.</a:t>
            </a:r>
            <a:r>
              <a:rPr lang="ar-IQ" sz="8800" dirty="0">
                <a:solidFill>
                  <a:schemeClr val="tx1"/>
                </a:solidFill>
              </a:rPr>
              <a:t> </a:t>
            </a:r>
            <a:r>
              <a:rPr lang="ar-IQ" sz="8800" dirty="0" smtClean="0">
                <a:solidFill>
                  <a:schemeClr val="tx1"/>
                </a:solidFill>
              </a:rPr>
              <a:t>ينتهي </a:t>
            </a:r>
            <a:r>
              <a:rPr lang="ar-IQ" sz="8800" dirty="0">
                <a:solidFill>
                  <a:schemeClr val="tx1"/>
                </a:solidFill>
              </a:rPr>
              <a:t>القرار الإداري بمجرد تنفيذه أو استنفاذ الغرض منه , كتنفيذ القرار بإبعاد أجنبي , فإن القرار ينتهي بمغادرة ذلك الأجنبي البلاد , والقرار الصادر بهدم منزل آيل للسقوط ينتهي بهدم ذلك البيت .</a:t>
            </a:r>
            <a:r>
              <a:rPr lang="ar-IQ" sz="8800" dirty="0" smtClean="0">
                <a:solidFill>
                  <a:schemeClr val="tx1"/>
                </a:solidFill>
              </a:rPr>
              <a:t/>
            </a:r>
            <a:br>
              <a:rPr lang="ar-IQ" sz="8800" dirty="0" smtClean="0">
                <a:solidFill>
                  <a:schemeClr val="tx1"/>
                </a:solidFill>
              </a:rPr>
            </a:br>
            <a:r>
              <a:rPr lang="ar-IQ" sz="8800" dirty="0">
                <a:solidFill>
                  <a:schemeClr val="tx1"/>
                </a:solidFill>
              </a:rPr>
              <a:t>وقد تستدعي طبيعة بعض القرارات استمرارها لمدة طويلة من الزمن , كالقرار الصادر بترخيص محل , فلا ينتهي القرار بإنشاء المحل , بل يستمر ما دام المستفيد من الترخيص مزاولاً لنشاطه , إلا إذا تدخلت الإدارة وقامت بسحب الترخيص لمقتضيات المصلحة العامة أو لمخالفة المستفيد لشروط الاستفادة منه .</a:t>
            </a:r>
            <a:r>
              <a:rPr lang="ar-IQ" sz="8800" dirty="0" smtClean="0">
                <a:solidFill>
                  <a:schemeClr val="tx1"/>
                </a:solidFill>
              </a:rPr>
              <a:t/>
            </a:r>
            <a:br>
              <a:rPr lang="ar-IQ" sz="8800" dirty="0" smtClean="0">
                <a:solidFill>
                  <a:schemeClr val="tx1"/>
                </a:solidFill>
              </a:rPr>
            </a:br>
            <a:r>
              <a:rPr lang="ar-IQ" sz="8800" dirty="0">
                <a:solidFill>
                  <a:schemeClr val="tx1"/>
                </a:solidFill>
              </a:rPr>
              <a:t>ثانياً : انتهاء المدة المحددة لسريان القرار </a:t>
            </a:r>
            <a:r>
              <a:rPr lang="ar-IQ" sz="8800" dirty="0" smtClean="0">
                <a:solidFill>
                  <a:schemeClr val="tx1"/>
                </a:solidFill>
              </a:rPr>
              <a:t>:قد </a:t>
            </a:r>
            <a:r>
              <a:rPr lang="ar-IQ" sz="8800" dirty="0">
                <a:solidFill>
                  <a:schemeClr val="tx1"/>
                </a:solidFill>
              </a:rPr>
              <a:t>يحدد المشرع مدة معينة لسريان القرار الإداري يتوقف أثره بانتهائها , كما في حالة الترخيص بالإقامة الأجنبي لمدة معينة , أو قرار منح جواز سفر ,ففي الحالتين ينتهي القرار بانتهاء المدة المحدد سلفاً لنفاذ الترخيص وجواز السفر .</a:t>
            </a:r>
            <a:r>
              <a:rPr lang="ar-IQ" sz="8800" dirty="0" smtClean="0">
                <a:solidFill>
                  <a:schemeClr val="tx1"/>
                </a:solidFill>
              </a:rPr>
              <a:t/>
            </a:r>
            <a:br>
              <a:rPr lang="ar-IQ" sz="8800" dirty="0" smtClean="0">
                <a:solidFill>
                  <a:schemeClr val="tx1"/>
                </a:solidFill>
              </a:rPr>
            </a:br>
            <a:r>
              <a:rPr lang="ar-IQ" sz="8800" dirty="0">
                <a:solidFill>
                  <a:schemeClr val="tx1"/>
                </a:solidFill>
              </a:rPr>
              <a:t>ثالثاً : زوال الحالة الواقعية أو القانونية التي تعلق عليها استمرار نفاذ القرار </a:t>
            </a:r>
            <a:r>
              <a:rPr lang="ar-IQ" sz="8800" dirty="0" smtClean="0">
                <a:solidFill>
                  <a:schemeClr val="tx1"/>
                </a:solidFill>
              </a:rPr>
              <a:t>الإداري: كما </a:t>
            </a:r>
            <a:r>
              <a:rPr lang="ar-IQ" sz="8800" dirty="0">
                <a:solidFill>
                  <a:schemeClr val="tx1"/>
                </a:solidFill>
              </a:rPr>
              <a:t>لو منحت الإدارة الأجنبي الترخيص بالإقامة لأنه يعمل في جهة أو مصلحة حكومية فإذا انتهت خدمته في هذه الجهة انتهى معها الترخيص له بالإقامة . </a:t>
            </a:r>
            <a:r>
              <a:rPr lang="ar-IQ" sz="8800" dirty="0" smtClean="0">
                <a:solidFill>
                  <a:schemeClr val="tx1"/>
                </a:solidFill>
              </a:rPr>
              <a:t/>
            </a:r>
            <a:br>
              <a:rPr lang="ar-IQ" sz="8800" dirty="0" smtClean="0">
                <a:solidFill>
                  <a:schemeClr val="tx1"/>
                </a:solidFill>
              </a:rPr>
            </a:br>
            <a:r>
              <a:rPr lang="ar-IQ" sz="8800" dirty="0">
                <a:solidFill>
                  <a:schemeClr val="tx1"/>
                </a:solidFill>
              </a:rPr>
              <a:t>رابعاً : استحالة تنفيذ القرار </a:t>
            </a:r>
            <a:r>
              <a:rPr lang="ar-IQ" sz="8800" dirty="0" smtClean="0">
                <a:solidFill>
                  <a:schemeClr val="tx1"/>
                </a:solidFill>
              </a:rPr>
              <a:t>:كالقرار </a:t>
            </a:r>
            <a:r>
              <a:rPr lang="ar-IQ" sz="8800" dirty="0">
                <a:solidFill>
                  <a:schemeClr val="tx1"/>
                </a:solidFill>
              </a:rPr>
              <a:t>الصادر بترخيص مزاولة مهنة معينة , ثم يتوفى المستفيد من الرخصة أو القرار الصادر بتعيين موظف يتوفى قبل تنفيذه لقرار التعيين </a:t>
            </a:r>
            <a:r>
              <a:rPr lang="ar-IQ" sz="8800" dirty="0" smtClean="0">
                <a:solidFill>
                  <a:schemeClr val="tx1"/>
                </a:solidFill>
              </a:rPr>
              <a:t>.</a:t>
            </a:r>
            <a:br>
              <a:rPr lang="ar-IQ" sz="8800" dirty="0" smtClean="0">
                <a:solidFill>
                  <a:schemeClr val="tx1"/>
                </a:solidFill>
              </a:rPr>
            </a:br>
            <a:r>
              <a:rPr lang="ar-IQ" sz="8800" dirty="0">
                <a:solidFill>
                  <a:schemeClr val="tx1"/>
                </a:solidFill>
              </a:rPr>
              <a:t>خامساً : تحقق الشرط الفاسخ الذي يعلق عليه القرار </a:t>
            </a:r>
            <a:r>
              <a:rPr lang="ar-IQ" sz="8800" dirty="0" smtClean="0">
                <a:solidFill>
                  <a:schemeClr val="tx1"/>
                </a:solidFill>
              </a:rPr>
              <a:t>:قد </a:t>
            </a:r>
            <a:r>
              <a:rPr lang="ar-IQ" sz="8800" dirty="0">
                <a:solidFill>
                  <a:schemeClr val="tx1"/>
                </a:solidFill>
              </a:rPr>
              <a:t>يصدر القرار معلقاً على شرط فاسخ , وهو قرار كامل وتكون آثاره نافذة , غير أن تحقق الشرط الفاسخ يؤدي إلى زوال القرار من تاريخ صدروه وليس من تاريخ تحقق الشرط . ك</a:t>
            </a:r>
            <a:r>
              <a:rPr lang="ar-IQ" sz="8800" dirty="0" smtClean="0">
                <a:solidFill>
                  <a:schemeClr val="tx1"/>
                </a:solidFill>
              </a:rPr>
              <a:t>ما </a:t>
            </a:r>
            <a:r>
              <a:rPr lang="ar-IQ" sz="8800" dirty="0">
                <a:solidFill>
                  <a:schemeClr val="tx1"/>
                </a:solidFill>
              </a:rPr>
              <a:t>في قرار التعيين فهو قرار فردي مقترن بشرط فاسخ يتمثل في رفض صاحب الشأن فإذا لم يتحقق الرفض استمر القرار صحيحاً ومنتجاً لآثاره , أما إذا رفض التعيين زالت آثار القرار بأثر رجعي من تاريخ صدوره وليس من تاريخ تحقق الشرط .</a:t>
            </a:r>
            <a:r>
              <a:rPr lang="ar-IQ" sz="8000" dirty="0" smtClean="0">
                <a:solidFill>
                  <a:schemeClr val="tx1"/>
                </a:solidFill>
              </a:rPr>
              <a:t/>
            </a:r>
            <a:br>
              <a:rPr lang="ar-IQ" sz="8000" dirty="0" smtClean="0">
                <a:solidFill>
                  <a:schemeClr val="tx1"/>
                </a:solidFill>
              </a:rPr>
            </a:br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26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ar-IQ" dirty="0" smtClean="0"/>
              <a:t>سادساً : اقتران القرار بأجل فاسخ :</a:t>
            </a:r>
            <a:br>
              <a:rPr lang="ar-IQ" dirty="0" smtClean="0"/>
            </a:br>
            <a:r>
              <a:rPr lang="ar-IQ" dirty="0" smtClean="0"/>
              <a:t>قد تقرن الإدارة القرار الإداري بأجل فاسخ , فإذا حل هذا الأجل زال القرار الإداري من تاريخ حلول الأجل على خلاف القرار المعلق على شرط فاسخ الذي تزول آثاره بأثر رجعي في تاريخ صدروه .</a:t>
            </a:r>
            <a:br>
              <a:rPr lang="ar-IQ" dirty="0" smtClean="0"/>
            </a:br>
            <a:r>
              <a:rPr lang="ar-IQ" dirty="0" smtClean="0"/>
              <a:t>فالقرار في هذه الحالة يكون نافذاً ومنتجاً لآثاره حتى يتحقق الأجل الفاسخ , ومن ذلك القرارات الإدارية التي تحدد علاقة الموظف بالدولة والتي تنتهي حكماً ببلوغ الموظف سن التقاعد .</a:t>
            </a:r>
            <a:br>
              <a:rPr lang="ar-IQ" dirty="0" smtClean="0"/>
            </a:br>
            <a:r>
              <a:rPr lang="ar-IQ" dirty="0" smtClean="0"/>
              <a:t>سابعاً : الهلاك المادي للشيء الذي يقوم عليه القرار :</a:t>
            </a:r>
            <a:br>
              <a:rPr lang="ar-IQ" dirty="0" smtClean="0"/>
            </a:br>
            <a:r>
              <a:rPr lang="ar-IQ" dirty="0" smtClean="0"/>
              <a:t>كما لو صدر قرار بالترخيص لأحد الأشخاص باستعمال جزء من المال العام , فينتهي القرار بهلاك هذا الجزء من المال العام , أو فقده لصفة العمومية .</a:t>
            </a:r>
            <a:br>
              <a:rPr lang="ar-IQ" dirty="0" smtClean="0"/>
            </a:br>
            <a:r>
              <a:rPr lang="ar-IQ" dirty="0" smtClean="0"/>
              <a:t>ثامناً : تغير الظروف التي دعت إلى إصدار القرار :</a:t>
            </a:r>
            <a:br>
              <a:rPr lang="ar-IQ" dirty="0" smtClean="0"/>
            </a:br>
            <a:r>
              <a:rPr lang="ar-IQ" dirty="0" smtClean="0"/>
              <a:t>القرار الصادر تنفيذاً لقانون معين من الطبيعي أن ينتهي بزوال أو إلغاء القانون , إلا إذا نص على غير ذلك .</a:t>
            </a:r>
          </a:p>
          <a:p>
            <a:pPr marL="0" indent="0">
              <a:buNone/>
            </a:pPr>
            <a:r>
              <a:rPr lang="ar-IQ" sz="3800" b="1" dirty="0" smtClean="0"/>
              <a:t>نهاية </a:t>
            </a:r>
            <a:r>
              <a:rPr lang="ar-IQ" sz="3800" b="1" dirty="0"/>
              <a:t>القرارات الإدارية بعمل من جانب </a:t>
            </a:r>
            <a:r>
              <a:rPr lang="ar-IQ" sz="3800" b="1" dirty="0" smtClean="0"/>
              <a:t>الإدارة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sz="5100" dirty="0">
                <a:solidFill>
                  <a:srgbClr val="FF0000"/>
                </a:solidFill>
              </a:rPr>
              <a:t>أولاً : الإلغـاء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أن سرعة تطور الحياة الإدارية وتغيرها يؤدي إلى ضرورة تطور القرارات الإدارية وتغيرها في كل وقت , لتساير هذا التطور وتجاوب مع لأوضاع المتغيرة . 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لذلك تلجأ الإدارة في كثير من الأحيان إلى وضع حد لتطبيق قراراتها غير المناسبة , وفق ما يسمى الإلغاء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والإلغاء بهذا المعنى هو العمل القانوني الذي يصدر عن الإدارة متضمناً إنهاء أثر القرار الإداري بالنسبة للمستقبل مع ترك آثاره التي رتبها منذ لحظة صدوره وحتى إلغاءه.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1- </a:t>
            </a:r>
            <a:r>
              <a:rPr lang="ar-IQ" dirty="0"/>
              <a:t>أن يتم الإلغاء بقرار صادر من السلطة التي أصدرت القرار ألأصلي أو السلطة الرئاسية لها , ما لم ينص المشرع على منح سلطة أخرى هذا الحق </a:t>
            </a: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2- </a:t>
            </a:r>
            <a:r>
              <a:rPr lang="ar-IQ" dirty="0"/>
              <a:t>ومن الضروري أيضاً أن يتخذ قرار الإلغاء نفس شكل وإجراءات صدور القرار الأصلي , فإذا كان الأخير كتابياً يجب أن يكون قرار الإلغاء كتابياً أيضاً</a:t>
            </a:r>
            <a:endParaRPr lang="ar-IQ" dirty="0" smtClean="0"/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ويختلف حق الإدارة في إلغاء قراراتها الإدارية باختلاف قراراتها تنظيمية أو فردية </a:t>
            </a:r>
            <a:r>
              <a:rPr lang="ar-IQ" dirty="0" smtClean="0">
                <a:solidFill>
                  <a:srgbClr val="FF0000"/>
                </a:solidFill>
              </a:rPr>
              <a:t>.</a:t>
            </a:r>
            <a:endParaRPr lang="ar-IQ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993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1. إلغاء القرارات الإدارية التنظيمية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لما كانت القرارات التنظيمية تنشئ مراكز عامة لا ذاتية , فإن الإدارة تملك في كل وقت أن تعدلها أو تلغيها أو تستبدل بها غيرها وفقاً لمقتضيات الصالح العام , وليس لأحد أن يحتج بوجود حق مكتسب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وإذا كان إلغاء القرارات التنظيمية يتم بهذه المرونة , فإن ذلك لا يعني عدم إلزامية القواعد التنظيمية , فهذه القواعد ملزمة لكل السلطات العامة في الدولة بما فيها السلطة التي أصدرتها , وان الخروج على أحكامها في التطبيقات الفردية غير جائز إلا إذا تقرر ذلك في القاعدة التنظيمية ذاتها </a:t>
            </a:r>
            <a:r>
              <a:rPr lang="ar-IQ" dirty="0" smtClean="0"/>
              <a:t>.ومن </a:t>
            </a:r>
            <a:r>
              <a:rPr lang="ar-IQ" dirty="0"/>
              <a:t>ناحية أخرى يجب أن يتم إلغاء القرار التنظيمي أو تعديله بقرار تنظيمي مماثل 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2. إلغاء القرارات الإدارية الفردية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تلزم التفرقة في هذا المجال بين القرارات الفردية التي ترتب حقوقاً للأفراد وتلك التي لا تولد حقوقاً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أ- القرارات التي ترتب حقوقاً للأفراد :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الأصل أن القرارات الإدارية الفردية إذا ما صدرت سليمة مستوفية للشروط التي </a:t>
            </a:r>
            <a:r>
              <a:rPr lang="ar-IQ" dirty="0" err="1"/>
              <a:t>يتطلبها</a:t>
            </a:r>
            <a:r>
              <a:rPr lang="ar-IQ" dirty="0"/>
              <a:t> القانون وترتب عليها حق شخصي أو مركز خاص , فإن الإدارة لا تملك المساس بها إلا في الحالات التي يجبرها القانون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ويقرر القفه أن احترام المراكز الخاصة التي تنشأ عن القرارات الإدارية الفردية , يعتبر مثله في ذلك مثل مبدأ المشروعية من أسس الدولة القانونية . 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إلا أن هذا لأصل لا يجري على إطلاقه , فالإدارة تملك أحياناً أن تلغي قراراً ترتيب عليه حقوق مكتسبة , ومن ذلك القرار الصادر بتعيين شخص في وظيفة عامة فهذا القرار </a:t>
            </a:r>
            <a:r>
              <a:rPr lang="ar-IQ" dirty="0" smtClean="0"/>
              <a:t>وان أكتسب </a:t>
            </a:r>
            <a:r>
              <a:rPr lang="ar-IQ" dirty="0"/>
              <a:t>هذا الشخص حقاً في تقلده الوظيفة العامة , فإن الإدارة تستطيع فصل الموظف في حالة ارتكابه خطأ يبرر هذا الجزاء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هذا إذا كان القرار الفردي سليماً , أما إذا القرار الفردي المنشئ لحقوق مكتسبة غير سليم , فإن الإدارة تملك أن تلغيه أو تعدل فيه وإلغائها له يمثل جزاء لعدم مشروعيته.</a:t>
            </a:r>
          </a:p>
        </p:txBody>
      </p:sp>
    </p:spTree>
    <p:extLst>
      <p:ext uri="{BB962C8B-B14F-4D97-AF65-F5344CB8AC3E}">
        <p14:creationId xmlns:p14="http://schemas.microsoft.com/office/powerpoint/2010/main" val="2397508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16632"/>
            <a:ext cx="8964488" cy="64087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ar-IQ" dirty="0"/>
              <a:t>ب- القرارات الإدارية التي لا ترتب حقوقاً </a:t>
            </a:r>
            <a:r>
              <a:rPr lang="ar-IQ" dirty="0" smtClean="0"/>
              <a:t>للأفراد</a:t>
            </a:r>
          </a:p>
          <a:p>
            <a:pPr marL="0" indent="0">
              <a:buNone/>
            </a:pPr>
            <a:r>
              <a:rPr lang="ar-IQ" dirty="0"/>
              <a:t>لقرارات الوقتية : وهي القرارات التي لا تنشئ حقوقاً بالمعنى القانوني لتعلقها بأوضاع مؤقتة ولو لم ينص على سريانها لمدة معينة , ومن ذلك القرارات الصادرة بندب موظف عام أو بمنح تراخيص مؤقتة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– القرارات الولائية : وهي القرارات التي تخول الأفراد مجرد رخصة من الإدارة لا تترتب عليها أي أثار قانونية أخرى مثل منح أحد الموظفين </a:t>
            </a:r>
            <a:r>
              <a:rPr lang="ar-IQ" dirty="0" err="1"/>
              <a:t>أجازة</a:t>
            </a:r>
            <a:r>
              <a:rPr lang="ar-IQ" dirty="0"/>
              <a:t> مرضية في غير الحالات التي يحتمها القانون , فهذا القرار لا يمكن اعتباره حقاً مكتسباً وبالتالي تملك الإدارة إلغاؤه في أي وقت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– القرارات السلبية : القرار السلبي هو ذلك القرار الذي لا يصدر في شكل الإفصاح الصريح عن إرادة جهة الإدارة بإنشاء المركز القانوني أو تعديله أو إنهائه , بل تتخذ الإدارة موقفاً سلبياً من التصرف في أمر كان الواجب على الإدارة أن تتخذ أجراءً فيه طبقاً للقانون واللوائح , فسكوت الإدارة عن الإفصاح عن أرادتها بشكل صريح يعد بمثابة قرار سلبي بالرفض , وهذا القرار لا يرتب حقوقاً أو مزايا للأفراد ويجوز إلغاؤه في أي وقت , مثل قرار الإدارة برفض منح رخصة لأحد الأفراد لمزاولة مهنة معينة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– القرارات غير التنفيذية : وهي القرارات التمهيدية التي تصدر بقصد الإعداد لإصدار قرار معين , مثل قرار الإدارة بإيقاف موظف عن عمله بقصد أحالته إلى المحاكمة التأديبية , والقرارات التي تحتاج إلى تصديق من السلطة </a:t>
            </a:r>
            <a:r>
              <a:rPr lang="ar-IQ" dirty="0" err="1" smtClean="0"/>
              <a:t>الرآسية</a:t>
            </a:r>
            <a:r>
              <a:rPr lang="ar-IQ" dirty="0"/>
              <a:t> </a:t>
            </a:r>
            <a:r>
              <a:rPr lang="ar-IQ" dirty="0" smtClean="0"/>
              <a:t>فيتم الغائها في </a:t>
            </a:r>
            <a:r>
              <a:rPr lang="ar-IQ" dirty="0"/>
              <a:t>أي وقت ودون التقيد بميعاد معين .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77126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856984" cy="6336704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ar-IQ" sz="4000" dirty="0" smtClean="0">
                <a:solidFill>
                  <a:srgbClr val="FF0000"/>
                </a:solidFill>
              </a:rPr>
              <a:t>ثانيـاً </a:t>
            </a:r>
            <a:r>
              <a:rPr lang="ar-IQ" sz="4000" dirty="0">
                <a:solidFill>
                  <a:srgbClr val="FF0000"/>
                </a:solidFill>
              </a:rPr>
              <a:t>: السحــب .</a:t>
            </a:r>
            <a:r>
              <a:rPr lang="ar-IQ" dirty="0" smtClean="0">
                <a:solidFill>
                  <a:schemeClr val="tx1"/>
                </a:solidFill>
              </a:rPr>
              <a:t/>
            </a:r>
            <a:br>
              <a:rPr lang="ar-IQ" dirty="0" smtClean="0">
                <a:solidFill>
                  <a:schemeClr val="tx1"/>
                </a:solidFill>
              </a:rPr>
            </a:br>
            <a:r>
              <a:rPr lang="ar-IQ" dirty="0">
                <a:solidFill>
                  <a:schemeClr val="tx1"/>
                </a:solidFill>
              </a:rPr>
              <a:t>يقصد بسحب القرارات الإدارية إعدامها بأثر رجعي من تاريخ صدورها , وكأن القرار لم يولد مطلقاً ولم يرتب أية آثار قانونية </a:t>
            </a:r>
            <a:r>
              <a:rPr lang="ar-IQ" dirty="0" smtClean="0">
                <a:solidFill>
                  <a:schemeClr val="tx1"/>
                </a:solidFill>
              </a:rPr>
              <a:t>.</a:t>
            </a:r>
            <a:r>
              <a:rPr lang="ar-IQ" dirty="0">
                <a:solidFill>
                  <a:schemeClr val="tx1"/>
                </a:solidFill>
              </a:rPr>
              <a:t> </a:t>
            </a:r>
            <a:r>
              <a:rPr lang="ar-IQ" dirty="0" smtClean="0">
                <a:solidFill>
                  <a:schemeClr val="tx1"/>
                </a:solidFill>
              </a:rPr>
              <a:t>وهو </a:t>
            </a:r>
            <a:r>
              <a:rPr lang="ar-IQ" dirty="0">
                <a:solidFill>
                  <a:schemeClr val="tx1"/>
                </a:solidFill>
              </a:rPr>
              <a:t>ا</a:t>
            </a:r>
            <a:r>
              <a:rPr lang="ar-IQ" dirty="0" smtClean="0">
                <a:solidFill>
                  <a:schemeClr val="tx1"/>
                </a:solidFill>
              </a:rPr>
              <a:t>لإلغاء </a:t>
            </a:r>
            <a:r>
              <a:rPr lang="ar-IQ" dirty="0">
                <a:solidFill>
                  <a:schemeClr val="tx1"/>
                </a:solidFill>
              </a:rPr>
              <a:t>القضائي من حيث أثره , إذ يترتب عليه إنهاء جميع الآثار القانونية المترتبة على القرارات الإدارية اعتباراً من تاريخ صدورها , وإذا كان من حق القضاء إلغاء القرارات الإدارية المعيبة خلال مدة معينة هي مدة الطعن بالإلغاء , فإن المنطق يحتم أن تتمتع الإدارة بحق سحب قراراتها المعيبة خلال هذه المدة, توقياً لإجراءات التقاضي المطولة , كما أن سحب الإدارة قرارها المعيب أكرم لها من إلغائه قضائياً .</a:t>
            </a:r>
            <a:r>
              <a:rPr lang="ar-IQ" dirty="0" smtClean="0">
                <a:solidFill>
                  <a:schemeClr val="tx1"/>
                </a:solidFill>
              </a:rPr>
              <a:t/>
            </a:r>
            <a:br>
              <a:rPr lang="ar-IQ" dirty="0" smtClean="0">
                <a:solidFill>
                  <a:schemeClr val="tx1"/>
                </a:solidFill>
              </a:rPr>
            </a:br>
            <a:r>
              <a:rPr lang="ar-IQ" dirty="0">
                <a:solidFill>
                  <a:schemeClr val="tx1"/>
                </a:solidFill>
              </a:rPr>
              <a:t>وفي هذا المجال يجب التمييز بين سحب القرارات الإدارية المشروعة وسحب القرارات الإدارية غير المشروعة .</a:t>
            </a:r>
            <a:r>
              <a:rPr lang="ar-IQ" dirty="0" smtClean="0">
                <a:solidFill>
                  <a:schemeClr val="tx1"/>
                </a:solidFill>
              </a:rPr>
              <a:t/>
            </a:r>
            <a:br>
              <a:rPr lang="ar-IQ" dirty="0" smtClean="0">
                <a:solidFill>
                  <a:schemeClr val="tx1"/>
                </a:solidFill>
              </a:rPr>
            </a:br>
            <a:r>
              <a:rPr lang="ar-IQ" dirty="0">
                <a:solidFill>
                  <a:schemeClr val="tx1"/>
                </a:solidFill>
              </a:rPr>
              <a:t>1. سحب القرارات المشروعية .</a:t>
            </a:r>
            <a:r>
              <a:rPr lang="ar-IQ" dirty="0" smtClean="0">
                <a:solidFill>
                  <a:schemeClr val="tx1"/>
                </a:solidFill>
              </a:rPr>
              <a:t/>
            </a:r>
            <a:br>
              <a:rPr lang="ar-IQ" dirty="0" smtClean="0">
                <a:solidFill>
                  <a:schemeClr val="tx1"/>
                </a:solidFill>
              </a:rPr>
            </a:br>
            <a:r>
              <a:rPr lang="ar-IQ" dirty="0" smtClean="0">
                <a:solidFill>
                  <a:schemeClr val="tx1"/>
                </a:solidFill>
              </a:rPr>
              <a:t>لا </a:t>
            </a:r>
            <a:r>
              <a:rPr lang="ar-IQ" dirty="0">
                <a:solidFill>
                  <a:schemeClr val="tx1"/>
                </a:solidFill>
              </a:rPr>
              <a:t>يجوز سحب القرارات الإدارية المشروعة, حماية لمبدأ المشروعية وضمان الحقوق المكتسبة للأفراد , سواء أكانت قرارات فردية أو تنظيمية مع أن الأخيرة لا تنشئ مراكز شخصية بل مراكز عامة أعمالاً للاستقرار في الأوضاع القانونية وتطبيقاً لمبدأ عدم الرجعية القرارات الإدارية .</a:t>
            </a:r>
            <a:r>
              <a:rPr lang="ar-IQ" dirty="0" smtClean="0">
                <a:solidFill>
                  <a:schemeClr val="tx1"/>
                </a:solidFill>
              </a:rPr>
              <a:t/>
            </a:r>
            <a:br>
              <a:rPr lang="ar-IQ" dirty="0" smtClean="0">
                <a:solidFill>
                  <a:schemeClr val="tx1"/>
                </a:solidFill>
              </a:rPr>
            </a:br>
            <a:r>
              <a:rPr lang="ar-IQ" dirty="0">
                <a:solidFill>
                  <a:schemeClr val="tx1"/>
                </a:solidFill>
              </a:rPr>
              <a:t>غير أن القاعدة لا تجري على إطلاقها , فقد أجاز القضاء الإداري سحب القرارات الإدارية المشروعة في حالات معينة من ذلك :</a:t>
            </a:r>
            <a:r>
              <a:rPr lang="ar-IQ" dirty="0" smtClean="0">
                <a:solidFill>
                  <a:schemeClr val="tx1"/>
                </a:solidFill>
              </a:rPr>
              <a:t/>
            </a:r>
            <a:br>
              <a:rPr lang="ar-IQ" dirty="0" smtClean="0">
                <a:solidFill>
                  <a:schemeClr val="tx1"/>
                </a:solidFill>
              </a:rPr>
            </a:br>
            <a:r>
              <a:rPr lang="ar-IQ" dirty="0">
                <a:solidFill>
                  <a:schemeClr val="tx1"/>
                </a:solidFill>
              </a:rPr>
              <a:t>أ- القرارات الإدارية الخاصة بفصل الموظفين : أجاز القضاء الإداري في مصر و فرنسا ولاعتبارات تتعلق بالعدالة سحب قرار فصل الموظف , بشرط إلا يؤثر قرارا السحب على حقوق الأفراد التي قد اكتسبت , كما لو تم تعيين موظف أخر لشغل الوظيفة التي كان يقوم بها الموظف المفصول .</a:t>
            </a:r>
          </a:p>
        </p:txBody>
      </p:sp>
    </p:spTree>
    <p:extLst>
      <p:ext uri="{BB962C8B-B14F-4D97-AF65-F5344CB8AC3E}">
        <p14:creationId xmlns:p14="http://schemas.microsoft.com/office/powerpoint/2010/main" val="2237736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IQ" dirty="0"/>
              <a:t>ب- القرارات التي لا يتولد عنها حقوق للأفراد : إذا لم يترتب أي حقوق مكتسبة للأفراد عن القرار الإداري , فإن الإدارة تملك أن تسحبه , ومن ذلك قرارها بسحب قراراها بتوقيع الجزاء التأديبي على أحد موظفيها لعدم تعلق هذا القرار بحق مكتسب لشخص آخر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وهنا تظهر مسألة القرارات الإدارية التنظيمية فهي تنشئ مراكز قانونية عامة , وبالتالي لا ترتب أي حقوق مكتسبة للأفراد وهذا يعنى أمكان سحب القرارات التنظيمية في أي وقت , إلا أن هذا الحق مقيد بأن لا يرتب هذا القرار حقوقاً للأفراد ولو بطريق غير مباشر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2. سحـب القرارات الإدارية غير المشروعة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يجوز </a:t>
            </a:r>
            <a:r>
              <a:rPr lang="ar-IQ" dirty="0"/>
              <a:t>للإدارة أن تسحب قراراتها غير المشروعة , كجزاء لعدم مشروعيتها واحتراماً للقانون 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وأن </a:t>
            </a:r>
            <a:r>
              <a:rPr lang="ar-IQ" dirty="0"/>
              <a:t>القرارات الإدارية المخالفة لمبدأ المشروعية لا تنشأ حقوق مكتسبة للأفراد ومن ثم يجوز إعدام آثارها بالنسبة للماضي والمستقبل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وعلى ذلك يجب أن يكون القرار موضوع السحب غير مشروع بأن يكون معيباً بأحد عيوب القرار الإداري , الشكل والاختصاص , ومخالفة القانون , والسبب , أو الانحراف بالسلطة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وقد يكون سحب القرار سحباً كلياً أو جزئياً إذا تعلق العيب في جزء منه وكان القرار قابلاً للتجزئة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والسلطة التي تملك سحب القرار هي السلطة التي أصدرته أو السلطة </a:t>
            </a:r>
            <a:r>
              <a:rPr lang="ar-IQ" dirty="0" err="1"/>
              <a:t>الرآسية</a:t>
            </a:r>
            <a:r>
              <a:rPr lang="ar-IQ" dirty="0"/>
              <a:t> لها ما لم يمنح المشرع هذا الحق لسلطة أخرى </a:t>
            </a:r>
            <a:r>
              <a:rPr lang="ar-IQ" dirty="0" smtClean="0"/>
              <a:t>.</a:t>
            </a:r>
          </a:p>
          <a:p>
            <a:pPr marL="0" indent="0">
              <a:buNone/>
            </a:pPr>
            <a:r>
              <a:rPr lang="ar-IQ" dirty="0" smtClean="0"/>
              <a:t>الفارق </a:t>
            </a:r>
            <a:r>
              <a:rPr lang="ar-IQ" dirty="0" err="1" smtClean="0"/>
              <a:t>مابين</a:t>
            </a:r>
            <a:r>
              <a:rPr lang="ar-IQ" dirty="0" smtClean="0"/>
              <a:t> الالغاء والسحب ا</a:t>
            </a:r>
          </a:p>
          <a:p>
            <a:pPr marL="0" indent="0">
              <a:buNone/>
            </a:pPr>
            <a:r>
              <a:rPr lang="ar-IQ" dirty="0" smtClean="0"/>
              <a:t>ان الالغاء هو </a:t>
            </a:r>
            <a:r>
              <a:rPr lang="ar-IQ" dirty="0"/>
              <a:t>العمل القانوني الذي يصدر عن الإدارة متضمناً إنهاء أثر القرار الإداري بالنسبة للمستقبل مع ترك آثاره التي رتبها منذ لحظة صدوره وحتى إلغاءه</a:t>
            </a:r>
            <a:r>
              <a:rPr lang="ar-IQ" dirty="0" smtClean="0"/>
              <a:t>.</a:t>
            </a:r>
          </a:p>
          <a:p>
            <a:pPr marL="0" indent="0">
              <a:buNone/>
            </a:pPr>
            <a:r>
              <a:rPr lang="ar-IQ" dirty="0" smtClean="0"/>
              <a:t>ام السحب بالقرارات </a:t>
            </a:r>
            <a:r>
              <a:rPr lang="ar-IQ" dirty="0"/>
              <a:t>الإدارية إعدامها بأثر رجعي من تاريخ صدورها , وكأن القرار لم يولد مطلقاً ولم يرتب أية آثار قانونية .</a:t>
            </a:r>
          </a:p>
        </p:txBody>
      </p:sp>
    </p:spTree>
    <p:extLst>
      <p:ext uri="{BB962C8B-B14F-4D97-AF65-F5344CB8AC3E}">
        <p14:creationId xmlns:p14="http://schemas.microsoft.com/office/powerpoint/2010/main" val="1707262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ar-IQ" dirty="0"/>
              <a:t>المــدة المحددة للسحـب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-يتم </a:t>
            </a:r>
            <a:r>
              <a:rPr lang="ar-IQ" dirty="0"/>
              <a:t>سحب القرارات الإدارية الفردية خلال المدة التي يجوز فيها الطعن بالإلغاء أمام القضاء , أي خلال ستين يوماً من تاريخ صدورها بحيث إذا انقضى هذا الميعاد اكتسب القرار حصانة تمنعه من أي إلغاء أو تعديل.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-أما </a:t>
            </a:r>
            <a:r>
              <a:rPr lang="ar-IQ" dirty="0"/>
              <a:t>بالنسبة للقرارات الإدارية غير المشروعة فيجوز سحبها في أي وقت حسبما </a:t>
            </a:r>
            <a:r>
              <a:rPr lang="ar-IQ" dirty="0" err="1"/>
              <a:t>تقتضيه</a:t>
            </a:r>
            <a:r>
              <a:rPr lang="ar-IQ" dirty="0"/>
              <a:t> المصلحة العامة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إلا أن قاعدة التقيد بميعاد سحب القرارات الإدارية الفردية المعيبة ترد عليها بعض الاستثناءات تستطيع الإدارة فيها أن تسحب قراراتها دون التقيد بمدة معينة تمثل فيما يلي </a:t>
            </a:r>
            <a:r>
              <a:rPr lang="ar-IQ" dirty="0" smtClean="0"/>
              <a:t>:</a:t>
            </a:r>
          </a:p>
          <a:p>
            <a:pPr marL="0" indent="0">
              <a:buNone/>
            </a:pPr>
            <a:r>
              <a:rPr lang="ar-IQ" dirty="0"/>
              <a:t>أ- القرار المنعدم </a:t>
            </a:r>
            <a:r>
              <a:rPr lang="ar-IQ" dirty="0" smtClean="0"/>
              <a:t>:هو </a:t>
            </a:r>
            <a:r>
              <a:rPr lang="ar-IQ" dirty="0"/>
              <a:t>القرار المشوب بعيب جسيم يجرده من صفته الإدارية ويجعله مجرد عمل مادي , لا تتمتع بما يتمتع به الأعمال الإدارية من حماية , فلا يتحصن بمضي المدة , ويجوز سحبه في أي وقت , كما يجوز لصاحب الشأن أن يلجأ إلى القضاء طالباً إلغاء القرار المنعدم دون التقيد بمواعيد رفع دعوى الإلغاء </a:t>
            </a:r>
            <a:r>
              <a:rPr lang="ar-IQ" dirty="0" smtClean="0"/>
              <a:t>.</a:t>
            </a:r>
            <a:r>
              <a:rPr lang="ar-IQ" dirty="0"/>
              <a:t> </a:t>
            </a:r>
            <a:r>
              <a:rPr lang="ar-IQ" dirty="0" smtClean="0"/>
              <a:t>مثال على هذه القرارات </a:t>
            </a:r>
            <a:r>
              <a:rPr lang="ar-IQ" dirty="0"/>
              <a:t>صدور القرار من فرد عادي لا يتمتع بصفة الموظف أو من هيئة خاصة لا تمت بصلة للإدارة صاحبة </a:t>
            </a:r>
            <a:r>
              <a:rPr lang="ar-IQ" dirty="0" smtClean="0"/>
              <a:t>الاختصاص .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41588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1926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IQ" dirty="0"/>
              <a:t>ب- القرار الإداري المبني على غش أو تدليس </a:t>
            </a:r>
            <a:r>
              <a:rPr lang="ar-IQ" dirty="0" smtClean="0"/>
              <a:t>:, </a:t>
            </a:r>
            <a:r>
              <a:rPr lang="ar-IQ" dirty="0"/>
              <a:t>فإن للإدارة أن تسحب القرار دون التقيد بمدة السحب لأنه لا يوجد و الحال هذه ما يبرر حماية المركز القانوني لهذا الشخص الذي استعمل طرقاً </a:t>
            </a:r>
            <a:r>
              <a:rPr lang="ar-IQ" dirty="0" err="1"/>
              <a:t>إحتيالية</a:t>
            </a:r>
            <a:r>
              <a:rPr lang="ar-IQ" dirty="0"/>
              <a:t> بنية تضليل الإدارة وحملها على إصدار القرار استناداً إلى القاعدة التي تقرر أن الغش يفسد كل شيء </a:t>
            </a:r>
            <a:r>
              <a:rPr lang="ar-IQ" dirty="0" smtClean="0"/>
              <a:t>.مثال </a:t>
            </a:r>
            <a:r>
              <a:rPr lang="ar-IQ" dirty="0"/>
              <a:t>ذلك قرار تعيين موظف على أساس تقديم شهادات خبرة مزورة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وقد تكون هذه الطرق الاحتيالية التي استخدمها المستفيد طرقاً مادية كافية للتضليل </a:t>
            </a:r>
            <a:r>
              <a:rPr lang="ar-IQ" dirty="0" err="1"/>
              <a:t>وأخفاء</a:t>
            </a:r>
            <a:r>
              <a:rPr lang="ar-IQ" dirty="0"/>
              <a:t> الحقيقة , وقد يكون عملاً سلبياً محضاً في صورة كتمان صاحب الشأن عمداً بعض المعلومات الأساسية التي تجهلها جهة الإدارة , ولا تستطيع معرفتها عن طريق آخر ويؤثر جهلها بها تأثيراً جوهرياً في إرادتها مع علم صاحب الشأن بهذه المعلومات وبأهميتها وخطرها . 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ج- القرارات الإدارية المبينة على سلطة مقيدة </a:t>
            </a:r>
            <a:r>
              <a:rPr lang="ar-IQ" dirty="0" smtClean="0"/>
              <a:t>:</a:t>
            </a:r>
            <a:r>
              <a:rPr lang="ar-IQ" dirty="0"/>
              <a:t> </a:t>
            </a:r>
            <a:r>
              <a:rPr lang="ar-IQ" dirty="0" smtClean="0"/>
              <a:t>القرارات </a:t>
            </a:r>
            <a:r>
              <a:rPr lang="ar-IQ" dirty="0"/>
              <a:t>الإدارية التي تصدر بناءً على سلطة مقيدة بحيث لا يترك المشرع للإدارة حرية في التقدير , فإنه يكون لها أن ترجع في قراراتها كلما أخطأت في تطبيق القانون دون تقيد بمدة </a:t>
            </a:r>
            <a:r>
              <a:rPr lang="ar-IQ" dirty="0" smtClean="0"/>
              <a:t>.ومثال </a:t>
            </a:r>
            <a:r>
              <a:rPr lang="ar-IQ" dirty="0"/>
              <a:t>القرارات التي تصدر بناءً على اختصاص مقيد قرار الإدارة بترقية موظف على أساس الأقدمية , فإذا أخطأت الإدارة في مراعاة هذا الشرط وأصدرت قرارها متخطية الموظف المستحق إلى الموظف أحدث , جاز لها أن تسحب قرار الترقية دون التقيد بمدة معينة </a:t>
            </a:r>
            <a:r>
              <a:rPr lang="ar-IQ" dirty="0" smtClean="0"/>
              <a:t>.وعلى </a:t>
            </a:r>
            <a:r>
              <a:rPr lang="ar-IQ" dirty="0"/>
              <a:t>العكس من ذلك إذا مارست الإدارة اختصاصاً تقديرياً , فإنه لا يجوز لها أن ترجع في قرارها المعيب إلا خلال المدة المحدد للطعن بالإلغاء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د- القرارات الإدارية التي لم تنشر أو لم تعلن :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من المستقر فقهاً وقضاءً أن القرار الإداري يكون نافذاً في مواجهة الإدارة من تاريخ صدوره في حين لا يسري في مواجهة الأفراد إلا بعلمهم به بالطرق المقررة قانوناً.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وبناءً على ذلك فإن لجهة الإدارة أن تسحب قراراتها الإدارية التي لم تنشر أو لم تعلن في أي </a:t>
            </a:r>
            <a:r>
              <a:rPr lang="ar-IQ" dirty="0" smtClean="0"/>
              <a:t>وقت</a:t>
            </a:r>
          </a:p>
        </p:txBody>
      </p:sp>
    </p:spTree>
    <p:extLst>
      <p:ext uri="{BB962C8B-B14F-4D97-AF65-F5344CB8AC3E}">
        <p14:creationId xmlns:p14="http://schemas.microsoft.com/office/powerpoint/2010/main" val="45071652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218</Words>
  <Application>Microsoft Office PowerPoint</Application>
  <PresentationFormat>عرض على الشاشة (3:4)‏</PresentationFormat>
  <Paragraphs>19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abraj2017</dc:creator>
  <cp:lastModifiedBy>abraj2017</cp:lastModifiedBy>
  <cp:revision>4</cp:revision>
  <dcterms:created xsi:type="dcterms:W3CDTF">2021-05-06T11:00:09Z</dcterms:created>
  <dcterms:modified xsi:type="dcterms:W3CDTF">2022-04-02T08:29:29Z</dcterms:modified>
</cp:coreProperties>
</file>