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395497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282954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339180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412215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402744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1839055-53FA-4D9C-9221-632B46FF0459}" type="datetimeFigureOut">
              <a:rPr lang="ar-IQ" smtClean="0"/>
              <a:t>24/09/1442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246115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1839055-53FA-4D9C-9221-632B46FF0459}" type="datetimeFigureOut">
              <a:rPr lang="ar-IQ" smtClean="0"/>
              <a:t>24/09/1442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111717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1839055-53FA-4D9C-9221-632B46FF0459}" type="datetimeFigureOut">
              <a:rPr lang="ar-IQ" smtClean="0"/>
              <a:t>24/09/1442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151419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1839055-53FA-4D9C-9221-632B46FF0459}" type="datetimeFigureOut">
              <a:rPr lang="ar-IQ" smtClean="0"/>
              <a:t>24/09/1442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257879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1839055-53FA-4D9C-9221-632B46FF0459}" type="datetimeFigureOut">
              <a:rPr lang="ar-IQ" smtClean="0"/>
              <a:t>24/09/1442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1609188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1839055-53FA-4D9C-9221-632B46FF0459}" type="datetimeFigureOut">
              <a:rPr lang="ar-IQ" smtClean="0"/>
              <a:t>24/09/1442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B55255-9B75-4043-A385-98AB83E4BA4D}" type="slidenum">
              <a:rPr lang="ar-IQ" smtClean="0"/>
              <a:t>‹#›</a:t>
            </a:fld>
            <a:endParaRPr lang="ar-IQ"/>
          </a:p>
        </p:txBody>
      </p:sp>
    </p:spTree>
    <p:extLst>
      <p:ext uri="{BB962C8B-B14F-4D97-AF65-F5344CB8AC3E}">
        <p14:creationId xmlns:p14="http://schemas.microsoft.com/office/powerpoint/2010/main" val="351506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1839055-53FA-4D9C-9221-632B46FF0459}" type="datetimeFigureOut">
              <a:rPr lang="ar-IQ" smtClean="0"/>
              <a:t>24/09/1442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B55255-9B75-4043-A385-98AB83E4BA4D}" type="slidenum">
              <a:rPr lang="ar-IQ" smtClean="0"/>
              <a:t>‹#›</a:t>
            </a:fld>
            <a:endParaRPr lang="ar-IQ"/>
          </a:p>
        </p:txBody>
      </p:sp>
    </p:spTree>
    <p:extLst>
      <p:ext uri="{BB962C8B-B14F-4D97-AF65-F5344CB8AC3E}">
        <p14:creationId xmlns:p14="http://schemas.microsoft.com/office/powerpoint/2010/main" val="3405820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260648"/>
            <a:ext cx="8568952" cy="6408712"/>
          </a:xfrm>
        </p:spPr>
        <p:txBody>
          <a:bodyPr>
            <a:normAutofit fontScale="92500" lnSpcReduction="20000"/>
          </a:bodyPr>
          <a:lstStyle/>
          <a:p>
            <a:pPr algn="r"/>
            <a:r>
              <a:rPr lang="ar-IQ" b="1" dirty="0">
                <a:solidFill>
                  <a:schemeClr val="tx1"/>
                </a:solidFill>
              </a:rPr>
              <a:t>نفاذ القرارات </a:t>
            </a:r>
            <a:r>
              <a:rPr lang="ar-IQ" b="1" dirty="0" smtClean="0">
                <a:solidFill>
                  <a:schemeClr val="tx1"/>
                </a:solidFill>
              </a:rPr>
              <a:t>الإدارية</a:t>
            </a:r>
            <a:r>
              <a:rPr lang="ar-IQ" dirty="0" smtClean="0">
                <a:solidFill>
                  <a:schemeClr val="tx1"/>
                </a:solidFill>
              </a:rPr>
              <a:t/>
            </a:r>
            <a:br>
              <a:rPr lang="ar-IQ" dirty="0" smtClean="0">
                <a:solidFill>
                  <a:schemeClr val="tx1"/>
                </a:solidFill>
              </a:rPr>
            </a:br>
            <a:r>
              <a:rPr lang="ar-IQ" dirty="0" smtClean="0">
                <a:solidFill>
                  <a:schemeClr val="tx1"/>
                </a:solidFill>
              </a:rPr>
              <a:t>يعتبر القرار </a:t>
            </a:r>
            <a:r>
              <a:rPr lang="ar-IQ" dirty="0">
                <a:solidFill>
                  <a:schemeClr val="tx1"/>
                </a:solidFill>
              </a:rPr>
              <a:t>الإداري نافذاً من تاريخ صدروه من السلطة المختصة قانوناً بإصداره , </a:t>
            </a:r>
            <a:r>
              <a:rPr lang="ar-IQ" dirty="0" smtClean="0">
                <a:solidFill>
                  <a:schemeClr val="tx1"/>
                </a:solidFill>
              </a:rPr>
              <a:t>و </a:t>
            </a:r>
            <a:r>
              <a:rPr lang="ar-IQ" dirty="0">
                <a:solidFill>
                  <a:schemeClr val="tx1"/>
                </a:solidFill>
              </a:rPr>
              <a:t>لا يسري في حق الأفراد المخاطبين به إلا إذا علموا به عن طريق أحدى الوسائل المقررة قانوناً </a:t>
            </a:r>
            <a:r>
              <a:rPr lang="ar-IQ" dirty="0" smtClean="0">
                <a:solidFill>
                  <a:schemeClr val="tx1"/>
                </a:solidFill>
              </a:rPr>
              <a:t>.</a:t>
            </a:r>
            <a:br>
              <a:rPr lang="ar-IQ" dirty="0" smtClean="0">
                <a:solidFill>
                  <a:schemeClr val="tx1"/>
                </a:solidFill>
              </a:rPr>
            </a:br>
            <a:r>
              <a:rPr lang="ar-IQ" dirty="0">
                <a:solidFill>
                  <a:schemeClr val="tx1"/>
                </a:solidFill>
              </a:rPr>
              <a:t>أولاً : تاريخ صدور القرار الإداري ذاتـه .</a:t>
            </a:r>
            <a:r>
              <a:rPr lang="ar-IQ" dirty="0" smtClean="0">
                <a:solidFill>
                  <a:schemeClr val="tx1"/>
                </a:solidFill>
              </a:rPr>
              <a:t/>
            </a:r>
            <a:br>
              <a:rPr lang="ar-IQ" dirty="0" smtClean="0">
                <a:solidFill>
                  <a:schemeClr val="tx1"/>
                </a:solidFill>
              </a:rPr>
            </a:br>
            <a:r>
              <a:rPr lang="ar-IQ" dirty="0" smtClean="0">
                <a:solidFill>
                  <a:schemeClr val="tx1"/>
                </a:solidFill>
              </a:rPr>
              <a:t>أن </a:t>
            </a:r>
            <a:r>
              <a:rPr lang="ar-IQ" dirty="0">
                <a:solidFill>
                  <a:schemeClr val="tx1"/>
                </a:solidFill>
              </a:rPr>
              <a:t>القرار الإداري يعد صحيحاً ونافذاً من تاريخ صدوره , </a:t>
            </a:r>
            <a:r>
              <a:rPr lang="ar-IQ" dirty="0" smtClean="0">
                <a:solidFill>
                  <a:schemeClr val="tx1"/>
                </a:solidFill>
              </a:rPr>
              <a:t>ويسرى </a:t>
            </a:r>
            <a:r>
              <a:rPr lang="ar-IQ" dirty="0">
                <a:solidFill>
                  <a:schemeClr val="tx1"/>
                </a:solidFill>
              </a:rPr>
              <a:t>في حق الإدارة من هذا التاريخ ويستطيع كل ذي مصلحة أن يحتج بهذا التاريخ في مواجهتها غير أن هذا القرار لا يكون نافذاً بحق الأفراد إلا من تاريخ علمهم به .</a:t>
            </a:r>
            <a:r>
              <a:rPr lang="ar-IQ" dirty="0" smtClean="0">
                <a:solidFill>
                  <a:schemeClr val="tx1"/>
                </a:solidFill>
              </a:rPr>
              <a:t/>
            </a:r>
            <a:br>
              <a:rPr lang="ar-IQ" dirty="0" smtClean="0">
                <a:solidFill>
                  <a:schemeClr val="tx1"/>
                </a:solidFill>
              </a:rPr>
            </a:br>
            <a:r>
              <a:rPr lang="ar-IQ" dirty="0">
                <a:solidFill>
                  <a:schemeClr val="tx1"/>
                </a:solidFill>
              </a:rPr>
              <a:t>إلا أن هذه القاعدة ترد عليها بعض الاستثناءات </a:t>
            </a:r>
            <a:endParaRPr lang="ar-IQ" dirty="0" smtClean="0">
              <a:solidFill>
                <a:schemeClr val="tx1"/>
              </a:solidFill>
            </a:endParaRPr>
          </a:p>
          <a:p>
            <a:pPr algn="r"/>
            <a:r>
              <a:rPr lang="ar-IQ" dirty="0" smtClean="0">
                <a:solidFill>
                  <a:schemeClr val="tx1"/>
                </a:solidFill>
              </a:rPr>
              <a:t>بعض القرارات يلزم </a:t>
            </a:r>
            <a:r>
              <a:rPr lang="ar-IQ" dirty="0" err="1">
                <a:solidFill>
                  <a:schemeClr val="tx1"/>
                </a:solidFill>
              </a:rPr>
              <a:t>لنفاذها</a:t>
            </a:r>
            <a:r>
              <a:rPr lang="ar-IQ" dirty="0">
                <a:solidFill>
                  <a:schemeClr val="tx1"/>
                </a:solidFill>
              </a:rPr>
              <a:t> إجراءات أخرى من قبيل التصديق أو وجود اعتماد مالي , فلا ينفذ القرار إلا من تاريخ استيفاء هذه الإجراءات , </a:t>
            </a:r>
            <a:endParaRPr lang="ar-IQ" dirty="0" smtClean="0">
              <a:solidFill>
                <a:schemeClr val="tx1"/>
              </a:solidFill>
            </a:endParaRPr>
          </a:p>
          <a:p>
            <a:pPr algn="r"/>
            <a:r>
              <a:rPr lang="ar-IQ" dirty="0">
                <a:solidFill>
                  <a:schemeClr val="tx1"/>
                </a:solidFill>
              </a:rPr>
              <a:t>-</a:t>
            </a:r>
            <a:r>
              <a:rPr lang="ar-IQ" dirty="0" smtClean="0">
                <a:solidFill>
                  <a:schemeClr val="tx1"/>
                </a:solidFill>
              </a:rPr>
              <a:t>كما </a:t>
            </a:r>
            <a:r>
              <a:rPr lang="ar-IQ" dirty="0">
                <a:solidFill>
                  <a:schemeClr val="tx1"/>
                </a:solidFill>
              </a:rPr>
              <a:t>قد تعمد الإدارة إلى أرجاء أثار القرار إلى تاريخ لاحق لتاريخ صدوره وهو ما يعرف بإرجاء أثار القرار الإداري</a:t>
            </a:r>
          </a:p>
        </p:txBody>
      </p:sp>
    </p:spTree>
    <p:extLst>
      <p:ext uri="{BB962C8B-B14F-4D97-AF65-F5344CB8AC3E}">
        <p14:creationId xmlns:p14="http://schemas.microsoft.com/office/powerpoint/2010/main" val="333350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marL="0" indent="0">
              <a:buNone/>
            </a:pPr>
            <a:r>
              <a:rPr lang="ar-IQ" sz="3400" b="1" dirty="0"/>
              <a:t>ثانياً : سريان القرار الإداري في مواجهة الأفراد .</a:t>
            </a:r>
            <a:r>
              <a:rPr lang="ar-IQ" dirty="0" smtClean="0"/>
              <a:t/>
            </a:r>
            <a:br>
              <a:rPr lang="ar-IQ" dirty="0" smtClean="0"/>
            </a:br>
            <a:r>
              <a:rPr lang="ar-IQ" dirty="0"/>
              <a:t>إذا كان القرار الإداري ينفذ في حق الإدارة بصدوره , فإنه لا يكون كذلك في مواجهة الأفراد , فيلزم لذلك علمهم به </a:t>
            </a:r>
            <a:r>
              <a:rPr lang="ar-IQ" dirty="0" err="1"/>
              <a:t>بأحدى</a:t>
            </a:r>
            <a:r>
              <a:rPr lang="ar-IQ" dirty="0"/>
              <a:t> وسائل الإعلام المقررة قانوناً , </a:t>
            </a:r>
            <a:r>
              <a:rPr lang="ar-IQ" dirty="0" smtClean="0"/>
              <a:t>وهي</a:t>
            </a:r>
            <a:br>
              <a:rPr lang="ar-IQ" dirty="0" smtClean="0"/>
            </a:br>
            <a:r>
              <a:rPr lang="ar-IQ" dirty="0"/>
              <a:t>1. الإعلان </a:t>
            </a:r>
            <a:r>
              <a:rPr lang="ar-IQ" dirty="0" smtClean="0"/>
              <a:t>:هو تبليغ </a:t>
            </a:r>
            <a:r>
              <a:rPr lang="ar-IQ" dirty="0"/>
              <a:t>القرار الإداري إلى المخاطب به بالذات , والأصل أن الإعلان يتم بكافة الوسائل المعروفة والتي من خلالها يمكن أن يتحقق علم صاحب الشأن بالقرار , كتسليمه القرار مباشرة أو بالبريد أو عن طريق محضر , أو لصقه في المكان المخصص للإعلان .</a:t>
            </a:r>
            <a:r>
              <a:rPr lang="ar-IQ" dirty="0" smtClean="0"/>
              <a:t/>
            </a:r>
            <a:br>
              <a:rPr lang="ar-IQ" dirty="0" smtClean="0"/>
            </a:br>
            <a:r>
              <a:rPr lang="ar-IQ" dirty="0"/>
              <a:t>والإعلان هو الوسيلة الواجبة لتبليغ القرارات الفردية الصادرة بصدد فرد معين بالذات أو أفراداً معينين بذواتهم أو بخصوص حالة أو حالات معينة , كما هو الحال بالنسبة لقرار تعيين موظف أو منح رخصة مزاولة مهنة معينة , وعلى ذلك لا يكفي نشر القرار لافتراض العلم به . </a:t>
            </a:r>
            <a:r>
              <a:rPr lang="ar-IQ" dirty="0" smtClean="0"/>
              <a:t>و قد </a:t>
            </a:r>
            <a:r>
              <a:rPr lang="ar-IQ" dirty="0"/>
              <a:t>يكون تحريرياً كما يصح شفهياً و فالإدارة غير ملزمة بإتباع وسيلة معينة للإعلان إلا أن الصعوبة تكمن في إثبات التبليغ الشفهي لذلك نجد الإدارة تسعى دائماً إلى أن يكون إعلانها كتابة حتى تتجنب مخاطر التبليغ لأن من السهل عليها إثبات التبليغ الكتابي .</a:t>
            </a:r>
            <a:r>
              <a:rPr lang="ar-IQ" dirty="0" smtClean="0"/>
              <a:t/>
            </a:r>
            <a:br>
              <a:rPr lang="ar-IQ" dirty="0" smtClean="0"/>
            </a:br>
            <a:r>
              <a:rPr lang="ar-IQ" dirty="0"/>
              <a:t>إلا أن عدم تطلب شكلية معينة في الإعلان لا ينفي ضرورة احتواء الإعلان على مقومات تتمثل في ذكر مضمون القرار والجهة الصادر منها وأن يوجهه إلى ذوي المصلحة شخصياً أو من ينوب عنهم </a:t>
            </a:r>
            <a:endParaRPr lang="ar-IQ" dirty="0" smtClean="0"/>
          </a:p>
          <a:p>
            <a:pPr marL="0" indent="0">
              <a:buNone/>
            </a:pPr>
            <a:endParaRPr lang="ar-IQ" dirty="0"/>
          </a:p>
        </p:txBody>
      </p:sp>
    </p:spTree>
    <p:extLst>
      <p:ext uri="{BB962C8B-B14F-4D97-AF65-F5344CB8AC3E}">
        <p14:creationId xmlns:p14="http://schemas.microsoft.com/office/powerpoint/2010/main" val="2408608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009531"/>
          </a:xfrm>
        </p:spPr>
        <p:txBody>
          <a:bodyPr>
            <a:normAutofit fontScale="70000" lnSpcReduction="20000"/>
          </a:bodyPr>
          <a:lstStyle/>
          <a:p>
            <a:pPr marL="0" indent="0">
              <a:buNone/>
            </a:pPr>
            <a:r>
              <a:rPr lang="ar-IQ" dirty="0" smtClean="0"/>
              <a:t>3</a:t>
            </a:r>
            <a:r>
              <a:rPr lang="ar-IQ" dirty="0" smtClean="0"/>
              <a:t>- النشر : هو الطريقة التي يتم من خلالها علم أصحاب الشأن بالنسبة للقرارات الإدارية التنظيمية أو </a:t>
            </a:r>
            <a:r>
              <a:rPr lang="ar-IQ" dirty="0" err="1" smtClean="0"/>
              <a:t>اللائحية</a:t>
            </a:r>
            <a:r>
              <a:rPr lang="ar-IQ" dirty="0" smtClean="0"/>
              <a:t> .وتتضمن هذه القرارات قواعد عامة مجردة تنطبق على عدد غير محدد من الحالات أو الأفراد , مما يتطلب علم الكافة به من خلال نشره .</a:t>
            </a:r>
            <a:br>
              <a:rPr lang="ar-IQ" dirty="0" smtClean="0"/>
            </a:br>
            <a:r>
              <a:rPr lang="ar-IQ" dirty="0" smtClean="0"/>
              <a:t>ويتم النشر عادة في الجريدة الرسمية إلا إذا نص القانون على وسيلة أخرى للنشر فيجب على الإدارة أتباع تلك الوسيلة كأن يتم في الصحف اليومية أو عن طريق لصق القرار في أماكن عامة في المدينة .وحتى يؤدي النشر مهمته يجب أن يكشف عن مضمون القرار بحيث يعلمه الأفراد علماً تاماً, حتى يتسنى لأصحاب الشأن تحديد موقفهم من القرار, اذا كان القرار معيب.</a:t>
            </a:r>
          </a:p>
          <a:p>
            <a:pPr marL="0" indent="0">
              <a:buNone/>
            </a:pPr>
            <a:r>
              <a:rPr lang="ar-IQ" dirty="0"/>
              <a:t>3. العلم اليقيني</a:t>
            </a:r>
            <a:r>
              <a:rPr lang="ar-IQ" dirty="0" smtClean="0"/>
              <a:t/>
            </a:r>
            <a:br>
              <a:rPr lang="ar-IQ" dirty="0" smtClean="0"/>
            </a:br>
            <a:r>
              <a:rPr lang="ar-IQ" dirty="0"/>
              <a:t>أضاف القضاء الإداري إلى النشر والإعلان العلم اليقيني بالقرار كسبب من أسباب علم صاحب الشأن بالقرار الإداري وسريان مدة الطعن بالإلغاء من تاريخه . </a:t>
            </a:r>
            <a:r>
              <a:rPr lang="ar-IQ" dirty="0" smtClean="0"/>
              <a:t>ويجب </a:t>
            </a:r>
            <a:r>
              <a:rPr lang="ar-IQ" dirty="0"/>
              <a:t>أن يكون متضمناً المضمون الكامل لعناصر القرار الإداري ومحتوياته فيقوم مقام النشر والإعلان , فيصبح صاحب الشأن في مواجهة القرار في حالة تسمح له بالإلمام بكافة ما تجب معرفته , فيتبين مركزه القانوني من القرار وإدراك مواطن العيب فيه , وما يمس مصلحته , فلا عبره بالعلم الظني أو الافتراض مهما كان احتمال العلم قوياً . </a:t>
            </a:r>
            <a:r>
              <a:rPr lang="ar-IQ" dirty="0" smtClean="0"/>
              <a:t/>
            </a:r>
            <a:br>
              <a:rPr lang="ar-IQ" dirty="0" smtClean="0"/>
            </a:br>
            <a:r>
              <a:rPr lang="ar-IQ" dirty="0"/>
              <a:t>ويمكن أن يستمد هذا العلم من أية واقعة أو قرينه تفيد حصوله دون التقيد بوسيلة معينة للإثبات وللقضاء الإداري أن يتحقق من قيام أو عدم قيام هذه القرينة وهل هي كافية للعلم أم لا , ولا يبدأ سريان مدة الطعن إلا من اليوم الذي يثبت فيه هذا العلم اليقيني .</a:t>
            </a:r>
            <a:r>
              <a:rPr lang="ar-IQ" dirty="0" smtClean="0"/>
              <a:t/>
            </a:r>
            <a:br>
              <a:rPr lang="ar-IQ" dirty="0" smtClean="0"/>
            </a:br>
            <a:r>
              <a:rPr lang="ar-IQ" dirty="0"/>
              <a:t>ويلزم أخيراً أمكان ثبوت العلم اليقيني في تاريخ معين حتى يمكن حساب ميعاد الطعن بالإلغاء من تاريخه , ومن ثم فلا عبره بالعلم اليقيني بالقرار حتى وأن ثبتت واقعة أو قرينة العلم به طالما أنها تمت دون أن يوضع تاريخها</a:t>
            </a:r>
            <a:r>
              <a:rPr lang="ar-IQ" dirty="0" smtClean="0"/>
              <a:t> </a:t>
            </a:r>
            <a:endParaRPr lang="ar-IQ" dirty="0"/>
          </a:p>
        </p:txBody>
      </p:sp>
    </p:spTree>
    <p:extLst>
      <p:ext uri="{BB962C8B-B14F-4D97-AF65-F5344CB8AC3E}">
        <p14:creationId xmlns:p14="http://schemas.microsoft.com/office/powerpoint/2010/main" val="1530382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r>
              <a:rPr lang="ar-IQ" dirty="0"/>
              <a:t>مبدأ عدم رجعية القرارات الإدارية .</a:t>
            </a:r>
            <a:r>
              <a:rPr lang="ar-IQ" dirty="0" smtClean="0"/>
              <a:t/>
            </a:r>
            <a:br>
              <a:rPr lang="ar-IQ" dirty="0" smtClean="0"/>
            </a:br>
            <a:r>
              <a:rPr lang="ar-IQ" dirty="0" smtClean="0"/>
              <a:t>تسرى </a:t>
            </a:r>
            <a:r>
              <a:rPr lang="ar-IQ" dirty="0"/>
              <a:t>آثار القرارات الإدارية على المستقبل , ولا تسري بأثر رجعي على </a:t>
            </a:r>
            <a:r>
              <a:rPr lang="ar-IQ" dirty="0" smtClean="0"/>
              <a:t>الماضي وذلك </a:t>
            </a:r>
            <a:br>
              <a:rPr lang="ar-IQ" dirty="0" smtClean="0"/>
            </a:br>
            <a:r>
              <a:rPr lang="ar-IQ" dirty="0"/>
              <a:t>1. احترام الحقوق المكتسبة : إذا اكتسب الأفراد حقاً في ظل نظام قانوني معين أو رتب لهم قرار إداري مركزاً قانونياً معيناً , فأنه لا يجوز المساس بهذا المركز إلا بنص خاص و ويسرى التغيير أو التعديل في هذا المركز بأثر حال ومباشر من تاريخ العمل به وليس بأثر رجعي .</a:t>
            </a:r>
            <a:r>
              <a:rPr lang="ar-IQ" dirty="0" smtClean="0"/>
              <a:t/>
            </a:r>
            <a:br>
              <a:rPr lang="ar-IQ" dirty="0" smtClean="0"/>
            </a:br>
            <a:r>
              <a:rPr lang="ar-IQ" dirty="0"/>
              <a:t>2. استقرار المعاملات بين الأفراد : المصلحة العامة تقتضي أن لا يفقد الأفراد الثقة والاطمئنان على استقرار حقوقهم و مراكزهم الذاتية التي تمت نتيجة لتطبيق أوضاع </a:t>
            </a:r>
            <a:r>
              <a:rPr lang="ar-IQ" dirty="0" err="1"/>
              <a:t>القانوينة</a:t>
            </a:r>
            <a:r>
              <a:rPr lang="ar-IQ" dirty="0"/>
              <a:t> السابقة .</a:t>
            </a:r>
            <a:r>
              <a:rPr lang="ar-IQ" dirty="0" smtClean="0"/>
              <a:t/>
            </a:r>
            <a:br>
              <a:rPr lang="ar-IQ" dirty="0" smtClean="0"/>
            </a:br>
            <a:r>
              <a:rPr lang="ar-IQ" dirty="0"/>
              <a:t>3. احترام قواعد الاختصاص : تقوم قاعدة عدم رجعية القرارات لإدارية على ضرورة اعتداء مصدر القرار على اختصاص سلفه .</a:t>
            </a:r>
            <a:r>
              <a:rPr lang="ar-IQ" dirty="0" smtClean="0"/>
              <a:t/>
            </a:r>
            <a:br>
              <a:rPr lang="ar-IQ" dirty="0" smtClean="0"/>
            </a:br>
            <a:r>
              <a:rPr lang="ar-IQ" dirty="0"/>
              <a:t>ومن الجدير بالذكر أن بطلان القرار الإداري الذي يصدر خلافاً لقاعدة عدم الرجعية على الماضي قد لا يكون بطلاناً كلياً , كما لو صدر قرار بترقية موظف عام من تاريخ لا يستحق فيه الترقية , فإذا كان القرار سليماً فأنه يلغي جزئياً فيما يتعلق بالتاريخ المحدد للترقية , وتعتبر الترقية من التاريخ الذي استكمل فيه المدة القانونية , أما إذا كان القرار غير قابل للتجزئة فأن البطلان يشمله كله</a:t>
            </a:r>
          </a:p>
        </p:txBody>
      </p:sp>
    </p:spTree>
    <p:extLst>
      <p:ext uri="{BB962C8B-B14F-4D97-AF65-F5344CB8AC3E}">
        <p14:creationId xmlns:p14="http://schemas.microsoft.com/office/powerpoint/2010/main" val="316111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0000" lnSpcReduction="20000"/>
          </a:bodyPr>
          <a:lstStyle/>
          <a:p>
            <a:pPr marL="0" indent="0">
              <a:buNone/>
            </a:pPr>
            <a:r>
              <a:rPr lang="ar-IQ" dirty="0"/>
              <a:t>غير أن قاعدة عدم رجعية القرارات الإدارية على الماضي </a:t>
            </a:r>
            <a:r>
              <a:rPr lang="ar-IQ" dirty="0" smtClean="0"/>
              <a:t> الا بعض </a:t>
            </a:r>
            <a:r>
              <a:rPr lang="ar-IQ" dirty="0"/>
              <a:t>الاستثناءات التي يمكن ردها إلى ما يلي :-</a:t>
            </a:r>
            <a:r>
              <a:rPr lang="ar-IQ" dirty="0" smtClean="0"/>
              <a:t/>
            </a:r>
            <a:br>
              <a:rPr lang="ar-IQ" dirty="0" smtClean="0"/>
            </a:br>
            <a:r>
              <a:rPr lang="ar-IQ" dirty="0"/>
              <a:t>1. إباحة الرجعية بنص القانون : يجوز للمشرع أن يخول الإدارة بنص صريح أن تصدر قرارات معينة بأثر رجعي على اعتبار أن المشرع يمثل المصلحة العامة التي تسعى الإدارة إلى تحقيقها .</a:t>
            </a:r>
            <a:r>
              <a:rPr lang="ar-IQ" dirty="0" smtClean="0"/>
              <a:t/>
            </a:r>
            <a:br>
              <a:rPr lang="ar-IQ" dirty="0" smtClean="0"/>
            </a:br>
            <a:r>
              <a:rPr lang="ar-IQ" dirty="0"/>
              <a:t>2. إباحة الرجعية في تنفيذ الأحكام : الحكم القضائي الصادر بإلغاء قرار إداري يؤدي إلى إعدام هذا القرار بالنسبة للمستقبل والماضي , وحتى تنفذ الإدارة حكم الإلغاء لابد لها من إصدار قرارات متضمنة بالضرورة آثاراً رجعية , كما لو حكم القضاء بإلغاء قرار الإدارة بفصل موظف فإن الإدارة تلتزم بإعادته إلى وظيفته السابقة مع منحه الامتيازات والحقوق التي فاته التمتع بها في فترة انقطاعه عن الوظيفية .</a:t>
            </a:r>
            <a:r>
              <a:rPr lang="ar-IQ" dirty="0" smtClean="0"/>
              <a:t/>
            </a:r>
            <a:br>
              <a:rPr lang="ar-IQ" dirty="0" smtClean="0"/>
            </a:br>
            <a:r>
              <a:rPr lang="ar-IQ" dirty="0"/>
              <a:t>3. رجعية القرارات الإدارية الساحبة : </a:t>
            </a:r>
            <a:r>
              <a:rPr lang="ar-IQ" dirty="0" smtClean="0"/>
              <a:t>تقوم الإدارة </a:t>
            </a:r>
            <a:r>
              <a:rPr lang="ar-IQ" dirty="0"/>
              <a:t>بسحب القرارات الإدارية يتم بأثر رجعي نظراً لإعدامه القرار المسحوب من تاريخ صدروه, فالإدارة تملك حق سحب قراراتها التنظيمية في كل وقت سواء كانت مشروعة أو غير مشروعة , وكذلك يجوز لها سحب قراراتها الفردية الغير مشروعة والمرتبة لحقوق ذاتية خلال مدة الطعن بالإلغاء .</a:t>
            </a:r>
            <a:r>
              <a:rPr lang="ar-IQ" dirty="0" smtClean="0"/>
              <a:t/>
            </a:r>
            <a:br>
              <a:rPr lang="ar-IQ" dirty="0" smtClean="0"/>
            </a:br>
            <a:r>
              <a:rPr lang="ar-IQ" dirty="0"/>
              <a:t>4. رجعية القرارات المؤكدة والمفسرة : إذا صدر قرار بقصد تأكيد أو تفسير قرار سابق و فإن القرار المؤكد أو المفسر يسرى حكمه من تاريخ تطبيق القرار الأول لأنه لا يضيف أثراً جديداً له بل يقتصر على تأكيده أو تفسيره .</a:t>
            </a:r>
            <a:r>
              <a:rPr lang="ar-IQ" dirty="0" smtClean="0"/>
              <a:t/>
            </a:r>
            <a:br>
              <a:rPr lang="ar-IQ" dirty="0" smtClean="0"/>
            </a:br>
            <a:r>
              <a:rPr lang="ar-IQ" dirty="0"/>
              <a:t>5. رجعية القرارات الإدارية لمقتضيات المرافق العامة : استقر القضاء الإداري </a:t>
            </a:r>
            <a:r>
              <a:rPr lang="ar-IQ" dirty="0" smtClean="0"/>
              <a:t>على </a:t>
            </a:r>
            <a:r>
              <a:rPr lang="ar-IQ" dirty="0"/>
              <a:t>عدم تطبيق قاعدة رجعية القرارات الإدارية كلما تعارض تطبيقها مع مقتضيات سير المرافق العامة </a:t>
            </a:r>
          </a:p>
        </p:txBody>
      </p:sp>
    </p:spTree>
    <p:extLst>
      <p:ext uri="{BB962C8B-B14F-4D97-AF65-F5344CB8AC3E}">
        <p14:creationId xmlns:p14="http://schemas.microsoft.com/office/powerpoint/2010/main" val="98033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marL="0" indent="0">
              <a:buNone/>
            </a:pPr>
            <a:r>
              <a:rPr lang="ar-IQ" dirty="0"/>
              <a:t>أرجاء آثار القرار الإداري للمستقبل </a:t>
            </a:r>
            <a:r>
              <a:rPr lang="ar-IQ" dirty="0" smtClean="0"/>
              <a:t/>
            </a:r>
            <a:br>
              <a:rPr lang="ar-IQ" dirty="0" smtClean="0"/>
            </a:br>
            <a:r>
              <a:rPr lang="ar-IQ" dirty="0"/>
              <a:t>1. القرارات الإدارية التنظيمية : تملك الإدارة أرجاء آثار القرارات التنظيمية إلى تاريخ لاحق لصدورها , لأن ذلك لا يتضمن اعتداء على سلطة الخلف , لأن هذا الخلف يملك دائماً حق سحب أو إلغاء أو تعديل قراراته التنظيمية لأنها لا ترتب حقوقاً مكتسبة بل تنشئ مراكز تنظيمية عامة .</a:t>
            </a:r>
            <a:r>
              <a:rPr lang="ar-IQ" dirty="0" smtClean="0"/>
              <a:t/>
            </a:r>
            <a:br>
              <a:rPr lang="ar-IQ" dirty="0" smtClean="0"/>
            </a:br>
            <a:r>
              <a:rPr lang="ar-IQ" dirty="0"/>
              <a:t>2. القرارات الإدارية الفردية : الأصل في القرارات الإدارية الفردية أن لا يجوز للإدارة أن ترجئ آثارها للمستقبل لأن ذلك يمثل اعتداء على السلطة القائمة في المستقبل لأنه يولد عنها مراكز قانونية خاصة , يستطيع الأفراد أن يحتجوا بها في مواجهة الإدارة استناداً إلى فكرة الحقوق المكتسبة .</a:t>
            </a:r>
            <a:r>
              <a:rPr lang="ar-IQ" dirty="0" smtClean="0"/>
              <a:t/>
            </a:r>
            <a:br>
              <a:rPr lang="ar-IQ" dirty="0" smtClean="0"/>
            </a:br>
            <a:r>
              <a:rPr lang="ar-IQ" dirty="0"/>
              <a:t>كما لو أصدرت السلطة الإدارية الحالية قراراً بتعيين موظف وأرجئت تنفيذ هذا القرار إلى فترة لاحقة , فتكون قد قيدت السلطة الإدارية في المستقبل بقرار التعيين خلافاً لقواعد الاختصاص .</a:t>
            </a:r>
            <a:r>
              <a:rPr lang="ar-IQ" dirty="0" smtClean="0"/>
              <a:t/>
            </a:r>
            <a:br>
              <a:rPr lang="ar-IQ" dirty="0" smtClean="0"/>
            </a:br>
            <a:r>
              <a:rPr lang="ar-IQ" dirty="0" smtClean="0"/>
              <a:t>3- ومع </a:t>
            </a:r>
            <a:r>
              <a:rPr lang="ar-IQ" dirty="0"/>
              <a:t>ذلك يجوز أحياناً ولضرورات سير المرافق العامة تأجيل آثار القرار الإداري إلى تاريخ لاحق , فيكون المرجع هنا هو الباعث وليس التأجيل ذاته , ويكون الحكم على مشروعية هذا القرار أن يكون محله قائماً حتى اللحظة المحددة للتنفيذ , فإن انعدم هذا الركن أصبح القرار منعدماً لانعدام ركن المحل فلا يرتب </a:t>
            </a:r>
            <a:r>
              <a:rPr lang="ar-IQ" dirty="0" smtClean="0"/>
              <a:t>أثراً.</a:t>
            </a:r>
            <a:endParaRPr lang="ar-IQ" dirty="0"/>
          </a:p>
        </p:txBody>
      </p:sp>
    </p:spTree>
    <p:extLst>
      <p:ext uri="{BB962C8B-B14F-4D97-AF65-F5344CB8AC3E}">
        <p14:creationId xmlns:p14="http://schemas.microsoft.com/office/powerpoint/2010/main" val="30543504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86</Words>
  <Application>Microsoft Office PowerPoint</Application>
  <PresentationFormat>عرض على الشاشة (3:4)‏</PresentationFormat>
  <Paragraphs>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4</cp:revision>
  <dcterms:created xsi:type="dcterms:W3CDTF">2021-05-05T18:36:20Z</dcterms:created>
  <dcterms:modified xsi:type="dcterms:W3CDTF">2021-05-05T18:59:26Z</dcterms:modified>
</cp:coreProperties>
</file>