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60" r:id="rId3"/>
    <p:sldId id="262" r:id="rId4"/>
    <p:sldId id="263" r:id="rId5"/>
    <p:sldId id="266" r:id="rId6"/>
    <p:sldId id="267" r:id="rId7"/>
    <p:sldId id="268" r:id="rId8"/>
    <p:sldId id="269" r:id="rId9"/>
    <p:sldId id="271" r:id="rId10"/>
    <p:sldId id="274"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239230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37485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17162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762120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442551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9A93066-A8EF-411A-BC4D-76CB903258C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111176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9A93066-A8EF-411A-BC4D-76CB903258CD}" type="datetimeFigureOut">
              <a:rPr lang="ar-IQ" smtClean="0"/>
              <a:t>14/08/1443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63920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9A93066-A8EF-411A-BC4D-76CB903258CD}" type="datetimeFigureOut">
              <a:rPr lang="ar-IQ" smtClean="0"/>
              <a:t>14/08/1443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710101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9A93066-A8EF-411A-BC4D-76CB903258CD}" type="datetimeFigureOut">
              <a:rPr lang="ar-IQ" smtClean="0"/>
              <a:t>14/08/1443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1624904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9A93066-A8EF-411A-BC4D-76CB903258C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458546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9A93066-A8EF-411A-BC4D-76CB903258CD}" type="datetimeFigureOut">
              <a:rPr lang="ar-IQ" smtClean="0"/>
              <a:t>14/08/1443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EA39A0B-2864-4065-A4E4-F2A70C072155}" type="slidenum">
              <a:rPr lang="ar-IQ" smtClean="0"/>
              <a:t>‹#›</a:t>
            </a:fld>
            <a:endParaRPr lang="ar-IQ"/>
          </a:p>
        </p:txBody>
      </p:sp>
    </p:spTree>
    <p:extLst>
      <p:ext uri="{BB962C8B-B14F-4D97-AF65-F5344CB8AC3E}">
        <p14:creationId xmlns:p14="http://schemas.microsoft.com/office/powerpoint/2010/main" val="301644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9A93066-A8EF-411A-BC4D-76CB903258CD}" type="datetimeFigureOut">
              <a:rPr lang="ar-IQ" smtClean="0"/>
              <a:t>14/08/1443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EA39A0B-2864-4065-A4E4-F2A70C072155}" type="slidenum">
              <a:rPr lang="ar-IQ" smtClean="0"/>
              <a:t>‹#›</a:t>
            </a:fld>
            <a:endParaRPr lang="ar-IQ"/>
          </a:p>
        </p:txBody>
      </p:sp>
    </p:spTree>
    <p:extLst>
      <p:ext uri="{BB962C8B-B14F-4D97-AF65-F5344CB8AC3E}">
        <p14:creationId xmlns:p14="http://schemas.microsoft.com/office/powerpoint/2010/main" val="36202477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txBody>
          <a:bodyPr>
            <a:normAutofit fontScale="70000" lnSpcReduction="20000"/>
          </a:bodyPr>
          <a:lstStyle/>
          <a:p>
            <a:pPr marL="0" indent="0">
              <a:buNone/>
            </a:pPr>
            <a:r>
              <a:rPr lang="ar-IQ" sz="3400" dirty="0">
                <a:solidFill>
                  <a:srgbClr val="FF0000"/>
                </a:solidFill>
              </a:rPr>
              <a:t>القرار الاداري </a:t>
            </a:r>
          </a:p>
          <a:p>
            <a:pPr marL="0" indent="0">
              <a:buNone/>
            </a:pPr>
            <a:r>
              <a:rPr lang="ar-IQ" dirty="0"/>
              <a:t>أن القرار الإداري هو إفصاح عن إرادة منفردة يصدر عن سلطة إدارية ويرتب آثاراً قانونية </a:t>
            </a:r>
          </a:p>
          <a:p>
            <a:pPr marL="0" indent="0">
              <a:buNone/>
            </a:pPr>
            <a:r>
              <a:rPr lang="ar-IQ" dirty="0"/>
              <a:t>ومن هذا التعريف أن هناك عدة شروط يجب توافرها لنكون أمام قرار إداري وهي :</a:t>
            </a:r>
            <a:br>
              <a:rPr lang="ar-IQ" dirty="0"/>
            </a:br>
            <a:r>
              <a:rPr lang="ar-IQ" dirty="0"/>
              <a:t>– أن يصدر القرار من سلطة إدارية وطنية .</a:t>
            </a:r>
            <a:br>
              <a:rPr lang="ar-IQ" dirty="0"/>
            </a:br>
            <a:r>
              <a:rPr lang="ar-IQ" dirty="0"/>
              <a:t>– أن يصدر بالإرادة المنفردة للإدارة .</a:t>
            </a:r>
            <a:br>
              <a:rPr lang="ar-IQ" dirty="0"/>
            </a:br>
            <a:r>
              <a:rPr lang="ar-IQ" dirty="0"/>
              <a:t>– ترتيب القرار لأثار قانونية </a:t>
            </a:r>
            <a:r>
              <a:rPr lang="ar-IQ" dirty="0" smtClean="0"/>
              <a:t>.</a:t>
            </a:r>
            <a:endParaRPr lang="ar-IQ" dirty="0" smtClean="0"/>
          </a:p>
          <a:p>
            <a:pPr marL="0" indent="0">
              <a:buNone/>
            </a:pPr>
            <a:r>
              <a:rPr lang="ar-IQ" dirty="0" smtClean="0"/>
              <a:t>أولاً </a:t>
            </a:r>
            <a:r>
              <a:rPr lang="ar-IQ" dirty="0"/>
              <a:t>: أن يصدر القرار من سلطة إدارية وطنية :</a:t>
            </a:r>
            <a:r>
              <a:rPr lang="ar-IQ" dirty="0" smtClean="0"/>
              <a:t/>
            </a:r>
            <a:br>
              <a:rPr lang="ar-IQ" dirty="0" smtClean="0"/>
            </a:br>
            <a:r>
              <a:rPr lang="ar-IQ" dirty="0"/>
              <a:t>يشترط في القرار الإداري أن يصدر من سلطة إدارية وطنية سواء أكانت داخل حدود الدولة أو خارجها من دون النظر إلى مركزية السلطة أو عدم </a:t>
            </a:r>
            <a:r>
              <a:rPr lang="ar-IQ" dirty="0" err="1"/>
              <a:t>مركزيتها</a:t>
            </a:r>
            <a:r>
              <a:rPr lang="ar-IQ" dirty="0"/>
              <a:t> , والعبرة في </a:t>
            </a:r>
            <a:r>
              <a:rPr lang="ar-IQ" dirty="0" smtClean="0"/>
              <a:t>مصدر </a:t>
            </a:r>
            <a:r>
              <a:rPr lang="ar-IQ" dirty="0"/>
              <a:t>السلطة التي تستمد منها ولاية إصدار القرار .</a:t>
            </a:r>
            <a:r>
              <a:rPr lang="ar-IQ" dirty="0" smtClean="0"/>
              <a:t/>
            </a:r>
            <a:br>
              <a:rPr lang="ar-IQ" dirty="0" smtClean="0"/>
            </a:br>
            <a:r>
              <a:rPr lang="ar-IQ" dirty="0"/>
              <a:t>ولنكون أمام قرار إداري ينبغي أن يصدر هذا القرار من شخص عام له الصفة الإدارية وقت إصداره ولا عبرة بتغير صفته بعد ذلك , </a:t>
            </a:r>
            <a:r>
              <a:rPr lang="ar-IQ" dirty="0" smtClean="0"/>
              <a:t>إذ </a:t>
            </a:r>
            <a:r>
              <a:rPr lang="ar-IQ" dirty="0"/>
              <a:t>يتم النظر إلى صفة الجهة التي قامت بالعمل والإجراءات المتبعة في إصداره </a:t>
            </a:r>
            <a:r>
              <a:rPr lang="ar-IQ" dirty="0" smtClean="0"/>
              <a:t>.</a:t>
            </a:r>
          </a:p>
          <a:p>
            <a:pPr marL="0" indent="0">
              <a:buNone/>
            </a:pPr>
            <a:r>
              <a:rPr lang="ar-IQ" dirty="0"/>
              <a:t>ثانياً : صدور القرار بالإدارة المنفردة للإدارة .</a:t>
            </a:r>
            <a:br>
              <a:rPr lang="ar-IQ" dirty="0"/>
            </a:br>
            <a:r>
              <a:rPr lang="ar-IQ" dirty="0"/>
              <a:t>يجب أن يصدر القرار من جانب الإدارة وحدها , وهو ما يميز القرار الإداري عن العقد الإداري الذي يصدر باتفاق أرادتين سواء أكانت هاتين الإرادتين لشخصين من أشخاص القانون العام أو كان أحدها لشخص من أشخاص القانون الخاص .</a:t>
            </a:r>
            <a:br>
              <a:rPr lang="ar-IQ" dirty="0"/>
            </a:br>
            <a:endParaRPr lang="ar-IQ" dirty="0"/>
          </a:p>
        </p:txBody>
      </p:sp>
    </p:spTree>
    <p:extLst>
      <p:ext uri="{BB962C8B-B14F-4D97-AF65-F5344CB8AC3E}">
        <p14:creationId xmlns:p14="http://schemas.microsoft.com/office/powerpoint/2010/main" val="588186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85000" lnSpcReduction="20000"/>
          </a:bodyPr>
          <a:lstStyle/>
          <a:p>
            <a:pPr marL="0" indent="0">
              <a:buNone/>
            </a:pPr>
            <a:r>
              <a:rPr lang="ar-IQ" dirty="0"/>
              <a:t>خامسـاً : الغاية .</a:t>
            </a:r>
            <a:r>
              <a:rPr lang="ar-IQ" dirty="0" smtClean="0"/>
              <a:t/>
            </a:r>
            <a:br>
              <a:rPr lang="ar-IQ" dirty="0" smtClean="0"/>
            </a:br>
            <a:r>
              <a:rPr lang="ar-IQ" dirty="0"/>
              <a:t>يقصد بالغاية من القرار الإداري الهدف الذي يسعى هذا القرار إلى تحقيقه , والغاية عنصر نفسي داخلي لدى مصدر القرار , فالهدف من إصدار قرار بتعيين موظف هو لتحقيق استمرار سير العمل في المرفق الذي تم تعيينه فيه , والهدف من لإصدار قرارات الضبط الإداري هو حماية النظام العام بعناصره الثلاث السكينة العامة , والصحة العامة , و الأمن العام .</a:t>
            </a:r>
            <a:r>
              <a:rPr lang="ar-IQ" dirty="0" smtClean="0"/>
              <a:t/>
            </a:r>
            <a:br>
              <a:rPr lang="ar-IQ" dirty="0" smtClean="0"/>
            </a:br>
            <a:r>
              <a:rPr lang="ar-IQ" dirty="0"/>
              <a:t>وغاية القرارات الإدارية كافة تتمثل في تحقيق المصلحة العامة للمجتمع , فإذا انحرفت الإدارة في استعمال سلطتها هذه بإصدار قرار لتحقيق أهداف تتعارض مع المصلحة العامة فإن قراراها يكون مشوباً بعيب إساءة استعمال السلطة أو الانحراف بها , ويعد هذا العيب من أسباب الطعن بالإلغاء التي ترد على القرار الإداري .</a:t>
            </a:r>
            <a:r>
              <a:rPr lang="ar-IQ" dirty="0" smtClean="0"/>
              <a:t/>
            </a:r>
            <a:br>
              <a:rPr lang="ar-IQ" dirty="0" smtClean="0"/>
            </a:br>
            <a:r>
              <a:rPr lang="ar-IQ" dirty="0"/>
              <a:t>والأصل أن كل قرار إداري يستهدف تحقيق المصلحة العامة , ويفترض فيه ذلك, وعلى من يدعي خلاف ذلك الإثبات وعيب الانحراف بالسلطة أو الغاية عيب قصدي أو عمدي يتعلق بنية مصدر القرار الذي يجب أن يكون سيء النية يعلم أنه يسعى إلى غاية بعيدة عن المصلحة العامة أو غير تلك التي حددها القانون .</a:t>
            </a:r>
            <a:r>
              <a:rPr lang="ar-IQ" dirty="0" smtClean="0"/>
              <a:t/>
            </a:r>
            <a:br>
              <a:rPr lang="ar-IQ" dirty="0" smtClean="0"/>
            </a:br>
            <a:endParaRPr lang="ar-IQ" dirty="0"/>
          </a:p>
        </p:txBody>
      </p:sp>
    </p:spTree>
    <p:extLst>
      <p:ext uri="{BB962C8B-B14F-4D97-AF65-F5344CB8AC3E}">
        <p14:creationId xmlns:p14="http://schemas.microsoft.com/office/powerpoint/2010/main" val="351725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79512" y="260648"/>
            <a:ext cx="8568952" cy="5688632"/>
          </a:xfrm>
        </p:spPr>
        <p:txBody>
          <a:bodyPr>
            <a:normAutofit fontScale="92500" lnSpcReduction="10000"/>
          </a:bodyPr>
          <a:lstStyle/>
          <a:p>
            <a:pPr algn="r"/>
            <a:r>
              <a:rPr lang="ar-IQ" dirty="0">
                <a:solidFill>
                  <a:schemeClr val="tx1"/>
                </a:solidFill>
              </a:rPr>
              <a:t>ثالثاً : ترتيب القرار لآثار قانونية .</a:t>
            </a:r>
            <a:r>
              <a:rPr lang="ar-IQ" dirty="0" smtClean="0">
                <a:solidFill>
                  <a:schemeClr val="tx1"/>
                </a:solidFill>
              </a:rPr>
              <a:t/>
            </a:r>
            <a:br>
              <a:rPr lang="ar-IQ" dirty="0" smtClean="0">
                <a:solidFill>
                  <a:schemeClr val="tx1"/>
                </a:solidFill>
              </a:rPr>
            </a:br>
            <a:r>
              <a:rPr lang="ar-IQ" dirty="0">
                <a:solidFill>
                  <a:schemeClr val="tx1"/>
                </a:solidFill>
              </a:rPr>
              <a:t>لكي يكون القرار إدارياً يجب أن يرتب آثاراً قانونية وذلك بإنشاء أو تعديل أو إلغاء مركز قانوني معين , </a:t>
            </a:r>
            <a:r>
              <a:rPr lang="ar-IQ" u="sng" dirty="0">
                <a:solidFill>
                  <a:srgbClr val="FF0000"/>
                </a:solidFill>
              </a:rPr>
              <a:t>فإذا لم يترتب على العمل الإداري ذلك فإنه لا يعد قراراً إدارياً </a:t>
            </a:r>
            <a:r>
              <a:rPr lang="ar-IQ" u="sng" dirty="0" smtClean="0">
                <a:solidFill>
                  <a:srgbClr val="FF0000"/>
                </a:solidFill>
              </a:rPr>
              <a:t>.</a:t>
            </a:r>
            <a:r>
              <a:rPr lang="ar-IQ" dirty="0" smtClean="0">
                <a:solidFill>
                  <a:schemeClr val="tx1"/>
                </a:solidFill>
              </a:rPr>
              <a:t> فوجوب </a:t>
            </a:r>
            <a:r>
              <a:rPr lang="ar-IQ" dirty="0">
                <a:solidFill>
                  <a:schemeClr val="tx1"/>
                </a:solidFill>
              </a:rPr>
              <a:t>تولد آثار قانونية عن القرار المطعون فيه , ومن ثم يجب استبعاد القرارات التي لا يحدث آثاراً قانونية من نطاق دعوى الإلغاء . </a:t>
            </a:r>
            <a:r>
              <a:rPr lang="ar-IQ" dirty="0" smtClean="0">
                <a:solidFill>
                  <a:schemeClr val="tx1"/>
                </a:solidFill>
              </a:rPr>
              <a:t/>
            </a:r>
            <a:br>
              <a:rPr lang="ar-IQ" dirty="0" smtClean="0">
                <a:solidFill>
                  <a:schemeClr val="tx1"/>
                </a:solidFill>
              </a:rPr>
            </a:br>
            <a:r>
              <a:rPr lang="ar-IQ" dirty="0">
                <a:solidFill>
                  <a:schemeClr val="tx1"/>
                </a:solidFill>
              </a:rPr>
              <a:t>وبناءً على ذلك فإن </a:t>
            </a:r>
            <a:r>
              <a:rPr lang="ar-IQ" dirty="0" smtClean="0">
                <a:solidFill>
                  <a:schemeClr val="tx1"/>
                </a:solidFill>
              </a:rPr>
              <a:t>هناك اعمال معينة </a:t>
            </a:r>
            <a:r>
              <a:rPr lang="ar-IQ" dirty="0" err="1" smtClean="0">
                <a:solidFill>
                  <a:schemeClr val="tx1"/>
                </a:solidFill>
              </a:rPr>
              <a:t>لايمكن</a:t>
            </a:r>
            <a:r>
              <a:rPr lang="ar-IQ" dirty="0" smtClean="0">
                <a:solidFill>
                  <a:schemeClr val="tx1"/>
                </a:solidFill>
              </a:rPr>
              <a:t> الطعن بها </a:t>
            </a:r>
            <a:r>
              <a:rPr lang="ar-IQ" dirty="0" err="1" smtClean="0">
                <a:solidFill>
                  <a:schemeClr val="tx1"/>
                </a:solidFill>
              </a:rPr>
              <a:t>لانها</a:t>
            </a:r>
            <a:r>
              <a:rPr lang="ar-IQ" dirty="0" smtClean="0">
                <a:solidFill>
                  <a:schemeClr val="tx1"/>
                </a:solidFill>
              </a:rPr>
              <a:t> لا تولد اثارا قانونيا من جرائها :</a:t>
            </a:r>
            <a:br>
              <a:rPr lang="ar-IQ" dirty="0" smtClean="0">
                <a:solidFill>
                  <a:schemeClr val="tx1"/>
                </a:solidFill>
              </a:rPr>
            </a:br>
            <a:r>
              <a:rPr lang="ar-IQ" dirty="0">
                <a:solidFill>
                  <a:schemeClr val="tx1"/>
                </a:solidFill>
              </a:rPr>
              <a:t>أ- الأعمال التمهيدية والتحضرية : وهي مجموعة من القرارات التي تتخذها الإدارة وتتضمن رغبات واستشارات وتحقيقات تمهيدا لإصدار قرار إداري وهذه الأعمال لا تولد آثاراً قانونية ولا يجوز الطعن فيها بالإلغاء .</a:t>
            </a:r>
            <a:r>
              <a:rPr lang="ar-IQ" dirty="0" smtClean="0"/>
              <a:t/>
            </a:r>
            <a:br>
              <a:rPr lang="ar-IQ" dirty="0" smtClean="0"/>
            </a:br>
            <a:endParaRPr lang="ar-IQ" dirty="0"/>
          </a:p>
        </p:txBody>
      </p:sp>
    </p:spTree>
    <p:extLst>
      <p:ext uri="{BB962C8B-B14F-4D97-AF65-F5344CB8AC3E}">
        <p14:creationId xmlns:p14="http://schemas.microsoft.com/office/powerpoint/2010/main" val="141826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lnSpcReduction="10000"/>
          </a:bodyPr>
          <a:lstStyle/>
          <a:p>
            <a:pPr marL="0" indent="0">
              <a:buNone/>
            </a:pPr>
            <a:r>
              <a:rPr lang="ar-IQ" dirty="0" smtClean="0"/>
              <a:t>ب- المنشورات والأوامر المصلحية : وهي الأعمال التي تتضمن تعليمات وتوجيهات صادرة من رئيس الدائرة إلى مرؤوسيه لتفسير القوانين أو اللوائح وكيفية تطبيقها وتنفيذها </a:t>
            </a:r>
            <a:endParaRPr lang="ar-IQ" dirty="0" smtClean="0"/>
          </a:p>
          <a:p>
            <a:pPr marL="0" indent="0">
              <a:buNone/>
            </a:pPr>
            <a:r>
              <a:rPr lang="ar-IQ" dirty="0" smtClean="0"/>
              <a:t>ج- </a:t>
            </a:r>
            <a:r>
              <a:rPr lang="ar-IQ" dirty="0" smtClean="0"/>
              <a:t>الأعمال اللاحقة لصدور القرار : الأصل أن هذه الأعمال لا ترتب آثراً قانونياً لأنها أما أن تكون بمثابة إجراءات تنفيذية لقرارات سابقة فلا يقبل الطعن فيها بالإلغاء </a:t>
            </a:r>
            <a:endParaRPr lang="ar-IQ" dirty="0" smtClean="0"/>
          </a:p>
          <a:p>
            <a:pPr marL="0" indent="0">
              <a:buNone/>
            </a:pPr>
            <a:r>
              <a:rPr lang="ar-IQ" dirty="0" smtClean="0"/>
              <a:t>د- </a:t>
            </a:r>
            <a:r>
              <a:rPr lang="ar-IQ" dirty="0" smtClean="0"/>
              <a:t>الإجراءات الداخلية : وتشمل إجراءات التنظيم للمرافق العامة التي تضمن حسن سيرها بانتظام واطراد , والإجراءات التي يتخذها الرؤساء الإداريون في مواجهة موظفيهم المتعلقة بتقسيم العمل في المرفق وتبصير الموظفين بالطريق الأمثل لممارسة وظائفهم .</a:t>
            </a:r>
            <a:br>
              <a:rPr lang="ar-IQ" dirty="0" smtClean="0"/>
            </a:br>
            <a:endParaRPr lang="ar-IQ" dirty="0"/>
          </a:p>
        </p:txBody>
      </p:sp>
    </p:spTree>
    <p:extLst>
      <p:ext uri="{BB962C8B-B14F-4D97-AF65-F5344CB8AC3E}">
        <p14:creationId xmlns:p14="http://schemas.microsoft.com/office/powerpoint/2010/main" val="1079555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0"/>
            <a:ext cx="9143999" cy="6874933"/>
          </a:xfrm>
        </p:spPr>
        <p:txBody>
          <a:bodyPr>
            <a:noAutofit/>
          </a:bodyPr>
          <a:lstStyle/>
          <a:p>
            <a:pPr algn="r"/>
            <a:r>
              <a:rPr lang="ar-IQ" sz="2000" b="1" dirty="0">
                <a:solidFill>
                  <a:schemeClr val="tx1"/>
                </a:solidFill>
              </a:rPr>
              <a:t>عناصر القرار </a:t>
            </a:r>
            <a:r>
              <a:rPr lang="ar-IQ" sz="2000" b="1" dirty="0" smtClean="0">
                <a:solidFill>
                  <a:schemeClr val="tx1"/>
                </a:solidFill>
              </a:rPr>
              <a:t>الإداري</a:t>
            </a:r>
            <a:r>
              <a:rPr lang="ar-IQ" sz="2000" dirty="0" smtClean="0">
                <a:solidFill>
                  <a:schemeClr val="tx1"/>
                </a:solidFill>
              </a:rPr>
              <a:t/>
            </a:r>
            <a:br>
              <a:rPr lang="ar-IQ" sz="2000" dirty="0" smtClean="0">
                <a:solidFill>
                  <a:schemeClr val="tx1"/>
                </a:solidFill>
              </a:rPr>
            </a:br>
            <a:r>
              <a:rPr lang="ar-IQ" sz="2000" dirty="0">
                <a:solidFill>
                  <a:schemeClr val="tx1"/>
                </a:solidFill>
              </a:rPr>
              <a:t>يقوم القرار الإداري على عناصر أساسية إذا لم يستوفها يكون معيباً أو غير </a:t>
            </a:r>
            <a:r>
              <a:rPr lang="ar-IQ" sz="2000" dirty="0" smtClean="0">
                <a:solidFill>
                  <a:schemeClr val="tx1"/>
                </a:solidFill>
              </a:rPr>
              <a:t>مشروع</a:t>
            </a:r>
          </a:p>
          <a:p>
            <a:pPr algn="r"/>
            <a:r>
              <a:rPr lang="ar-IQ" sz="2000" dirty="0">
                <a:solidFill>
                  <a:schemeClr val="tx1"/>
                </a:solidFill>
              </a:rPr>
              <a:t>أولاً : الاختصـاص .</a:t>
            </a:r>
            <a:r>
              <a:rPr lang="ar-IQ" sz="2000" dirty="0" smtClean="0">
                <a:solidFill>
                  <a:schemeClr val="tx1"/>
                </a:solidFill>
              </a:rPr>
              <a:t/>
            </a:r>
            <a:br>
              <a:rPr lang="ar-IQ" sz="2000" dirty="0" smtClean="0">
                <a:solidFill>
                  <a:schemeClr val="tx1"/>
                </a:solidFill>
              </a:rPr>
            </a:br>
            <a:r>
              <a:rPr lang="ar-IQ" sz="2000" dirty="0">
                <a:solidFill>
                  <a:schemeClr val="tx1"/>
                </a:solidFill>
              </a:rPr>
              <a:t>أن توزيع الاختصاصات بين الجهات الإدارية من </a:t>
            </a:r>
            <a:r>
              <a:rPr lang="ar-IQ" sz="2000" dirty="0" smtClean="0">
                <a:solidFill>
                  <a:schemeClr val="tx1"/>
                </a:solidFill>
              </a:rPr>
              <a:t>الاساسيات التي تستند عليها الادارة في اصدار قراراتها, </a:t>
            </a:r>
            <a:r>
              <a:rPr lang="ar-IQ" sz="2000" dirty="0">
                <a:solidFill>
                  <a:schemeClr val="tx1"/>
                </a:solidFill>
              </a:rPr>
              <a:t>كما أن قواعد الاختصاص تحقق مصلحة الأفراد من حيث أنه يسهل توجه الأفراد إلى أقسام الإدارة المختلفة ويساهم في تحديد المسؤولية الناتجة عن ممارسة الإدارة لوظيفتها </a:t>
            </a:r>
            <a:r>
              <a:rPr lang="ar-IQ" sz="2000" dirty="0" smtClean="0">
                <a:solidFill>
                  <a:schemeClr val="tx1"/>
                </a:solidFill>
              </a:rPr>
              <a:t>.</a:t>
            </a:r>
            <a:r>
              <a:rPr lang="ar-IQ" sz="2000" dirty="0" smtClean="0">
                <a:solidFill>
                  <a:srgbClr val="FF0000"/>
                </a:solidFill>
              </a:rPr>
              <a:t>ويقصد </a:t>
            </a:r>
            <a:r>
              <a:rPr lang="ar-IQ" sz="2000" dirty="0">
                <a:solidFill>
                  <a:srgbClr val="FF0000"/>
                </a:solidFill>
              </a:rPr>
              <a:t>بالاختصاص القدرة على مباشرة عمل إداري معين أو تحديد مجموعة الأعمال والتصرفات التي يكون للإدارة أن تمارسها قانوناً وعلى وجه يعتد </a:t>
            </a:r>
            <a:r>
              <a:rPr lang="ar-IQ" sz="2000" dirty="0" smtClean="0">
                <a:solidFill>
                  <a:srgbClr val="FF0000"/>
                </a:solidFill>
              </a:rPr>
              <a:t>به</a:t>
            </a:r>
            <a:br>
              <a:rPr lang="ar-IQ" sz="2000" dirty="0" smtClean="0">
                <a:solidFill>
                  <a:srgbClr val="FF0000"/>
                </a:solidFill>
              </a:rPr>
            </a:br>
            <a:r>
              <a:rPr lang="ar-IQ" sz="2000" dirty="0" smtClean="0">
                <a:solidFill>
                  <a:schemeClr val="tx1"/>
                </a:solidFill>
              </a:rPr>
              <a:t>- ويتم </a:t>
            </a:r>
            <a:r>
              <a:rPr lang="ar-IQ" sz="2000" dirty="0">
                <a:solidFill>
                  <a:schemeClr val="tx1"/>
                </a:solidFill>
              </a:rPr>
              <a:t>تحديد اختصاصات كل عضو إداري بموجب القوانين والأنظمة ولا يجوز تجاوز هذه الاختصاصات و إلا اعتبر القرار الصادر من هذا العضو باطلاً </a:t>
            </a:r>
            <a:r>
              <a:rPr lang="ar-IQ" sz="2000" dirty="0" smtClean="0">
                <a:solidFill>
                  <a:schemeClr val="tx1"/>
                </a:solidFill>
              </a:rPr>
              <a:t>.</a:t>
            </a:r>
            <a:endParaRPr lang="ar-IQ" sz="2000" dirty="0">
              <a:solidFill>
                <a:schemeClr val="tx1"/>
              </a:solidFill>
            </a:endParaRPr>
          </a:p>
          <a:p>
            <a:pPr marL="457200" indent="-457200" algn="r">
              <a:buFontTx/>
              <a:buChar char="-"/>
            </a:pPr>
            <a:r>
              <a:rPr lang="ar-IQ" sz="2000" dirty="0" smtClean="0">
                <a:solidFill>
                  <a:schemeClr val="tx1"/>
                </a:solidFill>
              </a:rPr>
              <a:t>و لا </a:t>
            </a:r>
            <a:r>
              <a:rPr lang="ar-IQ" sz="2000" dirty="0">
                <a:solidFill>
                  <a:schemeClr val="tx1"/>
                </a:solidFill>
              </a:rPr>
              <a:t>يجوز لصاحب الاختصاص أن يتفق مع الأفراد على تعديل تلك القواعد </a:t>
            </a:r>
            <a:r>
              <a:rPr lang="ar-IQ" sz="2000" dirty="0" smtClean="0">
                <a:solidFill>
                  <a:schemeClr val="tx1"/>
                </a:solidFill>
              </a:rPr>
              <a:t>, خاصة اذا كان مخالف للنظام العام  </a:t>
            </a:r>
            <a:r>
              <a:rPr lang="ar-IQ" sz="2000" dirty="0">
                <a:solidFill>
                  <a:schemeClr val="tx1"/>
                </a:solidFill>
              </a:rPr>
              <a:t>و إلا فإن القرار الصادر مخالفاً لهذه القواعد يكون معيباً بعيب عدم الاختصاص , ويكون لصاحب الشأن أن يطعن بهذا العيب أمام القضاء الإداري بدعوى </a:t>
            </a:r>
            <a:r>
              <a:rPr lang="ar-IQ" sz="2000" dirty="0" smtClean="0">
                <a:solidFill>
                  <a:schemeClr val="tx1"/>
                </a:solidFill>
              </a:rPr>
              <a:t>الإلغاء, ويجوز الطعن بالقرار في اي مرحلة من مراحله  </a:t>
            </a:r>
            <a:r>
              <a:rPr lang="ar-IQ" sz="2000" dirty="0">
                <a:solidFill>
                  <a:schemeClr val="tx1"/>
                </a:solidFill>
              </a:rPr>
              <a:t>, وعلى القاضي أن يحكم بعدم الاختصاص تلقائياً لو لم يثيره طالب الإلغاء .</a:t>
            </a:r>
            <a:r>
              <a:rPr lang="ar-IQ" sz="2000" dirty="0" smtClean="0">
                <a:solidFill>
                  <a:schemeClr val="tx1"/>
                </a:solidFill>
              </a:rPr>
              <a:t/>
            </a:r>
            <a:br>
              <a:rPr lang="ar-IQ" sz="2000" dirty="0" smtClean="0">
                <a:solidFill>
                  <a:schemeClr val="tx1"/>
                </a:solidFill>
              </a:rPr>
            </a:br>
            <a:r>
              <a:rPr lang="ar-IQ" sz="2000" dirty="0" smtClean="0">
                <a:solidFill>
                  <a:schemeClr val="tx1"/>
                </a:solidFill>
              </a:rPr>
              <a:t> </a:t>
            </a:r>
            <a:endParaRPr lang="ar-IQ" sz="2000" dirty="0">
              <a:solidFill>
                <a:schemeClr val="tx1"/>
              </a:solidFill>
            </a:endParaRPr>
          </a:p>
        </p:txBody>
      </p:sp>
    </p:spTree>
    <p:extLst>
      <p:ext uri="{BB962C8B-B14F-4D97-AF65-F5344CB8AC3E}">
        <p14:creationId xmlns:p14="http://schemas.microsoft.com/office/powerpoint/2010/main" val="242719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11560" y="404664"/>
            <a:ext cx="7992888" cy="5832648"/>
          </a:xfrm>
        </p:spPr>
        <p:txBody>
          <a:bodyPr>
            <a:normAutofit fontScale="70000" lnSpcReduction="20000"/>
          </a:bodyPr>
          <a:lstStyle/>
          <a:p>
            <a:pPr algn="r"/>
            <a:r>
              <a:rPr lang="ar-IQ" dirty="0" smtClean="0">
                <a:solidFill>
                  <a:schemeClr val="tx1"/>
                </a:solidFill>
              </a:rPr>
              <a:t>والقواعد القانونية المتعلقة بالاختصاص اجمالها بالتالي :</a:t>
            </a:r>
            <a:br>
              <a:rPr lang="ar-IQ" dirty="0" smtClean="0">
                <a:solidFill>
                  <a:schemeClr val="tx1"/>
                </a:solidFill>
              </a:rPr>
            </a:br>
            <a:r>
              <a:rPr lang="ar-IQ" dirty="0" smtClean="0">
                <a:solidFill>
                  <a:schemeClr val="tx1"/>
                </a:solidFill>
              </a:rPr>
              <a:t>1. قواعد الاختصاص من حيث الأشخاص : يشترط لصحة القرار الإداري أن يصدر من الشخص أو الهيئة المنوط بها إصداره , فلا يملك هذا الشخص أو تلك الجهة نقل اختصاصها للغير إلا في الأحوال التي يجيزها القانون بناءً على تفويض أو حل قانوني صحيح و إلا كان القرار الصادر مشوباً بعيب عدم الاختصاص .</a:t>
            </a:r>
            <a:br>
              <a:rPr lang="ar-IQ" dirty="0" smtClean="0">
                <a:solidFill>
                  <a:schemeClr val="tx1"/>
                </a:solidFill>
              </a:rPr>
            </a:br>
            <a:r>
              <a:rPr lang="ar-IQ" dirty="0" smtClean="0">
                <a:solidFill>
                  <a:schemeClr val="tx1"/>
                </a:solidFill>
              </a:rPr>
              <a:t>2. قواعد الاختصاص من حيث الموضوع : يحدد القانون اختصاصات كل موظف أو جهة إدارية بموضوعات معينة فإذا تجاوز هذا الموظف أو الإدارة اختصاصاته تلك فتعدى على اختصاصات جهة أخرى , تحقق عيب عدم الاختصاص , ويكون هذا الاعتداء أما من جهة إدارية على اختصاصات جهة إدارية أخرى موازية أو مساوية لها , أو من جهة إدارية دنياً على اختصاصات جهة إدارية عليا أو من جهة أخرى إدارية عليا على اختصاصات جهة أدنى منها, أو اعتداء السلطة المركزية على اختصاصات الهيئات اللامركزية .</a:t>
            </a:r>
            <a:br>
              <a:rPr lang="ar-IQ" dirty="0" smtClean="0">
                <a:solidFill>
                  <a:schemeClr val="tx1"/>
                </a:solidFill>
              </a:rPr>
            </a:br>
            <a:r>
              <a:rPr lang="ar-IQ" dirty="0" smtClean="0">
                <a:solidFill>
                  <a:schemeClr val="tx1"/>
                </a:solidFill>
              </a:rPr>
              <a:t>3. قواعد الاختصاص حيث المكان : يتم من خلالها تحديد النطاق المكاني الذي يجوز لرجل الإدارة أن يباشر اختصاصه فيه , فإذا تجاوز هذا النطاق , فإن قراراته كون مشوبة بعيب عدم الاختصاص , وهذا العيب قليل الحدوث في العمل لأن المشرع كثيراً ما يحدد وبدقة النطاق المكاني الذي يجوز لرجل الإدارة أن يمارس اختصاصه فيه وغالباً ما يتقيد الأخير بحدود هذا الاختصاص ولا يتعداه .</a:t>
            </a:r>
            <a:endParaRPr lang="ar-IQ" dirty="0">
              <a:solidFill>
                <a:schemeClr val="tx1"/>
              </a:solidFill>
            </a:endParaRPr>
          </a:p>
        </p:txBody>
      </p:sp>
    </p:spTree>
    <p:extLst>
      <p:ext uri="{BB962C8B-B14F-4D97-AF65-F5344CB8AC3E}">
        <p14:creationId xmlns:p14="http://schemas.microsoft.com/office/powerpoint/2010/main" val="611266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251520" y="404664"/>
            <a:ext cx="8352928" cy="6264696"/>
          </a:xfrm>
        </p:spPr>
        <p:txBody>
          <a:bodyPr>
            <a:normAutofit fontScale="25000" lnSpcReduction="20000"/>
          </a:bodyPr>
          <a:lstStyle/>
          <a:p>
            <a:pPr algn="r"/>
            <a:r>
              <a:rPr lang="ar-IQ" sz="9600" b="1" dirty="0">
                <a:solidFill>
                  <a:schemeClr val="tx1"/>
                </a:solidFill>
              </a:rPr>
              <a:t>ثانيـاً : </a:t>
            </a:r>
            <a:r>
              <a:rPr lang="ar-IQ" sz="9600" b="1" dirty="0" smtClean="0">
                <a:solidFill>
                  <a:schemeClr val="tx1"/>
                </a:solidFill>
              </a:rPr>
              <a:t>الشكــل</a:t>
            </a:r>
            <a:r>
              <a:rPr lang="ar-IQ" sz="4900" dirty="0" smtClean="0">
                <a:solidFill>
                  <a:schemeClr val="tx1"/>
                </a:solidFill>
              </a:rPr>
              <a:t/>
            </a:r>
            <a:br>
              <a:rPr lang="ar-IQ" sz="4900" dirty="0" smtClean="0">
                <a:solidFill>
                  <a:schemeClr val="tx1"/>
                </a:solidFill>
              </a:rPr>
            </a:br>
            <a:r>
              <a:rPr lang="ar-IQ" sz="9600" dirty="0">
                <a:solidFill>
                  <a:schemeClr val="tx1"/>
                </a:solidFill>
              </a:rPr>
              <a:t>الشكل هو المظهر الخارجي أو الإجراءات التي تعبر بها الإدارة عن </a:t>
            </a:r>
            <a:r>
              <a:rPr lang="ar-IQ" sz="9600" dirty="0" smtClean="0">
                <a:solidFill>
                  <a:schemeClr val="tx1"/>
                </a:solidFill>
              </a:rPr>
              <a:t>قراراتها </a:t>
            </a:r>
            <a:r>
              <a:rPr lang="ar-IQ" sz="9600" dirty="0">
                <a:solidFill>
                  <a:schemeClr val="tx1"/>
                </a:solidFill>
              </a:rPr>
              <a:t> </a:t>
            </a:r>
            <a:r>
              <a:rPr lang="ar-IQ" sz="9600" dirty="0" smtClean="0">
                <a:solidFill>
                  <a:schemeClr val="tx1"/>
                </a:solidFill>
              </a:rPr>
              <a:t>والإدارة </a:t>
            </a:r>
            <a:r>
              <a:rPr lang="ar-IQ" sz="9600" dirty="0">
                <a:solidFill>
                  <a:schemeClr val="tx1"/>
                </a:solidFill>
              </a:rPr>
              <a:t>غير ملزمة بأن تعبر عن إرادتها بشكل معين إلا إذا نص القانون على خلاف ذلك , وفي هذه الحالة يجب أن يتخذ القرار الشكلية المقررة لصدوره, كأن يشترط القانون ضرورة أن يكون القرار مكتوباً , أو استشارة جهة متخصصة قبل إصداره أو تسبيبه إلى غير ذلك من أشكال أخرى .</a:t>
            </a:r>
            <a:r>
              <a:rPr lang="ar-IQ" sz="9600" dirty="0" smtClean="0">
                <a:solidFill>
                  <a:schemeClr val="tx1"/>
                </a:solidFill>
              </a:rPr>
              <a:t/>
            </a:r>
            <a:br>
              <a:rPr lang="ar-IQ" sz="9600" dirty="0" smtClean="0">
                <a:solidFill>
                  <a:schemeClr val="tx1"/>
                </a:solidFill>
              </a:rPr>
            </a:br>
            <a:r>
              <a:rPr lang="ar-IQ" sz="9600" dirty="0">
                <a:solidFill>
                  <a:schemeClr val="tx1"/>
                </a:solidFill>
              </a:rPr>
              <a:t>ويحدد القانون بمعناه العام قواعد الشكل والإجراءات بما ينص عليه الدستور أو التشريع العادي أو الأنظمة </a:t>
            </a:r>
            <a:r>
              <a:rPr lang="ar-IQ" sz="9600" dirty="0" smtClean="0">
                <a:solidFill>
                  <a:schemeClr val="tx1"/>
                </a:solidFill>
              </a:rPr>
              <a:t>او ما </a:t>
            </a:r>
            <a:r>
              <a:rPr lang="ar-IQ" sz="9600" dirty="0">
                <a:solidFill>
                  <a:schemeClr val="tx1"/>
                </a:solidFill>
              </a:rPr>
              <a:t>يمليه العقل وحسن تقدير </a:t>
            </a:r>
            <a:r>
              <a:rPr lang="ar-IQ" sz="9600" dirty="0" smtClean="0">
                <a:solidFill>
                  <a:schemeClr val="tx1"/>
                </a:solidFill>
              </a:rPr>
              <a:t>الأمور</a:t>
            </a:r>
            <a:br>
              <a:rPr lang="ar-IQ" sz="9600" dirty="0" smtClean="0">
                <a:solidFill>
                  <a:schemeClr val="tx1"/>
                </a:solidFill>
              </a:rPr>
            </a:br>
            <a:r>
              <a:rPr lang="ar-IQ" sz="9600" dirty="0">
                <a:solidFill>
                  <a:schemeClr val="tx1"/>
                </a:solidFill>
              </a:rPr>
              <a:t>وعندما يشترط القانون إتباع شكل أو إجراء معين إنما يسعى من جهة إلى تحقيق مصلحة الأفراد وعدم فسح المجال للإدارة لإصدارها قرارات مجحفة بحقوقهم بصورة ارتجالية, </a:t>
            </a:r>
            <a:r>
              <a:rPr lang="ar-IQ" sz="9600" dirty="0" smtClean="0">
                <a:solidFill>
                  <a:schemeClr val="tx1"/>
                </a:solidFill>
              </a:rPr>
              <a:t> </a:t>
            </a:r>
            <a:r>
              <a:rPr lang="ar-IQ" sz="9600" dirty="0">
                <a:solidFill>
                  <a:schemeClr val="tx1"/>
                </a:solidFill>
              </a:rPr>
              <a:t>وعدم التسرع في اتخاذ قرارات خاطئة .</a:t>
            </a:r>
            <a:r>
              <a:rPr lang="ar-IQ" sz="9600" dirty="0" smtClean="0">
                <a:solidFill>
                  <a:schemeClr val="tx1"/>
                </a:solidFill>
              </a:rPr>
              <a:t/>
            </a:r>
            <a:br>
              <a:rPr lang="ar-IQ" sz="9600" dirty="0" smtClean="0">
                <a:solidFill>
                  <a:schemeClr val="tx1"/>
                </a:solidFill>
              </a:rPr>
            </a:br>
            <a:r>
              <a:rPr lang="ar-IQ" sz="9600" dirty="0">
                <a:solidFill>
                  <a:schemeClr val="tx1"/>
                </a:solidFill>
              </a:rPr>
              <a:t>وقد درج القضاء الإداري على التمييز بين ما إذا كانت المخالفة في الشكل والإجراءات قد تعلقت بالشروط الجوهرية التي تمس مصالح الأفراد وبين ما إذا كانت المخالفة متعلقة بشروط غير جوهرية لا يترتب على إهدارها مساس بمصالحهم ويترتب البطلان بالنسبة للنوع الأول دون النوع الثاني .</a:t>
            </a:r>
            <a:r>
              <a:rPr lang="ar-IQ" sz="9600" dirty="0" smtClean="0">
                <a:solidFill>
                  <a:schemeClr val="tx1"/>
                </a:solidFill>
              </a:rPr>
              <a:t/>
            </a:r>
            <a:br>
              <a:rPr lang="ar-IQ" sz="9600" dirty="0" smtClean="0">
                <a:solidFill>
                  <a:schemeClr val="tx1"/>
                </a:solidFill>
              </a:rPr>
            </a:br>
            <a:r>
              <a:rPr lang="ar-IQ" sz="9600" dirty="0">
                <a:solidFill>
                  <a:schemeClr val="tx1"/>
                </a:solidFill>
              </a:rPr>
              <a:t>1. الأشكال التي تؤثر في مشروعية القرار الإداري :</a:t>
            </a:r>
            <a:r>
              <a:rPr lang="ar-IQ" sz="9600" dirty="0" smtClean="0">
                <a:solidFill>
                  <a:schemeClr val="tx1"/>
                </a:solidFill>
              </a:rPr>
              <a:t/>
            </a:r>
            <a:br>
              <a:rPr lang="ar-IQ" sz="9600" dirty="0" smtClean="0">
                <a:solidFill>
                  <a:schemeClr val="tx1"/>
                </a:solidFill>
              </a:rPr>
            </a:br>
            <a:r>
              <a:rPr lang="ar-IQ" sz="9600" dirty="0">
                <a:solidFill>
                  <a:schemeClr val="tx1"/>
                </a:solidFill>
              </a:rPr>
              <a:t>لا يمكن أن نحصر الأشكال والإجراءات التي يترتب على مخالفتها بطلان القرار الإداري إلا أن المستقر في الفقه والقضاء الإداري أن أهم هذه الشكليات تتعلق بشكل القرار ذاته , وتسبيبه والإجراءات التمهيدية السابقة على إصداره , والأشكال المقررة لحماية مصالح المخاطبين بالقرار أو التي تؤثر في الضمانات المقرر للأفراد في مواجهة الإدارة . </a:t>
            </a:r>
            <a:r>
              <a:rPr lang="ar-IQ" sz="9600" dirty="0" smtClean="0">
                <a:solidFill>
                  <a:schemeClr val="tx1"/>
                </a:solidFill>
              </a:rPr>
              <a:t/>
            </a:r>
            <a:br>
              <a:rPr lang="ar-IQ" sz="9600" dirty="0" smtClean="0">
                <a:solidFill>
                  <a:schemeClr val="tx1"/>
                </a:solidFill>
              </a:rPr>
            </a:br>
            <a:endParaRPr lang="ar-IQ" sz="4400" dirty="0">
              <a:solidFill>
                <a:schemeClr val="tx1"/>
              </a:solidFill>
            </a:endParaRPr>
          </a:p>
        </p:txBody>
      </p:sp>
    </p:spTree>
    <p:extLst>
      <p:ext uri="{BB962C8B-B14F-4D97-AF65-F5344CB8AC3E}">
        <p14:creationId xmlns:p14="http://schemas.microsoft.com/office/powerpoint/2010/main" val="2028784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a:bodyPr>
          <a:lstStyle/>
          <a:p>
            <a:pPr marL="0" indent="0">
              <a:buNone/>
            </a:pPr>
            <a:r>
              <a:rPr lang="ar-IQ" dirty="0" smtClean="0"/>
              <a:t>2- </a:t>
            </a:r>
            <a:r>
              <a:rPr lang="ar-IQ" dirty="0" smtClean="0">
                <a:solidFill>
                  <a:schemeClr val="tx1"/>
                </a:solidFill>
              </a:rPr>
              <a:t> الأشكال التي لا تؤثر في مشروعية القرار الإداري :</a:t>
            </a:r>
            <a:br>
              <a:rPr lang="ar-IQ" dirty="0" smtClean="0">
                <a:solidFill>
                  <a:schemeClr val="tx1"/>
                </a:solidFill>
              </a:rPr>
            </a:br>
            <a:r>
              <a:rPr lang="ar-IQ" dirty="0" smtClean="0">
                <a:solidFill>
                  <a:schemeClr val="tx1"/>
                </a:solidFill>
              </a:rPr>
              <a:t>لا يترتب البطلان على كل مخالفة للشكليات دون النظر إلى طبيعة هذه المخالفة فقد أطرد القضاء على التمييز بين الأشكال الجوهرية والأشكال الثانوية أو غير الجوهرية ورتب البطلان على الأولى دون الثانية .</a:t>
            </a:r>
            <a:br>
              <a:rPr lang="ar-IQ" dirty="0" smtClean="0">
                <a:solidFill>
                  <a:schemeClr val="tx1"/>
                </a:solidFill>
              </a:rPr>
            </a:br>
            <a:r>
              <a:rPr lang="ar-IQ" dirty="0" smtClean="0">
                <a:solidFill>
                  <a:schemeClr val="tx1"/>
                </a:solidFill>
              </a:rPr>
              <a:t>-الاشكال الجوهرية يتمثل </a:t>
            </a:r>
            <a:r>
              <a:rPr lang="ar-IQ" dirty="0" smtClean="0">
                <a:solidFill>
                  <a:schemeClr val="tx1"/>
                </a:solidFill>
              </a:rPr>
              <a:t>في الأشكال والإجراءات المقررة لمصلحة الإدارة , </a:t>
            </a:r>
          </a:p>
          <a:p>
            <a:r>
              <a:rPr lang="ar-IQ" dirty="0" smtClean="0">
                <a:solidFill>
                  <a:schemeClr val="tx1"/>
                </a:solidFill>
              </a:rPr>
              <a:t>-الاشكال غير الجوهرية فيتعلق </a:t>
            </a:r>
            <a:r>
              <a:rPr lang="ar-IQ" dirty="0" smtClean="0">
                <a:solidFill>
                  <a:schemeClr val="tx1"/>
                </a:solidFill>
              </a:rPr>
              <a:t>بالأشكال والإجراءات الثانوية التي لا تؤثر في مضمون القرار كإغفال الإدارة ذكر النصوص القانونية التي كانت الأساس في إصداره . </a:t>
            </a:r>
          </a:p>
          <a:p>
            <a:pPr marL="0" indent="0">
              <a:buNone/>
            </a:pPr>
            <a:endParaRPr lang="ar-IQ" dirty="0"/>
          </a:p>
        </p:txBody>
      </p:sp>
    </p:spTree>
    <p:extLst>
      <p:ext uri="{BB962C8B-B14F-4D97-AF65-F5344CB8AC3E}">
        <p14:creationId xmlns:p14="http://schemas.microsoft.com/office/powerpoint/2010/main" val="643366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fontScale="62500" lnSpcReduction="20000"/>
          </a:bodyPr>
          <a:lstStyle/>
          <a:p>
            <a:pPr marL="0" indent="0">
              <a:buNone/>
            </a:pPr>
            <a:r>
              <a:rPr lang="ar-IQ" sz="3800" b="1" dirty="0" smtClean="0"/>
              <a:t>ثالثا : </a:t>
            </a:r>
            <a:r>
              <a:rPr lang="ar-IQ" sz="3800" b="1" dirty="0"/>
              <a:t>السبــب .</a:t>
            </a:r>
            <a:r>
              <a:rPr lang="ar-IQ" dirty="0" smtClean="0"/>
              <a:t/>
            </a:r>
            <a:br>
              <a:rPr lang="ar-IQ" dirty="0" smtClean="0"/>
            </a:br>
            <a:r>
              <a:rPr lang="ar-IQ" dirty="0"/>
              <a:t>سبب القرار الإداري هو الحالة الواقعية أو القانونية التي تسبق القرار وتدفع الإدارة لإصداره , فالسبب عنصر خارجي موضوعي يبرر للإدارة التدخل بإصدار القرار وليس عنصراً نفسياً داخلياً لدى من إصدار القرار </a:t>
            </a:r>
            <a:r>
              <a:rPr lang="ar-IQ" dirty="0" smtClean="0"/>
              <a:t>.و </a:t>
            </a:r>
            <a:r>
              <a:rPr lang="ar-IQ" dirty="0"/>
              <a:t>أن الإدارة غير ملزمة بتسبيب قراراتها استناداً إلى قرينة المشروعية التي تفترض أن قرارات الإدارة تصدر بناءً على سبب مشروع وعلى صاحب الشأن إثبات العكس, أما إذا أفصحت الإدارة عن هذا السبب من تلقاء ذاتها فإنه يجب أن يكون صحيحاً </a:t>
            </a:r>
            <a:r>
              <a:rPr lang="ar-IQ" dirty="0" smtClean="0"/>
              <a:t>وحقيقياً</a:t>
            </a:r>
            <a:br>
              <a:rPr lang="ar-IQ" dirty="0" smtClean="0"/>
            </a:br>
            <a:r>
              <a:rPr lang="ar-IQ" dirty="0" smtClean="0"/>
              <a:t>لابد من توفر </a:t>
            </a:r>
            <a:r>
              <a:rPr lang="ar-IQ" dirty="0"/>
              <a:t>شرطين في سبب القرار الإداري :</a:t>
            </a:r>
            <a:r>
              <a:rPr lang="ar-IQ" dirty="0" smtClean="0"/>
              <a:t/>
            </a:r>
            <a:br>
              <a:rPr lang="ar-IQ" dirty="0" smtClean="0"/>
            </a:br>
            <a:r>
              <a:rPr lang="ar-IQ" dirty="0"/>
              <a:t>1. أن يكون سبب القرار قائماً وموجوداً حتى تاريخ اتخاذ القرار , ويتفرع من هذا الشرط ضرورتان </a:t>
            </a:r>
            <a:endParaRPr lang="ar-IQ" dirty="0" smtClean="0"/>
          </a:p>
          <a:p>
            <a:pPr marL="0" indent="0">
              <a:buNone/>
            </a:pPr>
            <a:r>
              <a:rPr lang="ar-IQ" dirty="0"/>
              <a:t>-</a:t>
            </a:r>
            <a:r>
              <a:rPr lang="ar-IQ" dirty="0" smtClean="0"/>
              <a:t>الأولى </a:t>
            </a:r>
            <a:r>
              <a:rPr lang="ar-IQ" dirty="0"/>
              <a:t>أن تكون الحالة الواقعية أو القانونية موجودة فعلاً وإلا كان القرار الإداري معيباً في سببه , </a:t>
            </a:r>
            <a:endParaRPr lang="ar-IQ" dirty="0" smtClean="0"/>
          </a:p>
          <a:p>
            <a:pPr marL="0" indent="0">
              <a:buNone/>
            </a:pPr>
            <a:r>
              <a:rPr lang="ar-IQ" dirty="0" smtClean="0"/>
              <a:t>- والثاني </a:t>
            </a:r>
            <a:r>
              <a:rPr lang="ar-IQ" dirty="0"/>
              <a:t>يجب أن يستمر وجودها حتى صدور القرار فإذا وجدت الظروف الموضوعية لإصدار القرار إلا أنها زالت قبل إصداره فإن القرار يكون معيباً في سببه وصدر في هذه الحالة , كذلك لا يعتد بالسبب الذي لم يكن موجوداً قبل إصدار القرار إلا أنه تحقق بعد ذلك , وأن جاز يكون مبرراً لصدور قرار جديد . </a:t>
            </a:r>
            <a:r>
              <a:rPr lang="ar-IQ" dirty="0" smtClean="0"/>
              <a:t/>
            </a:r>
            <a:br>
              <a:rPr lang="ar-IQ" dirty="0" smtClean="0"/>
            </a:br>
            <a:r>
              <a:rPr lang="ar-IQ" dirty="0"/>
              <a:t>2. أن يكون السبب مشروعاً , وتظهر أهمية هذا الشرط في حالة السلطة المقيدة للإدارة , عندما يحدد المشرع أسباباً معينة يجب أن تستند إليها الإدارة في لإصدار بعض قراراتها , فإذا استندت الإدارة في إصدار قرارها إلى أسباب غير تلك التي حددها المشرع فإن قراراها يكون مستحقاً للإلغاء لعدم مشروعية </a:t>
            </a:r>
            <a:r>
              <a:rPr lang="ar-IQ" dirty="0" smtClean="0"/>
              <a:t>سببه. بل </a:t>
            </a:r>
            <a:r>
              <a:rPr lang="ar-IQ" dirty="0"/>
              <a:t>أن القضاء الإداري درج على أنه حتى في مجال السلطة التقديرية لا يكفي أن يكون السبب موجوداً بل يجب أن يكون صحيحاً ومبرراً لإصدار القرار الإداري . </a:t>
            </a:r>
            <a:r>
              <a:rPr lang="ar-IQ" dirty="0" smtClean="0"/>
              <a:t/>
            </a:r>
            <a:br>
              <a:rPr lang="ar-IQ" dirty="0" smtClean="0"/>
            </a:br>
            <a:endParaRPr lang="ar-IQ" dirty="0"/>
          </a:p>
        </p:txBody>
      </p:sp>
    </p:spTree>
    <p:extLst>
      <p:ext uri="{BB962C8B-B14F-4D97-AF65-F5344CB8AC3E}">
        <p14:creationId xmlns:p14="http://schemas.microsoft.com/office/powerpoint/2010/main" val="226101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188640"/>
            <a:ext cx="8568952" cy="6264696"/>
          </a:xfrm>
        </p:spPr>
        <p:txBody>
          <a:bodyPr>
            <a:normAutofit/>
          </a:bodyPr>
          <a:lstStyle/>
          <a:p>
            <a:pPr algn="r"/>
            <a:r>
              <a:rPr lang="ar-IQ" dirty="0">
                <a:solidFill>
                  <a:schemeClr val="tx1"/>
                </a:solidFill>
              </a:rPr>
              <a:t>رابعاً : المحـل .</a:t>
            </a:r>
            <a:r>
              <a:rPr lang="ar-IQ" dirty="0" smtClean="0">
                <a:solidFill>
                  <a:schemeClr val="tx1"/>
                </a:solidFill>
              </a:rPr>
              <a:t/>
            </a:r>
            <a:br>
              <a:rPr lang="ar-IQ" dirty="0" smtClean="0">
                <a:solidFill>
                  <a:schemeClr val="tx1"/>
                </a:solidFill>
              </a:rPr>
            </a:br>
            <a:r>
              <a:rPr lang="ar-IQ" dirty="0">
                <a:solidFill>
                  <a:schemeClr val="tx1"/>
                </a:solidFill>
              </a:rPr>
              <a:t>يقصد بمحل القرار الإداري الأثر الحال والمباشر الذي يحدثه القرار مباشرة سواء بإنشاء مركز قانوني أو تعديله أو إنهائه .</a:t>
            </a:r>
            <a:r>
              <a:rPr lang="ar-IQ" dirty="0" smtClean="0">
                <a:solidFill>
                  <a:schemeClr val="tx1"/>
                </a:solidFill>
              </a:rPr>
              <a:t/>
            </a:r>
            <a:br>
              <a:rPr lang="ar-IQ" dirty="0" smtClean="0">
                <a:solidFill>
                  <a:schemeClr val="tx1"/>
                </a:solidFill>
              </a:rPr>
            </a:br>
            <a:r>
              <a:rPr lang="ar-IQ" dirty="0">
                <a:solidFill>
                  <a:schemeClr val="tx1"/>
                </a:solidFill>
              </a:rPr>
              <a:t>ويجب أن يكون محل القرار ممكناً وجائزاً من الناحية القانونية , فإذا كان القرار معيباً في فحواه أو مضمونه بأن كان الأثر القانوني المترتب على القرار غير جائز أو مخالف للقانون أياً كان مصدره دستورياً أو تشريعياً أو </a:t>
            </a:r>
            <a:r>
              <a:rPr lang="ar-IQ" dirty="0" err="1">
                <a:solidFill>
                  <a:schemeClr val="tx1"/>
                </a:solidFill>
              </a:rPr>
              <a:t>لائحياً</a:t>
            </a:r>
            <a:r>
              <a:rPr lang="ar-IQ" dirty="0">
                <a:solidFill>
                  <a:schemeClr val="tx1"/>
                </a:solidFill>
              </a:rPr>
              <a:t> أو عرفاً أو مبادئ عامة للقانون , ففي هذه الحالات يكون غير مشروع ويكون القرار بالتالي باطلاً .</a:t>
            </a:r>
            <a:r>
              <a:rPr lang="ar-IQ" dirty="0" smtClean="0">
                <a:solidFill>
                  <a:schemeClr val="tx1"/>
                </a:solidFill>
              </a:rPr>
              <a:t/>
            </a:r>
            <a:br>
              <a:rPr lang="ar-IQ" dirty="0" smtClean="0">
                <a:solidFill>
                  <a:schemeClr val="tx1"/>
                </a:solidFill>
              </a:rPr>
            </a:br>
            <a:endParaRPr lang="ar-IQ" dirty="0">
              <a:solidFill>
                <a:schemeClr val="tx1"/>
              </a:solidFill>
            </a:endParaRPr>
          </a:p>
        </p:txBody>
      </p:sp>
    </p:spTree>
    <p:extLst>
      <p:ext uri="{BB962C8B-B14F-4D97-AF65-F5344CB8AC3E}">
        <p14:creationId xmlns:p14="http://schemas.microsoft.com/office/powerpoint/2010/main" val="78970370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147</Words>
  <Application>Microsoft Office PowerPoint</Application>
  <PresentationFormat>عرض على الشاشة (3:4)‏</PresentationFormat>
  <Paragraphs>21</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6</cp:revision>
  <dcterms:created xsi:type="dcterms:W3CDTF">2021-04-18T10:26:05Z</dcterms:created>
  <dcterms:modified xsi:type="dcterms:W3CDTF">2022-03-17T13:05:04Z</dcterms:modified>
</cp:coreProperties>
</file>