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3" r:id="rId3"/>
    <p:sldId id="257" r:id="rId4"/>
    <p:sldId id="258" r:id="rId5"/>
    <p:sldId id="264" r:id="rId6"/>
    <p:sldId id="259" r:id="rId7"/>
    <p:sldId id="260" r:id="rId8"/>
    <p:sldId id="261" r:id="rId9"/>
    <p:sldId id="262" r:id="rId10"/>
    <p:sldId id="265" r:id="rId11"/>
    <p:sldId id="266" r:id="rId12"/>
    <p:sldId id="267" r:id="rId13"/>
    <p:sldId id="268" r:id="rId14"/>
    <p:sldId id="269" r:id="rId1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6" d="100"/>
          <a:sy n="56" d="100"/>
        </p:scale>
        <p:origin x="-96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0BBE3703-2BE5-46F4-98C1-42C9D0CB2912}" type="datetimeFigureOut">
              <a:rPr lang="ar-IQ" smtClean="0"/>
              <a:t>14/08/1443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DDDAEE4-D179-48C5-9660-E3F492C91F00}" type="slidenum">
              <a:rPr lang="ar-IQ" smtClean="0"/>
              <a:t>‹#›</a:t>
            </a:fld>
            <a:endParaRPr lang="ar-IQ"/>
          </a:p>
        </p:txBody>
      </p:sp>
    </p:spTree>
    <p:extLst>
      <p:ext uri="{BB962C8B-B14F-4D97-AF65-F5344CB8AC3E}">
        <p14:creationId xmlns:p14="http://schemas.microsoft.com/office/powerpoint/2010/main" val="3016603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BBE3703-2BE5-46F4-98C1-42C9D0CB2912}" type="datetimeFigureOut">
              <a:rPr lang="ar-IQ" smtClean="0"/>
              <a:t>14/08/1443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DDDAEE4-D179-48C5-9660-E3F492C91F00}" type="slidenum">
              <a:rPr lang="ar-IQ" smtClean="0"/>
              <a:t>‹#›</a:t>
            </a:fld>
            <a:endParaRPr lang="ar-IQ"/>
          </a:p>
        </p:txBody>
      </p:sp>
    </p:spTree>
    <p:extLst>
      <p:ext uri="{BB962C8B-B14F-4D97-AF65-F5344CB8AC3E}">
        <p14:creationId xmlns:p14="http://schemas.microsoft.com/office/powerpoint/2010/main" val="4243430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BBE3703-2BE5-46F4-98C1-42C9D0CB2912}" type="datetimeFigureOut">
              <a:rPr lang="ar-IQ" smtClean="0"/>
              <a:t>14/08/1443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DDDAEE4-D179-48C5-9660-E3F492C91F00}" type="slidenum">
              <a:rPr lang="ar-IQ" smtClean="0"/>
              <a:t>‹#›</a:t>
            </a:fld>
            <a:endParaRPr lang="ar-IQ"/>
          </a:p>
        </p:txBody>
      </p:sp>
    </p:spTree>
    <p:extLst>
      <p:ext uri="{BB962C8B-B14F-4D97-AF65-F5344CB8AC3E}">
        <p14:creationId xmlns:p14="http://schemas.microsoft.com/office/powerpoint/2010/main" val="3532529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BBE3703-2BE5-46F4-98C1-42C9D0CB2912}" type="datetimeFigureOut">
              <a:rPr lang="ar-IQ" smtClean="0"/>
              <a:t>14/08/1443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DDDAEE4-D179-48C5-9660-E3F492C91F00}" type="slidenum">
              <a:rPr lang="ar-IQ" smtClean="0"/>
              <a:t>‹#›</a:t>
            </a:fld>
            <a:endParaRPr lang="ar-IQ"/>
          </a:p>
        </p:txBody>
      </p:sp>
    </p:spTree>
    <p:extLst>
      <p:ext uri="{BB962C8B-B14F-4D97-AF65-F5344CB8AC3E}">
        <p14:creationId xmlns:p14="http://schemas.microsoft.com/office/powerpoint/2010/main" val="325804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BBE3703-2BE5-46F4-98C1-42C9D0CB2912}" type="datetimeFigureOut">
              <a:rPr lang="ar-IQ" smtClean="0"/>
              <a:t>14/08/1443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DDDAEE4-D179-48C5-9660-E3F492C91F00}" type="slidenum">
              <a:rPr lang="ar-IQ" smtClean="0"/>
              <a:t>‹#›</a:t>
            </a:fld>
            <a:endParaRPr lang="ar-IQ"/>
          </a:p>
        </p:txBody>
      </p:sp>
    </p:spTree>
    <p:extLst>
      <p:ext uri="{BB962C8B-B14F-4D97-AF65-F5344CB8AC3E}">
        <p14:creationId xmlns:p14="http://schemas.microsoft.com/office/powerpoint/2010/main" val="1401230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0BBE3703-2BE5-46F4-98C1-42C9D0CB2912}" type="datetimeFigureOut">
              <a:rPr lang="ar-IQ" smtClean="0"/>
              <a:t>14/08/1443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DDDAEE4-D179-48C5-9660-E3F492C91F00}" type="slidenum">
              <a:rPr lang="ar-IQ" smtClean="0"/>
              <a:t>‹#›</a:t>
            </a:fld>
            <a:endParaRPr lang="ar-IQ"/>
          </a:p>
        </p:txBody>
      </p:sp>
    </p:spTree>
    <p:extLst>
      <p:ext uri="{BB962C8B-B14F-4D97-AF65-F5344CB8AC3E}">
        <p14:creationId xmlns:p14="http://schemas.microsoft.com/office/powerpoint/2010/main" val="907853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0BBE3703-2BE5-46F4-98C1-42C9D0CB2912}" type="datetimeFigureOut">
              <a:rPr lang="ar-IQ" smtClean="0"/>
              <a:t>14/08/1443</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2DDDAEE4-D179-48C5-9660-E3F492C91F00}" type="slidenum">
              <a:rPr lang="ar-IQ" smtClean="0"/>
              <a:t>‹#›</a:t>
            </a:fld>
            <a:endParaRPr lang="ar-IQ"/>
          </a:p>
        </p:txBody>
      </p:sp>
    </p:spTree>
    <p:extLst>
      <p:ext uri="{BB962C8B-B14F-4D97-AF65-F5344CB8AC3E}">
        <p14:creationId xmlns:p14="http://schemas.microsoft.com/office/powerpoint/2010/main" val="1639543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0BBE3703-2BE5-46F4-98C1-42C9D0CB2912}" type="datetimeFigureOut">
              <a:rPr lang="ar-IQ" smtClean="0"/>
              <a:t>14/08/1443</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2DDDAEE4-D179-48C5-9660-E3F492C91F00}" type="slidenum">
              <a:rPr lang="ar-IQ" smtClean="0"/>
              <a:t>‹#›</a:t>
            </a:fld>
            <a:endParaRPr lang="ar-IQ"/>
          </a:p>
        </p:txBody>
      </p:sp>
    </p:spTree>
    <p:extLst>
      <p:ext uri="{BB962C8B-B14F-4D97-AF65-F5344CB8AC3E}">
        <p14:creationId xmlns:p14="http://schemas.microsoft.com/office/powerpoint/2010/main" val="1566947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BBE3703-2BE5-46F4-98C1-42C9D0CB2912}" type="datetimeFigureOut">
              <a:rPr lang="ar-IQ" smtClean="0"/>
              <a:t>14/08/1443</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2DDDAEE4-D179-48C5-9660-E3F492C91F00}" type="slidenum">
              <a:rPr lang="ar-IQ" smtClean="0"/>
              <a:t>‹#›</a:t>
            </a:fld>
            <a:endParaRPr lang="ar-IQ"/>
          </a:p>
        </p:txBody>
      </p:sp>
    </p:spTree>
    <p:extLst>
      <p:ext uri="{BB962C8B-B14F-4D97-AF65-F5344CB8AC3E}">
        <p14:creationId xmlns:p14="http://schemas.microsoft.com/office/powerpoint/2010/main" val="1697324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BBE3703-2BE5-46F4-98C1-42C9D0CB2912}" type="datetimeFigureOut">
              <a:rPr lang="ar-IQ" smtClean="0"/>
              <a:t>14/08/1443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DDDAEE4-D179-48C5-9660-E3F492C91F00}" type="slidenum">
              <a:rPr lang="ar-IQ" smtClean="0"/>
              <a:t>‹#›</a:t>
            </a:fld>
            <a:endParaRPr lang="ar-IQ"/>
          </a:p>
        </p:txBody>
      </p:sp>
    </p:spTree>
    <p:extLst>
      <p:ext uri="{BB962C8B-B14F-4D97-AF65-F5344CB8AC3E}">
        <p14:creationId xmlns:p14="http://schemas.microsoft.com/office/powerpoint/2010/main" val="4176129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BBE3703-2BE5-46F4-98C1-42C9D0CB2912}" type="datetimeFigureOut">
              <a:rPr lang="ar-IQ" smtClean="0"/>
              <a:t>14/08/1443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DDDAEE4-D179-48C5-9660-E3F492C91F00}" type="slidenum">
              <a:rPr lang="ar-IQ" smtClean="0"/>
              <a:t>‹#›</a:t>
            </a:fld>
            <a:endParaRPr lang="ar-IQ"/>
          </a:p>
        </p:txBody>
      </p:sp>
    </p:spTree>
    <p:extLst>
      <p:ext uri="{BB962C8B-B14F-4D97-AF65-F5344CB8AC3E}">
        <p14:creationId xmlns:p14="http://schemas.microsoft.com/office/powerpoint/2010/main" val="2342970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BBE3703-2BE5-46F4-98C1-42C9D0CB2912}" type="datetimeFigureOut">
              <a:rPr lang="ar-IQ" smtClean="0"/>
              <a:t>14/08/1443</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DDDAEE4-D179-48C5-9660-E3F492C91F00}" type="slidenum">
              <a:rPr lang="ar-IQ" smtClean="0"/>
              <a:t>‹#›</a:t>
            </a:fld>
            <a:endParaRPr lang="ar-IQ"/>
          </a:p>
        </p:txBody>
      </p:sp>
    </p:spTree>
    <p:extLst>
      <p:ext uri="{BB962C8B-B14F-4D97-AF65-F5344CB8AC3E}">
        <p14:creationId xmlns:p14="http://schemas.microsoft.com/office/powerpoint/2010/main" val="1026078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51520" y="260648"/>
            <a:ext cx="8640960" cy="6264696"/>
          </a:xfrm>
        </p:spPr>
        <p:txBody>
          <a:bodyPr>
            <a:normAutofit fontScale="62500" lnSpcReduction="20000"/>
          </a:bodyPr>
          <a:lstStyle/>
          <a:p>
            <a:pPr algn="r"/>
            <a:r>
              <a:rPr lang="ar-IQ" sz="4400" dirty="0" smtClean="0">
                <a:solidFill>
                  <a:schemeClr val="tx1"/>
                </a:solidFill>
              </a:rPr>
              <a:t>نظريات الاختلال المالي في العقود الادارية </a:t>
            </a:r>
          </a:p>
          <a:p>
            <a:pPr algn="r"/>
            <a:endParaRPr lang="ar-IQ" dirty="0" smtClean="0">
              <a:solidFill>
                <a:schemeClr val="tx1"/>
              </a:solidFill>
            </a:endParaRPr>
          </a:p>
          <a:p>
            <a:pPr algn="r"/>
            <a:r>
              <a:rPr lang="ar-IQ" sz="3800" dirty="0" smtClean="0">
                <a:solidFill>
                  <a:schemeClr val="tx1"/>
                </a:solidFill>
              </a:rPr>
              <a:t>اولا نظرية </a:t>
            </a:r>
            <a:r>
              <a:rPr lang="ar-IQ" sz="3800" dirty="0">
                <a:solidFill>
                  <a:schemeClr val="tx1"/>
                </a:solidFill>
              </a:rPr>
              <a:t>عمل </a:t>
            </a:r>
            <a:r>
              <a:rPr lang="ar-IQ" sz="3800" dirty="0" smtClean="0">
                <a:solidFill>
                  <a:schemeClr val="tx1"/>
                </a:solidFill>
              </a:rPr>
              <a:t>الأمير</a:t>
            </a:r>
            <a:r>
              <a:rPr lang="en-GB" sz="3800" dirty="0" smtClean="0">
                <a:solidFill>
                  <a:schemeClr val="tx1"/>
                </a:solidFill>
              </a:rPr>
              <a:t/>
            </a:r>
            <a:br>
              <a:rPr lang="en-GB" sz="3800" dirty="0" smtClean="0">
                <a:solidFill>
                  <a:schemeClr val="tx1"/>
                </a:solidFill>
              </a:rPr>
            </a:br>
            <a:r>
              <a:rPr lang="ar-IQ" sz="3800" dirty="0">
                <a:solidFill>
                  <a:schemeClr val="tx1"/>
                </a:solidFill>
              </a:rPr>
              <a:t>يراد بعمل الأمير جميع الأعمال الإدارية المشروعة التي تصدر عن السلطة الإدارية المتعاقدة، وتؤدي إلى ضرر بالمركز المالي للمتعاقد معها </a:t>
            </a:r>
            <a:r>
              <a:rPr lang="ar-IQ" sz="3800" dirty="0" smtClean="0">
                <a:solidFill>
                  <a:schemeClr val="tx1"/>
                </a:solidFill>
              </a:rPr>
              <a:t>. يشترط </a:t>
            </a:r>
            <a:r>
              <a:rPr lang="ar-IQ" sz="3800" dirty="0">
                <a:solidFill>
                  <a:schemeClr val="tx1"/>
                </a:solidFill>
              </a:rPr>
              <a:t>لتطبيق نظرية الأمير توافر ما يأتي :-</a:t>
            </a:r>
            <a:r>
              <a:rPr lang="ar-IQ" sz="3800" dirty="0" smtClean="0">
                <a:solidFill>
                  <a:schemeClr val="tx1"/>
                </a:solidFill>
              </a:rPr>
              <a:t/>
            </a:r>
            <a:br>
              <a:rPr lang="ar-IQ" sz="3800" dirty="0" smtClean="0">
                <a:solidFill>
                  <a:schemeClr val="tx1"/>
                </a:solidFill>
              </a:rPr>
            </a:br>
            <a:r>
              <a:rPr lang="ar-IQ" sz="3800" dirty="0">
                <a:solidFill>
                  <a:schemeClr val="tx1"/>
                </a:solidFill>
              </a:rPr>
              <a:t>1- أن يتعلق عمل الأمير بعقد </a:t>
            </a:r>
            <a:r>
              <a:rPr lang="ar-IQ" sz="3800" dirty="0" smtClean="0">
                <a:solidFill>
                  <a:schemeClr val="tx1"/>
                </a:solidFill>
              </a:rPr>
              <a:t>إداري.</a:t>
            </a:r>
            <a:br>
              <a:rPr lang="ar-IQ" sz="3800" dirty="0" smtClean="0">
                <a:solidFill>
                  <a:schemeClr val="tx1"/>
                </a:solidFill>
              </a:rPr>
            </a:br>
            <a:r>
              <a:rPr lang="ar-IQ" sz="3800" dirty="0">
                <a:solidFill>
                  <a:schemeClr val="tx1"/>
                </a:solidFill>
              </a:rPr>
              <a:t>2- أن يكون الفعل الضار صادراً من جهة الإدارة المتعاقدة : ومع ذلك فإذا صدر هذا الفعل من جهة أخرى لا يمنع من تطبيق نظرية الظروف الطارئة إذا توافرت </a:t>
            </a:r>
            <a:r>
              <a:rPr lang="ar-IQ" sz="3800" dirty="0" smtClean="0">
                <a:solidFill>
                  <a:schemeClr val="tx1"/>
                </a:solidFill>
              </a:rPr>
              <a:t>شروطها</a:t>
            </a:r>
            <a:br>
              <a:rPr lang="ar-IQ" sz="3800" dirty="0" smtClean="0">
                <a:solidFill>
                  <a:schemeClr val="tx1"/>
                </a:solidFill>
              </a:rPr>
            </a:br>
            <a:r>
              <a:rPr lang="ar-IQ" sz="3800" dirty="0">
                <a:solidFill>
                  <a:schemeClr val="tx1"/>
                </a:solidFill>
              </a:rPr>
              <a:t>3- أن ينتج عن هذا الفعل ضرر للمتعاقد : ويتمثل هذا الضرر في زيادة أعباء تنفيذ شروط التعاقد إلى حد يخل بالتوازن المالي للعقد، ولا يشترط في هذا الضرر درجة معينة من </a:t>
            </a:r>
            <a:r>
              <a:rPr lang="ar-IQ" sz="3800" dirty="0" smtClean="0">
                <a:solidFill>
                  <a:schemeClr val="tx1"/>
                </a:solidFill>
              </a:rPr>
              <a:t>الجسامة</a:t>
            </a:r>
          </a:p>
          <a:p>
            <a:pPr algn="r"/>
            <a:r>
              <a:rPr lang="ar-IQ" sz="3800" dirty="0" smtClean="0">
                <a:solidFill>
                  <a:schemeClr val="tx1"/>
                </a:solidFill>
              </a:rPr>
              <a:t>4- </a:t>
            </a:r>
            <a:r>
              <a:rPr lang="ar-IQ" sz="3800" dirty="0">
                <a:solidFill>
                  <a:schemeClr val="tx1"/>
                </a:solidFill>
              </a:rPr>
              <a:t>أن لا تكون الإدارة المتعاقدة قد أخطأت بعملها الضار: يشترط لتطبيق هذه النظرية أن تتصرف الإدارة في حدود سلطتها المعترف بها وأن لا تكون الإدارة قد أخطأت باتخاذ هذا العمل </a:t>
            </a:r>
            <a:r>
              <a:rPr lang="ar-IQ" sz="3800" dirty="0" smtClean="0">
                <a:solidFill>
                  <a:schemeClr val="tx1"/>
                </a:solidFill>
              </a:rPr>
              <a:t/>
            </a:r>
            <a:br>
              <a:rPr lang="ar-IQ" sz="3800" dirty="0" smtClean="0">
                <a:solidFill>
                  <a:schemeClr val="tx1"/>
                </a:solidFill>
              </a:rPr>
            </a:br>
            <a:r>
              <a:rPr lang="ar-IQ" sz="3800" dirty="0">
                <a:solidFill>
                  <a:schemeClr val="tx1"/>
                </a:solidFill>
              </a:rPr>
              <a:t>5- أن يكون الإجراء الذي أصدرته الإدارة غير متوقع : يشترط لتطبيق هذه النظرية أن يكون الإجراء أو التشريع الجديد غير متوقع الصدور وقت التعاقد، فإن المتعاقد مع الإدارة يكون قد أبرم العقد وهو مقدر لهذه الظروف الأمر الذي يترتب عليه تعذر الاستناد إليها.</a:t>
            </a:r>
          </a:p>
        </p:txBody>
      </p:sp>
    </p:spTree>
    <p:extLst>
      <p:ext uri="{BB962C8B-B14F-4D97-AF65-F5344CB8AC3E}">
        <p14:creationId xmlns:p14="http://schemas.microsoft.com/office/powerpoint/2010/main" val="1670803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51520" y="260648"/>
            <a:ext cx="8568952" cy="6336704"/>
          </a:xfrm>
        </p:spPr>
        <p:txBody>
          <a:bodyPr>
            <a:normAutofit/>
          </a:bodyPr>
          <a:lstStyle/>
          <a:p>
            <a:pPr algn="r"/>
            <a:r>
              <a:rPr lang="ar-IQ" dirty="0">
                <a:solidFill>
                  <a:schemeClr val="tx1"/>
                </a:solidFill>
              </a:rPr>
              <a:t>نهاية العقود </a:t>
            </a:r>
            <a:r>
              <a:rPr lang="ar-IQ" dirty="0" smtClean="0">
                <a:solidFill>
                  <a:schemeClr val="tx1"/>
                </a:solidFill>
              </a:rPr>
              <a:t>الإدارية</a:t>
            </a:r>
            <a:br>
              <a:rPr lang="ar-IQ" dirty="0" smtClean="0">
                <a:solidFill>
                  <a:schemeClr val="tx1"/>
                </a:solidFill>
              </a:rPr>
            </a:br>
            <a:r>
              <a:rPr lang="ar-IQ" dirty="0" smtClean="0">
                <a:solidFill>
                  <a:schemeClr val="tx1"/>
                </a:solidFill>
              </a:rPr>
              <a:t>* الانقضاء </a:t>
            </a:r>
            <a:r>
              <a:rPr lang="ar-IQ" dirty="0">
                <a:solidFill>
                  <a:schemeClr val="tx1"/>
                </a:solidFill>
              </a:rPr>
              <a:t>العادي للعقد </a:t>
            </a:r>
            <a:r>
              <a:rPr lang="ar-IQ" dirty="0" smtClean="0">
                <a:solidFill>
                  <a:schemeClr val="tx1"/>
                </a:solidFill>
              </a:rPr>
              <a:t>الإداري </a:t>
            </a:r>
            <a:r>
              <a:rPr lang="ar-IQ" dirty="0">
                <a:solidFill>
                  <a:schemeClr val="tx1"/>
                </a:solidFill>
              </a:rPr>
              <a:t>ينقضي العقد الإداري مثلما هو الحال في عقود القانون الخاص بتنفيذ موضوعه أو بانتهاء المدة المحددة له:</a:t>
            </a:r>
            <a:r>
              <a:rPr lang="ar-IQ" dirty="0" smtClean="0">
                <a:solidFill>
                  <a:schemeClr val="tx1"/>
                </a:solidFill>
              </a:rPr>
              <a:t/>
            </a:r>
            <a:br>
              <a:rPr lang="ar-IQ" dirty="0" smtClean="0">
                <a:solidFill>
                  <a:schemeClr val="tx1"/>
                </a:solidFill>
              </a:rPr>
            </a:br>
            <a:r>
              <a:rPr lang="ar-IQ" dirty="0">
                <a:solidFill>
                  <a:schemeClr val="tx1"/>
                </a:solidFill>
              </a:rPr>
              <a:t>أولاً – انقضاء العقد بتنفيذ الالتزامات المترتبة على طرفيه تنفيذاً كاملاً </a:t>
            </a:r>
            <a:r>
              <a:rPr lang="ar-IQ" dirty="0" smtClean="0">
                <a:solidFill>
                  <a:schemeClr val="tx1"/>
                </a:solidFill>
              </a:rPr>
              <a:t>:ينقضي </a:t>
            </a:r>
            <a:r>
              <a:rPr lang="ar-IQ" dirty="0">
                <a:solidFill>
                  <a:schemeClr val="tx1"/>
                </a:solidFill>
              </a:rPr>
              <a:t>عقد الأشغال العامة بتنفيذ تلك الأشغال واستلام المتعاقد الثمن، كذلك ينتهي عقد التوريد بإتمام تسليم البضائع محل التوريد واستلام المتعاقد الثمن من الإدارة .</a:t>
            </a:r>
            <a:r>
              <a:rPr lang="ar-IQ" dirty="0" smtClean="0">
                <a:solidFill>
                  <a:schemeClr val="tx1"/>
                </a:solidFill>
              </a:rPr>
              <a:t/>
            </a:r>
            <a:br>
              <a:rPr lang="ar-IQ" dirty="0" smtClean="0">
                <a:solidFill>
                  <a:schemeClr val="tx1"/>
                </a:solidFill>
              </a:rPr>
            </a:br>
            <a:r>
              <a:rPr lang="ar-IQ" dirty="0">
                <a:solidFill>
                  <a:schemeClr val="tx1"/>
                </a:solidFill>
              </a:rPr>
              <a:t>ثانياً : انقضاء العقد الإداري بانتهاء المدة المحددة له:</a:t>
            </a:r>
            <a:r>
              <a:rPr lang="ar-IQ" dirty="0" smtClean="0">
                <a:solidFill>
                  <a:schemeClr val="tx1"/>
                </a:solidFill>
              </a:rPr>
              <a:t/>
            </a:r>
            <a:br>
              <a:rPr lang="ar-IQ" dirty="0" smtClean="0">
                <a:solidFill>
                  <a:schemeClr val="tx1"/>
                </a:solidFill>
              </a:rPr>
            </a:br>
            <a:r>
              <a:rPr lang="ar-IQ" dirty="0">
                <a:solidFill>
                  <a:schemeClr val="tx1"/>
                </a:solidFill>
              </a:rPr>
              <a:t>متى كان العقد محدد المدة فإن انتهاء هذه المدة يستتبع انتهاء العقد، مثلما هو الحال في عقود الالتزام. وهذه هي القاعدة بالنسبة للعقود فورية التنفيذ .</a:t>
            </a:r>
          </a:p>
        </p:txBody>
      </p:sp>
    </p:spTree>
    <p:extLst>
      <p:ext uri="{BB962C8B-B14F-4D97-AF65-F5344CB8AC3E}">
        <p14:creationId xmlns:p14="http://schemas.microsoft.com/office/powerpoint/2010/main" val="2786902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260648"/>
            <a:ext cx="8229600" cy="6192688"/>
          </a:xfrm>
        </p:spPr>
        <p:txBody>
          <a:bodyPr>
            <a:normAutofit fontScale="25000" lnSpcReduction="20000"/>
          </a:bodyPr>
          <a:lstStyle/>
          <a:p>
            <a:pPr marL="0" indent="0">
              <a:buNone/>
            </a:pPr>
            <a:r>
              <a:rPr lang="ar-IQ" dirty="0" smtClean="0"/>
              <a:t>*</a:t>
            </a:r>
            <a:r>
              <a:rPr lang="ar-IQ" sz="9600" dirty="0" smtClean="0"/>
              <a:t>الانقضاء </a:t>
            </a:r>
            <a:r>
              <a:rPr lang="ar-IQ" sz="9600" dirty="0" err="1"/>
              <a:t>المبتسر</a:t>
            </a:r>
            <a:r>
              <a:rPr lang="ar-IQ" sz="9600" dirty="0"/>
              <a:t> للعقد </a:t>
            </a:r>
            <a:r>
              <a:rPr lang="ar-IQ" sz="9600" dirty="0" smtClean="0"/>
              <a:t>الإداري قبل </a:t>
            </a:r>
            <a:r>
              <a:rPr lang="ar-IQ" sz="9600" dirty="0"/>
              <a:t>أوانه في حالات </a:t>
            </a:r>
            <a:r>
              <a:rPr lang="ar-IQ" sz="9600" dirty="0" smtClean="0"/>
              <a:t>معينة</a:t>
            </a:r>
          </a:p>
          <a:p>
            <a:pPr marL="0" indent="0">
              <a:buNone/>
            </a:pPr>
            <a:r>
              <a:rPr lang="ar-IQ" sz="9600" dirty="0"/>
              <a:t>أولاً: الفسخ باتفاق الطرفين:</a:t>
            </a:r>
            <a:r>
              <a:rPr lang="ar-IQ" sz="9600" dirty="0" smtClean="0"/>
              <a:t/>
            </a:r>
            <a:br>
              <a:rPr lang="ar-IQ" sz="9600" dirty="0" smtClean="0"/>
            </a:br>
            <a:r>
              <a:rPr lang="ar-IQ" sz="9600" dirty="0"/>
              <a:t>قد يتفق المتعاقد مع جهة الإدارة على إنهاء العقد قبل مدته أو </a:t>
            </a:r>
            <a:r>
              <a:rPr lang="ar-IQ" sz="9600" dirty="0" err="1"/>
              <a:t>أتمام</a:t>
            </a:r>
            <a:r>
              <a:rPr lang="ar-IQ" sz="9600" dirty="0"/>
              <a:t> تنفيذه، ويكون الإنهاء في هذه الحالة اتفاقنا يستند إلى رضا الطرفين وتطبق على الفسخ هذا أحكام الإقالة في عقود القانون الخاص .</a:t>
            </a:r>
            <a:r>
              <a:rPr lang="ar-IQ" sz="9600" dirty="0" smtClean="0"/>
              <a:t/>
            </a:r>
            <a:br>
              <a:rPr lang="ar-IQ" sz="9600" dirty="0" smtClean="0"/>
            </a:br>
            <a:r>
              <a:rPr lang="ar-IQ" sz="9600" dirty="0"/>
              <a:t>وقد يكون إنهاء العقد بهذه الطريقة مصحوبا بالتعويض عما فات المتعاقد من كسب نتيجة لإنهاء العقد قبل </a:t>
            </a:r>
            <a:r>
              <a:rPr lang="ar-IQ" sz="9600" dirty="0" err="1"/>
              <a:t>أوانه،إذا</a:t>
            </a:r>
            <a:r>
              <a:rPr lang="ar-IQ" sz="9600" dirty="0"/>
              <a:t> ما اتفق المتعاقدان على ذلك.</a:t>
            </a:r>
            <a:r>
              <a:rPr lang="ar-IQ" sz="9600" dirty="0" smtClean="0"/>
              <a:t/>
            </a:r>
            <a:br>
              <a:rPr lang="ar-IQ" sz="9600" dirty="0" smtClean="0"/>
            </a:br>
            <a:r>
              <a:rPr lang="ar-IQ" sz="9600" dirty="0"/>
              <a:t>ثانياً : الفسخ بقوة القانون:</a:t>
            </a:r>
            <a:r>
              <a:rPr lang="ar-IQ" sz="9600" dirty="0" smtClean="0"/>
              <a:t/>
            </a:r>
            <a:br>
              <a:rPr lang="ar-IQ" sz="9600" dirty="0" smtClean="0"/>
            </a:br>
            <a:r>
              <a:rPr lang="ar-IQ" sz="9600" dirty="0"/>
              <a:t>ينقضي العقد بقوة القانون في حالات معينة تطبيقاً للقواعد العامة ومنها :</a:t>
            </a:r>
            <a:r>
              <a:rPr lang="ar-IQ" sz="9600" dirty="0" smtClean="0"/>
              <a:t/>
            </a:r>
            <a:br>
              <a:rPr lang="ar-IQ" sz="9600" dirty="0" smtClean="0"/>
            </a:br>
            <a:r>
              <a:rPr lang="ar-IQ" sz="9600" dirty="0"/>
              <a:t>1- هلاك محل العقد: ينقضي العقد بقوة في حالة هلاك محله، إلا أنه يجب التمييز بين ما إذا كان الهلاك بسبب خارج عن إرادة الطرفين وبين ما إذا كان الهلاك بسبب راجع للإدارة ففي الحالة الأولى ينقضي العقد دون أن يتحمل أي من الطرفين تعويضاً بسبب الإنهاء .</a:t>
            </a:r>
            <a:r>
              <a:rPr lang="ar-IQ" sz="9600" dirty="0" smtClean="0"/>
              <a:t/>
            </a:r>
            <a:br>
              <a:rPr lang="ar-IQ" sz="9600" dirty="0" smtClean="0"/>
            </a:br>
            <a:r>
              <a:rPr lang="ar-IQ" sz="9600" dirty="0"/>
              <a:t>أما في حالة الثانية فإن الإدارة تعوض المتعاقد عن هذا الإنهاء </a:t>
            </a:r>
            <a:r>
              <a:rPr lang="ar-IQ" sz="9600" dirty="0" err="1"/>
              <a:t>المبتسر</a:t>
            </a:r>
            <a:r>
              <a:rPr lang="ar-IQ" sz="9600" dirty="0"/>
              <a:t> الذي تسببت فيه للعقد، إلا إذا كان هلاك محل التعاقد تنفيذاً لإجراء عام كهدم دور آيلة للسقوط كان المتعاقد ملتزماً بصيانتها، إذا توافرت شروط نظرية عمل الأمير.</a:t>
            </a:r>
            <a:r>
              <a:rPr lang="ar-IQ" sz="9600" dirty="0" smtClean="0"/>
              <a:t/>
            </a:r>
            <a:br>
              <a:rPr lang="ar-IQ" sz="9600" dirty="0" smtClean="0"/>
            </a:br>
            <a:r>
              <a:rPr lang="ar-IQ" sz="9600" dirty="0"/>
              <a:t>2- إذا تحققت شروط معينة منصوص عليها في العقد ويتم الاتفاق على أن العقد يعد مفسوخاً من تلقاء نفسه في حالة تحققها فينقضي العقد اعتباراً من هذا التاريخ.</a:t>
            </a:r>
            <a:r>
              <a:rPr lang="ar-IQ" sz="9600" dirty="0" smtClean="0"/>
              <a:t/>
            </a:r>
            <a:br>
              <a:rPr lang="ar-IQ" sz="9600" dirty="0" smtClean="0"/>
            </a:br>
            <a:r>
              <a:rPr lang="ar-IQ" sz="9600" dirty="0"/>
              <a:t>3-إذا تحققت أسباب معينة منصوص عليها </a:t>
            </a:r>
            <a:r>
              <a:rPr lang="ar-IQ" sz="9600"/>
              <a:t>في </a:t>
            </a:r>
            <a:r>
              <a:rPr lang="ar-IQ" sz="9600" smtClean="0"/>
              <a:t>القوانين </a:t>
            </a:r>
            <a:r>
              <a:rPr lang="ar-IQ" sz="9600" dirty="0"/>
              <a:t>واللوائح فعندئذ يتم </a:t>
            </a:r>
            <a:r>
              <a:rPr lang="ar-IQ" sz="9600" dirty="0" err="1"/>
              <a:t>أنفساخ</a:t>
            </a:r>
            <a:r>
              <a:rPr lang="ar-IQ" sz="9600" dirty="0"/>
              <a:t> العقد من تاريخ تحققها .</a:t>
            </a:r>
            <a:r>
              <a:rPr lang="ar-IQ" sz="9600" dirty="0" smtClean="0"/>
              <a:t/>
            </a:r>
            <a:br>
              <a:rPr lang="ar-IQ" sz="9600" dirty="0" smtClean="0"/>
            </a:br>
            <a:endParaRPr lang="ar-IQ" sz="9600" dirty="0"/>
          </a:p>
        </p:txBody>
      </p:sp>
    </p:spTree>
    <p:extLst>
      <p:ext uri="{BB962C8B-B14F-4D97-AF65-F5344CB8AC3E}">
        <p14:creationId xmlns:p14="http://schemas.microsoft.com/office/powerpoint/2010/main" val="3544157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normAutofit fontScale="85000" lnSpcReduction="20000"/>
          </a:bodyPr>
          <a:lstStyle/>
          <a:p>
            <a:r>
              <a:rPr lang="ar-IQ" dirty="0"/>
              <a:t>ثالثاً: الفسخ القضائي :</a:t>
            </a:r>
            <a:r>
              <a:rPr lang="ar-IQ" dirty="0" smtClean="0"/>
              <a:t/>
            </a:r>
            <a:br>
              <a:rPr lang="ar-IQ" dirty="0" smtClean="0"/>
            </a:br>
            <a:r>
              <a:rPr lang="ar-IQ" dirty="0"/>
              <a:t>قد يتقرر فسخ العقد الإداري بحكم قضائي بناء على طلب الإدارة أو المتعاقد معها في حالات معينة.</a:t>
            </a:r>
            <a:r>
              <a:rPr lang="ar-IQ" dirty="0" smtClean="0"/>
              <a:t/>
            </a:r>
            <a:br>
              <a:rPr lang="ar-IQ" dirty="0" smtClean="0"/>
            </a:br>
            <a:r>
              <a:rPr lang="ar-IQ" dirty="0"/>
              <a:t>1</a:t>
            </a:r>
            <a:r>
              <a:rPr lang="ar-IQ" dirty="0" smtClean="0"/>
              <a:t>- </a:t>
            </a:r>
            <a:r>
              <a:rPr lang="ar-IQ" dirty="0"/>
              <a:t>الفسخ القضائي بسبب القوة القاهرة:</a:t>
            </a:r>
            <a:r>
              <a:rPr lang="ar-IQ" dirty="0" smtClean="0"/>
              <a:t/>
            </a:r>
            <a:br>
              <a:rPr lang="ar-IQ" dirty="0" smtClean="0"/>
            </a:br>
            <a:r>
              <a:rPr lang="ar-IQ" dirty="0"/>
              <a:t>تؤدي القوة القاهرة إلى إعفاء المتعاقد من تنفيذ التزاماته إذا ما ثبت أن تحققها بسبب أجنبي لا دخل فيه ولم يكن في وسعه توقعه </a:t>
            </a:r>
            <a:r>
              <a:rPr lang="ar-IQ" dirty="0" smtClean="0"/>
              <a:t>.إذا </a:t>
            </a:r>
            <a:r>
              <a:rPr lang="ar-IQ" dirty="0"/>
              <a:t>ما تحققت القوة القاهرة فإن العقد يعد مفسوخا من تلقاء نفسه ولا تستطيع الإدارة أن ترغم المتعاقد على التنفيذ</a:t>
            </a:r>
            <a:r>
              <a:rPr lang="ar-IQ" dirty="0" smtClean="0"/>
              <a:t>، وإذا </a:t>
            </a:r>
            <a:r>
              <a:rPr lang="ar-IQ" dirty="0"/>
              <a:t>التجأ المتعاقد إلى القضاء للحصول على حكم بأن استحالة التنفيذ ترجع إلى سبب أجنبي فأن الحكم في هذه الحالة يقرر الفسخ ولا </a:t>
            </a:r>
            <a:r>
              <a:rPr lang="ar-IQ" dirty="0" smtClean="0"/>
              <a:t>ينشئه</a:t>
            </a:r>
          </a:p>
          <a:p>
            <a:r>
              <a:rPr lang="ar-IQ" dirty="0"/>
              <a:t>2- الفسخ القضائي كجزاء للإخلال بالالتزامات العقدية :</a:t>
            </a:r>
            <a:r>
              <a:rPr lang="ar-IQ" dirty="0" smtClean="0"/>
              <a:t/>
            </a:r>
            <a:br>
              <a:rPr lang="ar-IQ" dirty="0" smtClean="0"/>
            </a:br>
            <a:r>
              <a:rPr lang="ar-IQ" dirty="0"/>
              <a:t>أن حق الفسخ بحكم قضائي بناء على طلب الإدارة أو المتعاقد، لإخلال الطرف الآخر بتنفيذ التزاماته مضمون للطرفين ما دامت الإدارة تملك حق فسخ العقد بقرار إداري استناداً إلى خطأ المتعاقد في تنفيذ التزاماته العقدية، فلا تلجأ إلى القضاء لتقرير الفسخ إلا لكي تضمن عدم رجوع المتعاقد عليها بالتعويض إذا تبين أن قرارها بالفسخ مشوباً بالتعسف</a:t>
            </a:r>
          </a:p>
        </p:txBody>
      </p:sp>
    </p:spTree>
    <p:extLst>
      <p:ext uri="{BB962C8B-B14F-4D97-AF65-F5344CB8AC3E}">
        <p14:creationId xmlns:p14="http://schemas.microsoft.com/office/powerpoint/2010/main" val="3742463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lstStyle/>
          <a:p>
            <a:pPr marL="0" indent="0">
              <a:buNone/>
            </a:pPr>
            <a:r>
              <a:rPr lang="ar-IQ" dirty="0"/>
              <a:t>3- الفسخ في مقابل حق الإدارة في تعديل العقد :</a:t>
            </a:r>
            <a:r>
              <a:rPr lang="ar-IQ" dirty="0" smtClean="0"/>
              <a:t/>
            </a:r>
            <a:br>
              <a:rPr lang="ar-IQ" dirty="0" smtClean="0"/>
            </a:br>
            <a:r>
              <a:rPr lang="ar-IQ" dirty="0"/>
              <a:t>تملك الإدارة كما بيناً سلطة تغيير شروط العقد وإضافة شروط جديدة بما يتراءى لها أنه أكثر اتفاقاً مع الصالح العام ، ويملك المتعاقد في مقابل هذا الحق المطالبة بالتعويض.</a:t>
            </a:r>
            <a:r>
              <a:rPr lang="ar-IQ" dirty="0" smtClean="0"/>
              <a:t/>
            </a:r>
            <a:br>
              <a:rPr lang="ar-IQ" dirty="0" smtClean="0"/>
            </a:br>
            <a:r>
              <a:rPr lang="ar-IQ" dirty="0"/>
              <a:t>وإذا وجد المتعاقد أن التعويض غير كاف لمواجهة الظروف التي أوجدها التعديل، وأن التعديل تجاوز إمكانياته المالية وقدراته الفنية وتسبب في قلب اقتصاديات العقد. فإن للمتعاقد الحق في المطالبة بفسخ العقد قضاء مع التعويض، </a:t>
            </a:r>
            <a:r>
              <a:rPr lang="ar-IQ" dirty="0" err="1"/>
              <a:t>لإن</a:t>
            </a:r>
            <a:r>
              <a:rPr lang="ar-IQ" dirty="0"/>
              <a:t> مرجع الفسخ في هذه الحالة هو تصـرف الإدارة دائماً </a:t>
            </a:r>
          </a:p>
        </p:txBody>
      </p:sp>
    </p:spTree>
    <p:extLst>
      <p:ext uri="{BB962C8B-B14F-4D97-AF65-F5344CB8AC3E}">
        <p14:creationId xmlns:p14="http://schemas.microsoft.com/office/powerpoint/2010/main" val="18047040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lnSpcReduction="10000"/>
          </a:bodyPr>
          <a:lstStyle/>
          <a:p>
            <a:pPr marL="0" indent="0">
              <a:buNone/>
            </a:pPr>
            <a:r>
              <a:rPr lang="ar-IQ" dirty="0"/>
              <a:t>رابعاً : الفسخ عن طريق الإدارة :</a:t>
            </a:r>
            <a:r>
              <a:rPr lang="ar-IQ" dirty="0" smtClean="0"/>
              <a:t/>
            </a:r>
            <a:br>
              <a:rPr lang="ar-IQ" dirty="0" smtClean="0"/>
            </a:br>
            <a:r>
              <a:rPr lang="ar-IQ" dirty="0"/>
              <a:t>تملك الإدارة في بعض الحالات التي ينص عليها في العقد أو في دفاتر الشوط العامة أو لائحة العقود الإدارية أن تفسخ عقودها الإدارية، دون الحاجة إلى اللجوء إلى القضاء.</a:t>
            </a:r>
            <a:r>
              <a:rPr lang="ar-IQ" dirty="0" smtClean="0"/>
              <a:t/>
            </a:r>
            <a:br>
              <a:rPr lang="ar-IQ" dirty="0" smtClean="0"/>
            </a:br>
            <a:r>
              <a:rPr lang="ar-IQ" dirty="0"/>
              <a:t>كذلك إذا كان العقد مبرماً مع أكثر من متعاقد وتوفي أحد هؤلاء المتعاقدين فتملك الإدارة الخيار بين إنهاء العقد مع رد التأمين وبين تكليف باقي المتعاقدين بالاستمرار في تنفيذه.</a:t>
            </a:r>
            <a:r>
              <a:rPr lang="ar-IQ" dirty="0" smtClean="0"/>
              <a:t/>
            </a:r>
            <a:br>
              <a:rPr lang="ar-IQ" dirty="0" smtClean="0"/>
            </a:br>
            <a:r>
              <a:rPr lang="ar-IQ" dirty="0"/>
              <a:t>ويتم إنهاء العقد في هاتين الحالتين بخطاب مسجل دون الحاجة إلى الالتجاء إلى القضاء أو اتخاذ أي إجراءات أخرى .</a:t>
            </a:r>
            <a:r>
              <a:rPr lang="ar-IQ" dirty="0" smtClean="0"/>
              <a:t/>
            </a:r>
            <a:br>
              <a:rPr lang="ar-IQ" dirty="0" smtClean="0"/>
            </a:br>
            <a:r>
              <a:rPr lang="ar-IQ" dirty="0"/>
              <a:t>ومن جانب أخر للإدارة أن تنهي عقودها الإدارية دون الحاجة لنص في قانون أو </a:t>
            </a:r>
            <a:r>
              <a:rPr lang="ar-IQ" dirty="0" err="1"/>
              <a:t>الائحة</a:t>
            </a:r>
            <a:r>
              <a:rPr lang="ar-IQ" dirty="0"/>
              <a:t> إذا اقتضت المصلحة العامة ذلك دون وقوع خطأ من جانب التعاقد، مع تعويضه عن ذلك عند الاقتضاء</a:t>
            </a:r>
          </a:p>
        </p:txBody>
      </p:sp>
    </p:spTree>
    <p:extLst>
      <p:ext uri="{BB962C8B-B14F-4D97-AF65-F5344CB8AC3E}">
        <p14:creationId xmlns:p14="http://schemas.microsoft.com/office/powerpoint/2010/main" val="3953922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92500" lnSpcReduction="10000"/>
          </a:bodyPr>
          <a:lstStyle/>
          <a:p>
            <a:pPr marL="0" indent="0">
              <a:buNone/>
            </a:pPr>
            <a:r>
              <a:rPr lang="ar-IQ" dirty="0"/>
              <a:t>الآثار المترتبة على تطبيق نظرية عمل الأمير :-</a:t>
            </a:r>
            <a:br>
              <a:rPr lang="ar-IQ" dirty="0"/>
            </a:br>
            <a:r>
              <a:rPr lang="ar-IQ" dirty="0"/>
              <a:t>يترتب على توافر شروط تطبيق نظرية عمل الأمير إعادة التوازن المالي للعقد عن طريق تعويض المتعاقد عن الأضرار التي لحقت به نتيجة الإجراء الذي أصدرته الإدارة، تعويضاً كاملاً .</a:t>
            </a:r>
            <a:br>
              <a:rPr lang="ar-IQ" dirty="0"/>
            </a:br>
            <a:r>
              <a:rPr lang="ar-IQ" dirty="0"/>
              <a:t>وفي ذلك استقر القضاء الإداري على أن يشمل التعويض ما لحق المتعاقد من خسارة بسبب عمل الأمير من قبيل ما تحمله من نفقات إضافية ورسوم جديدة ، وكذلك </a:t>
            </a:r>
            <a:r>
              <a:rPr lang="ar-IQ" dirty="0" err="1"/>
              <a:t>مافاته</a:t>
            </a:r>
            <a:r>
              <a:rPr lang="ar-IQ" dirty="0"/>
              <a:t> من كسب يتمثل بالمبالغ التي كان سيحصل عليها لو لم يختل التوازن المالي للعقد . ويتم تقدير مبلغ التعويض باتفاق الطرفين، فإذا لم يتم هذا الاتفاق فإن القضاء يتولى هذا التقدير .</a:t>
            </a:r>
          </a:p>
        </p:txBody>
      </p:sp>
    </p:spTree>
    <p:extLst>
      <p:ext uri="{BB962C8B-B14F-4D97-AF65-F5344CB8AC3E}">
        <p14:creationId xmlns:p14="http://schemas.microsoft.com/office/powerpoint/2010/main" val="3332722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507288" cy="5937523"/>
          </a:xfrm>
        </p:spPr>
        <p:txBody>
          <a:bodyPr>
            <a:normAutofit/>
          </a:bodyPr>
          <a:lstStyle/>
          <a:p>
            <a:pPr marL="0" indent="0" algn="justLow">
              <a:buNone/>
            </a:pPr>
            <a:r>
              <a:rPr lang="ar-IQ" dirty="0" smtClean="0"/>
              <a:t>ثانيا  </a:t>
            </a:r>
            <a:r>
              <a:rPr lang="ar-IQ" dirty="0"/>
              <a:t>نظرية الظروف الطارئة </a:t>
            </a:r>
            <a:endParaRPr lang="ar-IQ" dirty="0" smtClean="0"/>
          </a:p>
          <a:p>
            <a:pPr marL="0" indent="0" algn="justLow">
              <a:buNone/>
            </a:pPr>
            <a:r>
              <a:rPr lang="ar-IQ" dirty="0"/>
              <a:t>عبارة عن أحداث وظروف لم تكن متوقعة حدثت أثناء تنفيذ العقد الإداري أدت إلى قلب </a:t>
            </a:r>
            <a:r>
              <a:rPr lang="ar-IQ" dirty="0" err="1"/>
              <a:t>اقتصادياته</a:t>
            </a:r>
            <a:r>
              <a:rPr lang="ar-IQ" dirty="0"/>
              <a:t> . إذ كان من شأن هذه الظروف أن تجعل تنفيذ العقد أكثر عبأ وأكثر كلفة مما قدره </a:t>
            </a:r>
            <a:r>
              <a:rPr lang="ar-IQ" dirty="0" smtClean="0"/>
              <a:t>المتعاقدان</a:t>
            </a:r>
            <a:r>
              <a:rPr lang="ar-IQ" dirty="0"/>
              <a:t>                                                               </a:t>
            </a:r>
            <a:r>
              <a:rPr lang="ar-IQ" dirty="0" smtClean="0"/>
              <a:t>فالتنفيذ في نظرية الظروف الطارئة يبقى ممكناً ولكنه مرهق، وعلى ذلك لا تعفى المتعاقد من تنفيذ العقد، إلا أنها تمنح المتعاقد الحق في الطلب من الإدارة أن تسهم في تحمل بعض الخسائر التي تلحق به، ضماناً لحماية المرفق العام واستمراره في أداء خدماته دون انقطاع .</a:t>
            </a:r>
            <a:br>
              <a:rPr lang="ar-IQ" dirty="0" smtClean="0"/>
            </a:br>
            <a:endParaRPr lang="ar-IQ" dirty="0"/>
          </a:p>
        </p:txBody>
      </p:sp>
    </p:spTree>
    <p:extLst>
      <p:ext uri="{BB962C8B-B14F-4D97-AF65-F5344CB8AC3E}">
        <p14:creationId xmlns:p14="http://schemas.microsoft.com/office/powerpoint/2010/main" val="3768739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fontScale="85000" lnSpcReduction="10000"/>
          </a:bodyPr>
          <a:lstStyle/>
          <a:p>
            <a:pPr marL="0" indent="0">
              <a:buNone/>
            </a:pPr>
            <a:r>
              <a:rPr lang="ar-IQ" dirty="0"/>
              <a:t>يشترط لتحقيق هذه النظرية توافر الشروط الآتية :-</a:t>
            </a:r>
            <a:r>
              <a:rPr lang="ar-IQ" dirty="0" smtClean="0"/>
              <a:t/>
            </a:r>
            <a:br>
              <a:rPr lang="ar-IQ" dirty="0" smtClean="0"/>
            </a:br>
            <a:r>
              <a:rPr lang="ar-IQ" dirty="0"/>
              <a:t>1- وقو ع حوادث استثنائية عامة غير متوقعة بعد إبرام العقد وأثناء </a:t>
            </a:r>
            <a:r>
              <a:rPr lang="ar-IQ" dirty="0" smtClean="0"/>
              <a:t>تنفيذه ويشترط </a:t>
            </a:r>
            <a:r>
              <a:rPr lang="ar-IQ" dirty="0"/>
              <a:t>ألا يمكن دفعها أو تداركها من قبيل الظروف الاقتصادية كارتفاع الأسعار ارتفاعاً فاحشاً، أو سياسياً مثل إعلان الحرب، أو طبيعياً كحدوث زلزال أو فيضان </a:t>
            </a:r>
            <a:r>
              <a:rPr lang="ar-IQ" dirty="0" smtClean="0"/>
              <a:t>.</a:t>
            </a:r>
          </a:p>
          <a:p>
            <a:pPr marL="0" indent="0">
              <a:buNone/>
            </a:pPr>
            <a:r>
              <a:rPr lang="ar-IQ" dirty="0"/>
              <a:t>2- أن يكون الحادث الطارئ خارجاً عن إرادة المتعاقد ومستقلاً عن إرادته: فلا يستطيع المتعاقد أن يستفيد من هذه النظرية، إذا كان متسبباً بإحداث الظرف الذي جعل تنفيذ التزامه مرهقاً </a:t>
            </a:r>
            <a:endParaRPr lang="ar-IQ" dirty="0" smtClean="0"/>
          </a:p>
          <a:p>
            <a:pPr marL="0" indent="0">
              <a:buNone/>
            </a:pPr>
            <a:r>
              <a:rPr lang="ar-IQ" dirty="0" smtClean="0"/>
              <a:t>3- </a:t>
            </a:r>
            <a:r>
              <a:rPr lang="ar-IQ" dirty="0"/>
              <a:t>أن يؤدي الظرف الطارئ إلى إلحاق خسائر غير مألوفة ومن شأن هذه الخسائر أن تؤدي إلى اضطراب في التوازن المالي للعقد، وإرهاق المتعاقد.</a:t>
            </a:r>
            <a:r>
              <a:rPr lang="ar-IQ" dirty="0" smtClean="0"/>
              <a:t/>
            </a:r>
            <a:br>
              <a:rPr lang="ar-IQ" dirty="0" smtClean="0"/>
            </a:br>
            <a:r>
              <a:rPr lang="ar-IQ" dirty="0"/>
              <a:t>4- أن يستمر المتعاقد في تنفيذ العقد </a:t>
            </a:r>
            <a:r>
              <a:rPr lang="ar-IQ" dirty="0" smtClean="0"/>
              <a:t>:</a:t>
            </a:r>
            <a:r>
              <a:rPr lang="ar-IQ" dirty="0"/>
              <a:t> </a:t>
            </a:r>
            <a:r>
              <a:rPr lang="ar-IQ" dirty="0" smtClean="0"/>
              <a:t>لكي </a:t>
            </a:r>
            <a:r>
              <a:rPr lang="ar-IQ" dirty="0"/>
              <a:t>يتمكن القاضي من رد الالتزام المرهق إلى الحد المعقول يجب أن يكون الالتزام قائماً ولم يتم تنفيذه، وهذا الشرط يستلزم أن يكون العقد من شانه أن يمتد مدة من الزمن تسمح بتحقيق الظروف الطارئة، ويحصل ذلك في الغالب في عقود امتياز المرافق العامة وعقود التوريد والأشغال العامة </a:t>
            </a:r>
          </a:p>
        </p:txBody>
      </p:sp>
    </p:spTree>
    <p:extLst>
      <p:ext uri="{BB962C8B-B14F-4D97-AF65-F5344CB8AC3E}">
        <p14:creationId xmlns:p14="http://schemas.microsoft.com/office/powerpoint/2010/main" val="798633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92500" lnSpcReduction="10000"/>
          </a:bodyPr>
          <a:lstStyle/>
          <a:p>
            <a:pPr marL="0" indent="0">
              <a:buNone/>
            </a:pPr>
            <a:r>
              <a:rPr lang="ar-IQ" dirty="0"/>
              <a:t>الآثار المترتبة على تطبيق نظرية الظروف الطارئة :-</a:t>
            </a:r>
            <a:br>
              <a:rPr lang="ar-IQ" dirty="0"/>
            </a:br>
            <a:r>
              <a:rPr lang="ar-IQ" dirty="0"/>
              <a:t>أن تطبيق نظرية الظروف الطارئة متى توافرت شروطها لا تعفى المتعاقد من تنفيذ التزاماته فالمتعاقد يبقى ملزما بالاستمرار في تنفيذ العقد، وهذا ما يميز نظرية الظروف الطارئة عن القوة القاهرة التي تجعل تنفيذ الالتزام مستحيلاً .</a:t>
            </a:r>
            <a:br>
              <a:rPr lang="ar-IQ" dirty="0"/>
            </a:br>
            <a:r>
              <a:rPr lang="ar-IQ" dirty="0"/>
              <a:t>كما تختلف نظرية الظروف الطارئة عن نظرية عمل الأمير في أنه يترتب على تحقق عمل الأمير تعويض المتعاقد تعويضاً كاملاً يشمل ما لحق المتعاقد من خسارة وما فاته من كسب أما في نظرية الظروف الطارئة فإن التعويض لا يغطي إلا الخسائر التي نجمت عن الظرف الطارئ والتي تجاوزت الحدود المعقولة</a:t>
            </a:r>
          </a:p>
        </p:txBody>
      </p:sp>
    </p:spTree>
    <p:extLst>
      <p:ext uri="{BB962C8B-B14F-4D97-AF65-F5344CB8AC3E}">
        <p14:creationId xmlns:p14="http://schemas.microsoft.com/office/powerpoint/2010/main" val="460622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normAutofit fontScale="92500"/>
          </a:bodyPr>
          <a:lstStyle/>
          <a:p>
            <a:pPr marL="0" indent="0">
              <a:buNone/>
            </a:pPr>
            <a:r>
              <a:rPr lang="ar-IQ" dirty="0" smtClean="0"/>
              <a:t>ثالثا </a:t>
            </a:r>
            <a:r>
              <a:rPr lang="ar-IQ" dirty="0"/>
              <a:t>نظرية الصعوبات المادية غير المتوقعة </a:t>
            </a:r>
            <a:endParaRPr lang="ar-IQ" dirty="0" smtClean="0"/>
          </a:p>
          <a:p>
            <a:pPr marL="0" indent="0">
              <a:buNone/>
            </a:pPr>
            <a:r>
              <a:rPr lang="ar-IQ" dirty="0"/>
              <a:t>مقتضاها أنه عند تنفيذ العقود الإدارية وبخاصة عقود الأشغال العامة قد تطرأ صعوبات مادية استثنائية لم تدخل في حساب طرفي العقد وتقديرهما عند التعاقد، وتجعل التنفيذ أشد وطأة على المتعاقد مع الإدارة وأكثر كلفة، فيجب من باب العدالة تعويضه عن ذلك بزيارة الأسعار المتفق عليها في العقد زيادة تغطي جميع الأعباء والتكاليف التي تحملها اعتباراً بأن الأسعار المتفق عليها في العقد لا تسري ألا على الأعمال العادية المتوقعة فقط، وأن هذه هي نية الطرفين المشتركة، والتعويض هنا </a:t>
            </a:r>
            <a:r>
              <a:rPr lang="ar-IQ" dirty="0" smtClean="0"/>
              <a:t>لا </a:t>
            </a:r>
            <a:r>
              <a:rPr lang="ar-IQ" dirty="0"/>
              <a:t>يتمثل في معاونة مالية جزئية تمنحها جهة الإدارة للمتعاقد معها بل يكون تعويضاً كاملاً عن جميع الأضرار التي يتحملها المقاول، وذلك بدفع مبلغ إضافي له على الأسعار المتفق عليها</a:t>
            </a:r>
          </a:p>
        </p:txBody>
      </p:sp>
    </p:spTree>
    <p:extLst>
      <p:ext uri="{BB962C8B-B14F-4D97-AF65-F5344CB8AC3E}">
        <p14:creationId xmlns:p14="http://schemas.microsoft.com/office/powerpoint/2010/main" val="2768682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6192688"/>
          </a:xfrm>
        </p:spPr>
        <p:txBody>
          <a:bodyPr>
            <a:normAutofit fontScale="85000" lnSpcReduction="20000"/>
          </a:bodyPr>
          <a:lstStyle/>
          <a:p>
            <a:pPr marL="0" indent="0">
              <a:buNone/>
            </a:pPr>
            <a:r>
              <a:rPr lang="ar-IQ" dirty="0"/>
              <a:t>يشترط لتطبيق هذه النظرية توافر الشروط آلاتية :-</a:t>
            </a:r>
            <a:r>
              <a:rPr lang="ar-IQ" dirty="0" smtClean="0"/>
              <a:t/>
            </a:r>
            <a:br>
              <a:rPr lang="ar-IQ" dirty="0" smtClean="0"/>
            </a:br>
            <a:r>
              <a:rPr lang="ar-IQ" dirty="0"/>
              <a:t>1-أن تكون الصعوبات مادية : وترجع هذه الصعوبات في الغالب إلي ظواهر طبيعية ترجع إلى طبيعة طبقات التربة محل العقد كأن يكتشف المتعاقد أن الأرض المراد تنفيذ العقد فيها ذات طبيعة صخرية مما يقتضي زيادة مرهقة في النفقات و التكاليف ، أو يفاجأ المتعاقد بوجود طبقات غزيرة من الـمياه تحتاج إلى نفقات غير عـاديه في سحبها </a:t>
            </a:r>
            <a:r>
              <a:rPr lang="ar-IQ" dirty="0" smtClean="0"/>
              <a:t>وتجفيفها</a:t>
            </a:r>
          </a:p>
          <a:p>
            <a:pPr marL="0" indent="0">
              <a:buNone/>
            </a:pPr>
            <a:r>
              <a:rPr lang="ar-IQ" dirty="0"/>
              <a:t>2- أن تكون الصعوبات المادية استثنائية وغير عاديه : اشترط القضاء لتطبيق هذه النظرية مثلا إذا كانت الطبقة </a:t>
            </a:r>
            <a:r>
              <a:rPr lang="ar-IQ" dirty="0" err="1"/>
              <a:t>الصلبه</a:t>
            </a:r>
            <a:r>
              <a:rPr lang="ar-IQ" dirty="0"/>
              <a:t> من التربة لمساحة محدودة وانما يجب أن تكون بامتداد غير عادى ولمساحة واسعه أو بنسبة كبيره من مجموع المنطقة محل العقد </a:t>
            </a:r>
            <a:endParaRPr lang="ar-IQ" dirty="0" smtClean="0"/>
          </a:p>
          <a:p>
            <a:pPr marL="0" indent="0">
              <a:buNone/>
            </a:pPr>
            <a:r>
              <a:rPr lang="ar-IQ" dirty="0"/>
              <a:t>3- أن تكون الصعوبات المادية طارئة أو غير متوقعه : يشترط لتطبيق هذه النظرية أن تكون الصعوبات المادية طارئة وغير متوقعه وقت التعاقد كأن يفاجأ المتعاقد بحاله لم يكن قد توقعها </a:t>
            </a:r>
            <a:r>
              <a:rPr lang="ar-IQ" dirty="0" err="1"/>
              <a:t>لابناء</a:t>
            </a:r>
            <a:r>
              <a:rPr lang="ar-IQ" dirty="0"/>
              <a:t> على دفتر الشروط </a:t>
            </a:r>
            <a:r>
              <a:rPr lang="ar-IQ" dirty="0" err="1"/>
              <a:t>ولافى</a:t>
            </a:r>
            <a:r>
              <a:rPr lang="ar-IQ" dirty="0"/>
              <a:t> دراساته </a:t>
            </a:r>
            <a:r>
              <a:rPr lang="ar-IQ" dirty="0" err="1"/>
              <a:t>الاوليه</a:t>
            </a:r>
            <a:r>
              <a:rPr lang="ar-IQ" dirty="0"/>
              <a:t> المشروع أو على الرغم مما نبه إليه </a:t>
            </a:r>
            <a:r>
              <a:rPr lang="ar-IQ" dirty="0" err="1"/>
              <a:t>أوما</a:t>
            </a:r>
            <a:r>
              <a:rPr lang="ar-IQ" dirty="0"/>
              <a:t> اتخذه من حيطه لا تفوت على الشخص البصير بالأمور قبل الإقدام على المساهمة في تسيير المرفق العام والتعاقد بشأنه . </a:t>
            </a:r>
            <a:r>
              <a:rPr lang="ar-IQ" dirty="0" smtClean="0"/>
              <a:t/>
            </a:r>
            <a:br>
              <a:rPr lang="ar-IQ" dirty="0" smtClean="0"/>
            </a:br>
            <a:endParaRPr lang="ar-IQ" dirty="0"/>
          </a:p>
        </p:txBody>
      </p:sp>
    </p:spTree>
    <p:extLst>
      <p:ext uri="{BB962C8B-B14F-4D97-AF65-F5344CB8AC3E}">
        <p14:creationId xmlns:p14="http://schemas.microsoft.com/office/powerpoint/2010/main" val="3082414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normAutofit fontScale="92500" lnSpcReduction="20000"/>
          </a:bodyPr>
          <a:lstStyle/>
          <a:p>
            <a:pPr marL="0" indent="0">
              <a:buNone/>
            </a:pPr>
            <a:r>
              <a:rPr lang="ar-IQ" dirty="0" smtClean="0"/>
              <a:t>4- أن يكون من شأن هذه الصعوبات أن تلحق اضطراب في التوازن المالي للعقـد :وعلى ذلك فإذا كان من شأن الصعوبات أن تلحق بالمتعاقد خسائر بسيطة فانه لا يسمح بالاستفادة في هذه النظرية فمن الواجب أن يصل الضرر حدا يتجاوز الخسارة المألوفة ليقلب اقتصاديات العقد</a:t>
            </a:r>
          </a:p>
          <a:p>
            <a:pPr marL="0" indent="0">
              <a:buNone/>
            </a:pPr>
            <a:r>
              <a:rPr lang="ar-IQ" dirty="0" smtClean="0"/>
              <a:t>5- أن تكون الصعوبات من غير عمل أحد طرفي العقد : يشترط لتطبيق هذه النظرية أن لا يكون للمتعاقد دخل في أحداث الصعوبات أو زيادة آثارها خطورة وأن يثبت انه لم يكن في وسعه توقى آثارها وانه لم يخرج على شروط العقد أثناء قيامه بتنفيذ التزاماته </a:t>
            </a:r>
          </a:p>
          <a:p>
            <a:pPr marL="0" indent="0">
              <a:buNone/>
            </a:pPr>
            <a:r>
              <a:rPr lang="ar-IQ" dirty="0" smtClean="0"/>
              <a:t>6- أن يستمر المتعاقد في تنفيذ العقد : لكي يستفيد المتعاقد من هذه النظرية يجب أن يستمر في تنفيذ العقد رغم الصعوبات المادية التي </a:t>
            </a:r>
            <a:r>
              <a:rPr lang="ar-IQ" dirty="0" err="1" smtClean="0"/>
              <a:t>يواجهها</a:t>
            </a:r>
            <a:r>
              <a:rPr lang="ar-IQ" dirty="0" smtClean="0"/>
              <a:t> ، فإذا توقف فانه يتعرض </a:t>
            </a:r>
            <a:r>
              <a:rPr lang="ar-IQ" dirty="0" err="1" smtClean="0"/>
              <a:t>للجزاءات</a:t>
            </a:r>
            <a:r>
              <a:rPr lang="ar-IQ" dirty="0" smtClean="0"/>
              <a:t> </a:t>
            </a:r>
            <a:r>
              <a:rPr lang="ar-IQ" smtClean="0"/>
              <a:t>المترتبه</a:t>
            </a:r>
            <a:r>
              <a:rPr lang="ar-IQ" dirty="0" smtClean="0"/>
              <a:t> على إخلاله بتنفيذ العقد ويفقده الحق في المطالبة بالتعويض استناداً إلى هذه النظرية </a:t>
            </a:r>
          </a:p>
          <a:p>
            <a:pPr marL="0" indent="0">
              <a:buNone/>
            </a:pPr>
            <a:endParaRPr lang="ar-IQ" dirty="0"/>
          </a:p>
        </p:txBody>
      </p:sp>
    </p:spTree>
    <p:extLst>
      <p:ext uri="{BB962C8B-B14F-4D97-AF65-F5344CB8AC3E}">
        <p14:creationId xmlns:p14="http://schemas.microsoft.com/office/powerpoint/2010/main" val="3639243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77500" lnSpcReduction="20000"/>
          </a:bodyPr>
          <a:lstStyle/>
          <a:p>
            <a:r>
              <a:rPr lang="ar-IQ" dirty="0"/>
              <a:t>الآثار </a:t>
            </a:r>
            <a:r>
              <a:rPr lang="ar-IQ" dirty="0" err="1"/>
              <a:t>المترتبه</a:t>
            </a:r>
            <a:r>
              <a:rPr lang="ar-IQ" dirty="0"/>
              <a:t> على تطبيق النظرية :</a:t>
            </a:r>
            <a:br>
              <a:rPr lang="ar-IQ" dirty="0"/>
            </a:br>
            <a:r>
              <a:rPr lang="ar-IQ" dirty="0"/>
              <a:t>يترتب على توافر شروط هذه النظرية حصول المتعاقد مع </a:t>
            </a:r>
            <a:r>
              <a:rPr lang="ar-IQ" dirty="0" err="1"/>
              <a:t>الاداره</a:t>
            </a:r>
            <a:r>
              <a:rPr lang="ar-IQ" dirty="0"/>
              <a:t> على تعويض كامل عن جميع الأضرار التي يتحملها وذلك بدفع مبلغ معين إضافي له على الأسعار المتفق عليها.((</a:t>
            </a:r>
            <a:br>
              <a:rPr lang="ar-IQ" dirty="0"/>
            </a:br>
            <a:r>
              <a:rPr lang="ar-IQ" dirty="0"/>
              <a:t>وبذلك تختلف هذه النظرية من حيث سببها والنتائج المتر تبه عليها عن نظريه الظروف الطارئة ،فهذه </a:t>
            </a:r>
            <a:r>
              <a:rPr lang="ar-IQ" dirty="0" err="1"/>
              <a:t>الاخيره</a:t>
            </a:r>
            <a:r>
              <a:rPr lang="ar-IQ" dirty="0"/>
              <a:t> تطبيق بسبب ظروف سياسية أو اقتصادية أو اجتماعيه ينتج عنها قلب اقتصاديات العقد أو اختلال توازنه المالي ويقتصر التعويض فيها على قدر محدد تساهم فيه جهة </a:t>
            </a:r>
            <a:r>
              <a:rPr lang="ar-IQ" dirty="0" err="1"/>
              <a:t>الاداره</a:t>
            </a:r>
            <a:r>
              <a:rPr lang="ar-IQ" dirty="0"/>
              <a:t> .</a:t>
            </a:r>
            <a:br>
              <a:rPr lang="ar-IQ" dirty="0"/>
            </a:br>
            <a:r>
              <a:rPr lang="ar-IQ" dirty="0"/>
              <a:t>كما أنها تختلف عن نظريه عمل الامير من حيث سببها ، فهذه </a:t>
            </a:r>
            <a:r>
              <a:rPr lang="ar-IQ" dirty="0" err="1"/>
              <a:t>الاخيره</a:t>
            </a:r>
            <a:r>
              <a:rPr lang="ar-IQ" dirty="0"/>
              <a:t> تطبق بسبب اجراء عام أو خاص صادر عن السلطة </a:t>
            </a:r>
            <a:r>
              <a:rPr lang="ar-IQ" dirty="0" err="1"/>
              <a:t>الاداريه</a:t>
            </a:r>
            <a:r>
              <a:rPr lang="ar-IQ" dirty="0"/>
              <a:t> </a:t>
            </a:r>
            <a:r>
              <a:rPr lang="ar-IQ" dirty="0" err="1"/>
              <a:t>المتعاقده</a:t>
            </a:r>
            <a:r>
              <a:rPr lang="ar-IQ" dirty="0"/>
              <a:t> ، ولكنها تتفق معها في النتيجة ،ففي كلا الحالتين التعويض كامل وليس جزئي ، على أن تطبيق هذه </a:t>
            </a:r>
            <a:r>
              <a:rPr lang="ar-IQ" dirty="0" err="1"/>
              <a:t>النظريه</a:t>
            </a:r>
            <a:r>
              <a:rPr lang="ar-IQ" dirty="0"/>
              <a:t> لا يعفي بحال من الأحوال من الاستمرار في تنفيذ التزاماته ، مالم يصبح هذا التنفيذ </a:t>
            </a:r>
            <a:r>
              <a:rPr lang="ar-IQ" dirty="0" err="1"/>
              <a:t>مستحيلآ</a:t>
            </a:r>
            <a:r>
              <a:rPr lang="ar-IQ" dirty="0"/>
              <a:t> فنكون أمام حاله القوه </a:t>
            </a:r>
            <a:r>
              <a:rPr lang="ar-IQ" dirty="0" err="1"/>
              <a:t>القاهره</a:t>
            </a:r>
            <a:r>
              <a:rPr lang="ar-IQ"/>
              <a:t> .</a:t>
            </a:r>
          </a:p>
        </p:txBody>
      </p:sp>
    </p:spTree>
    <p:extLst>
      <p:ext uri="{BB962C8B-B14F-4D97-AF65-F5344CB8AC3E}">
        <p14:creationId xmlns:p14="http://schemas.microsoft.com/office/powerpoint/2010/main" val="3438506280"/>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191</Words>
  <Application>Microsoft Office PowerPoint</Application>
  <PresentationFormat>عرض على الشاشة (3:4)‏</PresentationFormat>
  <Paragraphs>27</Paragraphs>
  <Slides>14</Slides>
  <Notes>0</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abraj2017</dc:creator>
  <cp:lastModifiedBy>abraj2017</cp:lastModifiedBy>
  <cp:revision>5</cp:revision>
  <dcterms:created xsi:type="dcterms:W3CDTF">2021-06-12T11:49:51Z</dcterms:created>
  <dcterms:modified xsi:type="dcterms:W3CDTF">2022-03-17T13:23:14Z</dcterms:modified>
</cp:coreProperties>
</file>