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F887E3B-9868-4ACE-890A-ED29F703F154}" type="datetimeFigureOut">
              <a:rPr lang="ar-IQ" smtClean="0"/>
              <a:t>14/08/1443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5181BAD-BB13-46E5-B09F-F5D4F21835C4}" type="slidenum">
              <a:rPr lang="ar-IQ" smtClean="0"/>
              <a:t>‹#›</a:t>
            </a:fld>
            <a:endParaRPr lang="ar-IQ"/>
          </a:p>
        </p:txBody>
      </p:sp>
    </p:spTree>
    <p:extLst>
      <p:ext uri="{BB962C8B-B14F-4D97-AF65-F5344CB8AC3E}">
        <p14:creationId xmlns:p14="http://schemas.microsoft.com/office/powerpoint/2010/main" val="350242376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C69713F-E763-4663-A07E-33DCB4D42AC5}" type="slidenum">
              <a:rPr lang="ar-IQ" smtClean="0"/>
              <a:t>6</a:t>
            </a:fld>
            <a:endParaRPr lang="ar-IQ"/>
          </a:p>
        </p:txBody>
      </p:sp>
    </p:spTree>
    <p:extLst>
      <p:ext uri="{BB962C8B-B14F-4D97-AF65-F5344CB8AC3E}">
        <p14:creationId xmlns:p14="http://schemas.microsoft.com/office/powerpoint/2010/main" val="1567079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854410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35411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19352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0531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47401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60713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C100673-1B0F-4EB3-B952-BCD47B7F8A2F}"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85286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C100673-1B0F-4EB3-B952-BCD47B7F8A2F}"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374670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100673-1B0F-4EB3-B952-BCD47B7F8A2F}"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2313711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2829200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100673-1B0F-4EB3-B952-BCD47B7F8A2F}"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18C9AE2-8C76-40D8-B57F-F01C9A833EFD}" type="slidenum">
              <a:rPr lang="ar-IQ" smtClean="0"/>
              <a:t>‹#›</a:t>
            </a:fld>
            <a:endParaRPr lang="ar-IQ"/>
          </a:p>
        </p:txBody>
      </p:sp>
    </p:spTree>
    <p:extLst>
      <p:ext uri="{BB962C8B-B14F-4D97-AF65-F5344CB8AC3E}">
        <p14:creationId xmlns:p14="http://schemas.microsoft.com/office/powerpoint/2010/main" val="177280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100673-1B0F-4EB3-B952-BCD47B7F8A2F}"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18C9AE2-8C76-40D8-B57F-F01C9A833EFD}" type="slidenum">
              <a:rPr lang="ar-IQ" smtClean="0"/>
              <a:t>‹#›</a:t>
            </a:fld>
            <a:endParaRPr lang="ar-IQ"/>
          </a:p>
        </p:txBody>
      </p:sp>
    </p:spTree>
    <p:extLst>
      <p:ext uri="{BB962C8B-B14F-4D97-AF65-F5344CB8AC3E}">
        <p14:creationId xmlns:p14="http://schemas.microsoft.com/office/powerpoint/2010/main" val="3348095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260648"/>
            <a:ext cx="8424936" cy="6264696"/>
          </a:xfrm>
        </p:spPr>
        <p:txBody>
          <a:bodyPr>
            <a:normAutofit fontScale="92500"/>
          </a:bodyPr>
          <a:lstStyle/>
          <a:p>
            <a:pPr algn="r"/>
            <a:r>
              <a:rPr lang="ar-IQ" dirty="0" smtClean="0">
                <a:solidFill>
                  <a:schemeClr val="tx1"/>
                </a:solidFill>
              </a:rPr>
              <a:t>حقوق المتعاقد في مواجهة الادارة </a:t>
            </a:r>
          </a:p>
          <a:p>
            <a:pPr algn="r"/>
            <a:r>
              <a:rPr lang="ar-IQ" dirty="0">
                <a:solidFill>
                  <a:schemeClr val="tx1"/>
                </a:solidFill>
              </a:rPr>
              <a:t>أولاً : المقابل النقدي </a:t>
            </a:r>
            <a:r>
              <a:rPr lang="ar-IQ" dirty="0" smtClean="0">
                <a:solidFill>
                  <a:schemeClr val="tx1"/>
                </a:solidFill>
              </a:rPr>
              <a:t/>
            </a:r>
            <a:br>
              <a:rPr lang="ar-IQ" dirty="0" smtClean="0">
                <a:solidFill>
                  <a:schemeClr val="tx1"/>
                </a:solidFill>
              </a:rPr>
            </a:br>
            <a:r>
              <a:rPr lang="ar-IQ" dirty="0">
                <a:solidFill>
                  <a:schemeClr val="tx1"/>
                </a:solidFill>
              </a:rPr>
              <a:t>يسعى المتعاقد مع الإدارة لتحقيق مصالح مادية من وراء تعاقده تتمثل بالمقابل النقدي للسلع أو الخدمات التي قدمها للإدارة وفقاً لالتزاماته التعاقدية </a:t>
            </a:r>
            <a:r>
              <a:rPr lang="ar-IQ" dirty="0" smtClean="0">
                <a:solidFill>
                  <a:schemeClr val="tx1"/>
                </a:solidFill>
              </a:rPr>
              <a:t>.</a:t>
            </a:r>
          </a:p>
          <a:p>
            <a:pPr algn="r"/>
            <a:r>
              <a:rPr lang="ar-IQ" dirty="0" smtClean="0">
                <a:solidFill>
                  <a:schemeClr val="tx1"/>
                </a:solidFill>
              </a:rPr>
              <a:t>على أن لا يدفع إلا بعد </a:t>
            </a:r>
            <a:r>
              <a:rPr lang="ar-IQ" dirty="0" err="1" smtClean="0">
                <a:solidFill>
                  <a:schemeClr val="tx1"/>
                </a:solidFill>
              </a:rPr>
              <a:t>إنتهاء</a:t>
            </a:r>
            <a:r>
              <a:rPr lang="ar-IQ" dirty="0" smtClean="0">
                <a:solidFill>
                  <a:schemeClr val="tx1"/>
                </a:solidFill>
              </a:rPr>
              <a:t> تنفيذ العقد، وتسوية الحساب الختامي إلا في بعض الحالات التي تتعلق بطبيعة العقد الذي يتطلب تنفيذه مدة طويلة. ففي </a:t>
            </a:r>
            <a:r>
              <a:rPr lang="ar-IQ" dirty="0">
                <a:solidFill>
                  <a:schemeClr val="tx1"/>
                </a:solidFill>
              </a:rPr>
              <a:t>عقد الامتياز يتمثل بما يحصل عليه المتعاقد من رسوم تفرض على المنتفعين من خدمات المرفق ، أما في عقود التوريد والأشغال العامة، قد يكون بشكل الثمن الذي تدفعه الإدارة نظير السلع التي تم توريدها أو الأشغال التي تم تنفيذها.</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smtClean="0">
                <a:solidFill>
                  <a:schemeClr val="tx1"/>
                </a:solidFill>
              </a:rPr>
              <a:t>  </a:t>
            </a:r>
            <a:endParaRPr lang="ar-IQ" dirty="0">
              <a:solidFill>
                <a:schemeClr val="tx1"/>
              </a:solidFill>
            </a:endParaRPr>
          </a:p>
        </p:txBody>
      </p:sp>
    </p:spTree>
    <p:extLst>
      <p:ext uri="{BB962C8B-B14F-4D97-AF65-F5344CB8AC3E}">
        <p14:creationId xmlns:p14="http://schemas.microsoft.com/office/powerpoint/2010/main" val="2892124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0000" lnSpcReduction="20000"/>
          </a:bodyPr>
          <a:lstStyle/>
          <a:p>
            <a:pPr marL="0" indent="0">
              <a:buNone/>
            </a:pPr>
            <a:r>
              <a:rPr lang="ar-IQ" dirty="0" smtClean="0"/>
              <a:t>أ -التعويضات</a:t>
            </a:r>
            <a:r>
              <a:rPr lang="en-GB" dirty="0" smtClean="0"/>
              <a:t/>
            </a:r>
            <a:br>
              <a:rPr lang="en-GB" dirty="0" smtClean="0"/>
            </a:br>
            <a:r>
              <a:rPr lang="ar-IQ" dirty="0"/>
              <a:t>من المستقر فقها وقضاء أن كل إخلال بالتزام عقدي أو بالتزام يفرضه القانون ويسبب ضرراً للغير يلزم من ارتكبه بالتعويض </a:t>
            </a:r>
            <a:r>
              <a:rPr lang="ar-IQ" dirty="0" smtClean="0"/>
              <a:t/>
            </a:r>
            <a:br>
              <a:rPr lang="ar-IQ" dirty="0" smtClean="0"/>
            </a:br>
            <a:r>
              <a:rPr lang="ar-IQ" dirty="0" smtClean="0"/>
              <a:t>وأن </a:t>
            </a:r>
            <a:r>
              <a:rPr lang="ar-IQ" dirty="0"/>
              <a:t>التعويض في العقود الإدارية يقترب من فكرة التعويض في القانون الخاص فيما يتعلق بكيفية تقديره وفي اشتراط ركن الضرر، ولكن النظامين يختلفان من حيث طريقة تحديده وكيفية تحصيله </a:t>
            </a:r>
            <a:r>
              <a:rPr lang="ar-IQ" dirty="0" smtClean="0"/>
              <a:t>.</a:t>
            </a:r>
          </a:p>
          <a:p>
            <a:pPr marL="0" indent="0">
              <a:buNone/>
            </a:pPr>
            <a:r>
              <a:rPr lang="ar-IQ" dirty="0"/>
              <a:t>ب- الغرامات </a:t>
            </a:r>
            <a:r>
              <a:rPr lang="ar-IQ" dirty="0" err="1"/>
              <a:t>التأخيرية</a:t>
            </a:r>
            <a:r>
              <a:rPr lang="ar-IQ" dirty="0"/>
              <a:t> </a:t>
            </a:r>
            <a:r>
              <a:rPr lang="en-GB" dirty="0" smtClean="0"/>
              <a:t/>
            </a:r>
            <a:br>
              <a:rPr lang="en-GB" dirty="0" smtClean="0"/>
            </a:br>
            <a:r>
              <a:rPr lang="ar-IQ" dirty="0" smtClean="0"/>
              <a:t>اهي </a:t>
            </a:r>
            <a:r>
              <a:rPr lang="ar-IQ" dirty="0"/>
              <a:t>مبالغ إجمالية من المال تقدرها الإدارة مقدماً تتضمنها نصوص العقد بصفته </a:t>
            </a:r>
            <a:r>
              <a:rPr lang="ar-IQ" dirty="0" err="1"/>
              <a:t>جزاءاً</a:t>
            </a:r>
            <a:r>
              <a:rPr lang="ar-IQ" dirty="0"/>
              <a:t> يفرض على الطرف الآخر إذا تراخى أو تأخر في التنفيذ </a:t>
            </a:r>
            <a:r>
              <a:rPr lang="ar-IQ" dirty="0" smtClean="0"/>
              <a:t>.</a:t>
            </a:r>
            <a:br>
              <a:rPr lang="ar-IQ" dirty="0" smtClean="0"/>
            </a:br>
            <a:r>
              <a:rPr lang="ar-IQ" dirty="0" smtClean="0"/>
              <a:t>وهي جزاء </a:t>
            </a:r>
            <a:r>
              <a:rPr lang="ar-IQ" dirty="0"/>
              <a:t>من الممكن أن تتضمنه شروط العقود الإدارية كافة، وهو امتياز تتمتع به الإدارة ولو لم تتعرض لضرر ما من جراء تأخر المتعاقد لأن الضرر يكون مفترضاً لتعلقه بتسيير مرفق عام .</a:t>
            </a:r>
            <a:r>
              <a:rPr lang="ar-IQ" dirty="0" smtClean="0"/>
              <a:t/>
            </a:r>
            <a:br>
              <a:rPr lang="ar-IQ" dirty="0" smtClean="0"/>
            </a:br>
            <a:r>
              <a:rPr lang="ar-IQ" dirty="0" smtClean="0"/>
              <a:t>وتنص </a:t>
            </a:r>
            <a:r>
              <a:rPr lang="ar-IQ" dirty="0"/>
              <a:t>العقود التي تبرمها الإدارة على اشتراط الغرامة </a:t>
            </a:r>
            <a:r>
              <a:rPr lang="ar-IQ" dirty="0" err="1"/>
              <a:t>التأخيرية</a:t>
            </a:r>
            <a:r>
              <a:rPr lang="ar-IQ" dirty="0"/>
              <a:t>، وتملك الإدارة توقيعها دون الحاجة إلى إنذار أو اللجوء إلى القضاء لاستصدار حكم بتطبيقها .</a:t>
            </a:r>
            <a:r>
              <a:rPr lang="ar-IQ" dirty="0" smtClean="0"/>
              <a:t/>
            </a:r>
            <a:br>
              <a:rPr lang="ar-IQ" dirty="0" smtClean="0"/>
            </a:br>
            <a:r>
              <a:rPr lang="ar-IQ" dirty="0"/>
              <a:t>ويلزم النص في العقد على الغرامة تقييد الإدارة بمبلغها فلا تستطيع المطالبة بتعديل المبلغ على أساس أن الضرر يفوق على مبلغ الغرامة، كما أن المتعاقد لا يستطيع إثبات أن الإدارة لم يصيبها ضرر من جراء التأخير في التنفيذ .</a:t>
            </a:r>
            <a:r>
              <a:rPr lang="ar-IQ" dirty="0" smtClean="0"/>
              <a:t/>
            </a:r>
            <a:br>
              <a:rPr lang="ar-IQ" dirty="0" smtClean="0"/>
            </a:br>
            <a:r>
              <a:rPr lang="ar-IQ" dirty="0"/>
              <a:t>أما إذا نص على مقدار من الغرامة وتضمنت الشروط العامة أو الخاصة مقداراً آخر فالعبرة بما ورد في العقد لأن إرادة الطرفين قد اتفقت على اعتبار أحكامه أساساً لالتزاماتها، أما إذا اغفلا النص على الغرامات وتضمنتها الشروط فتعتمد الغرامات </a:t>
            </a:r>
            <a:r>
              <a:rPr lang="ar-IQ" dirty="0" err="1"/>
              <a:t>التأخيرية</a:t>
            </a:r>
            <a:r>
              <a:rPr lang="ar-IQ" dirty="0"/>
              <a:t> المنصوص عليها في الشروط لكونها جزءاً مكملا للعقد .</a:t>
            </a:r>
          </a:p>
        </p:txBody>
      </p:sp>
    </p:spTree>
    <p:extLst>
      <p:ext uri="{BB962C8B-B14F-4D97-AF65-F5344CB8AC3E}">
        <p14:creationId xmlns:p14="http://schemas.microsoft.com/office/powerpoint/2010/main" val="155517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a:bodyPr>
          <a:lstStyle/>
          <a:p>
            <a:pPr marL="0" indent="0">
              <a:buNone/>
            </a:pPr>
            <a:r>
              <a:rPr lang="ar-IQ" dirty="0"/>
              <a:t>ج-مصادرة التأمينات :</a:t>
            </a:r>
            <a:r>
              <a:rPr lang="ar-IQ" dirty="0" smtClean="0"/>
              <a:t/>
            </a:r>
            <a:br>
              <a:rPr lang="ar-IQ" dirty="0" smtClean="0"/>
            </a:br>
            <a:r>
              <a:rPr lang="ar-IQ" dirty="0"/>
              <a:t>التأمينات هي مبالغ مالية تودع جهة الإدارة تتوقى بها آثار الأخطاء التي يرتكبها المتعاقد أثناء تنفيذ العقد الإداري ويضمن لها ملائته لمواجهة المسؤوليات الناتجة عن تقصيره </a:t>
            </a:r>
            <a:r>
              <a:rPr lang="ar-IQ" dirty="0" smtClean="0"/>
              <a:t>.</a:t>
            </a:r>
            <a:br>
              <a:rPr lang="ar-IQ" dirty="0" smtClean="0"/>
            </a:br>
            <a:r>
              <a:rPr lang="ar-IQ" dirty="0"/>
              <a:t>ومصادرة التأمينات عبارة عن شرط جزائي من شروط العقود الإدارية يتم </a:t>
            </a:r>
            <a:r>
              <a:rPr lang="ar-IQ" dirty="0" err="1"/>
              <a:t>الإتفاق</a:t>
            </a:r>
            <a:r>
              <a:rPr lang="ar-IQ" dirty="0"/>
              <a:t> عليه مع المتعاقد </a:t>
            </a:r>
            <a:r>
              <a:rPr lang="ar-IQ" dirty="0" err="1"/>
              <a:t>جزاءا</a:t>
            </a:r>
            <a:r>
              <a:rPr lang="ar-IQ" dirty="0"/>
              <a:t> لإخلاله بالتزاماته التعاقدية إلا أنه يختلف عن الشرط الجزائي في عقود القانون الخاص ، في أن الإدارة تملك فرضه بإرادتها المنفردة دون الحاجة لصدور حكم من القضاء بذلك ودون أن </a:t>
            </a:r>
            <a:r>
              <a:rPr lang="ar-IQ" dirty="0" err="1"/>
              <a:t>تسلتزم</a:t>
            </a:r>
            <a:r>
              <a:rPr lang="ar-IQ" dirty="0"/>
              <a:t> تحقق ضرر ما، وبهذا المعنى يكتسب هذا الشرط طبيعته الإدارية .</a:t>
            </a:r>
            <a:r>
              <a:rPr lang="ar-IQ" dirty="0" smtClean="0"/>
              <a:t/>
            </a:r>
            <a:br>
              <a:rPr lang="ar-IQ" dirty="0" smtClean="0"/>
            </a:br>
            <a:endParaRPr lang="ar-IQ" dirty="0"/>
          </a:p>
        </p:txBody>
      </p:sp>
    </p:spTree>
    <p:extLst>
      <p:ext uri="{BB962C8B-B14F-4D97-AF65-F5344CB8AC3E}">
        <p14:creationId xmlns:p14="http://schemas.microsoft.com/office/powerpoint/2010/main" val="222403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88640"/>
            <a:ext cx="8568952" cy="6120680"/>
          </a:xfrm>
        </p:spPr>
        <p:txBody>
          <a:bodyPr>
            <a:normAutofit fontScale="85000" lnSpcReduction="20000"/>
          </a:bodyPr>
          <a:lstStyle/>
          <a:p>
            <a:pPr algn="r"/>
            <a:r>
              <a:rPr lang="ar-IQ" dirty="0"/>
              <a:t>2</a:t>
            </a:r>
            <a:r>
              <a:rPr lang="ar-IQ" dirty="0">
                <a:solidFill>
                  <a:schemeClr val="tx1"/>
                </a:solidFill>
              </a:rPr>
              <a:t>- </a:t>
            </a:r>
            <a:r>
              <a:rPr lang="ar-IQ" dirty="0" err="1">
                <a:solidFill>
                  <a:schemeClr val="tx1"/>
                </a:solidFill>
              </a:rPr>
              <a:t>الجزاءات</a:t>
            </a:r>
            <a:r>
              <a:rPr lang="ar-IQ" dirty="0">
                <a:solidFill>
                  <a:schemeClr val="tx1"/>
                </a:solidFill>
              </a:rPr>
              <a:t> غير المالية أو الضاغطة</a:t>
            </a:r>
            <a:endParaRPr lang="ar-IQ" dirty="0" smtClean="0">
              <a:solidFill>
                <a:schemeClr val="tx1"/>
              </a:solidFill>
            </a:endParaRPr>
          </a:p>
          <a:p>
            <a:pPr algn="r"/>
            <a:r>
              <a:rPr lang="ar-IQ" dirty="0" smtClean="0">
                <a:solidFill>
                  <a:schemeClr val="tx1"/>
                </a:solidFill>
              </a:rPr>
              <a:t>هذا </a:t>
            </a:r>
            <a:r>
              <a:rPr lang="ar-IQ" dirty="0">
                <a:solidFill>
                  <a:schemeClr val="tx1"/>
                </a:solidFill>
              </a:rPr>
              <a:t>النوع من </a:t>
            </a:r>
            <a:r>
              <a:rPr lang="ar-IQ" dirty="0" err="1">
                <a:solidFill>
                  <a:schemeClr val="tx1"/>
                </a:solidFill>
              </a:rPr>
              <a:t>الجزاءات</a:t>
            </a:r>
            <a:r>
              <a:rPr lang="ar-IQ" dirty="0">
                <a:solidFill>
                  <a:schemeClr val="tx1"/>
                </a:solidFill>
              </a:rPr>
              <a:t> لا يهدف إلى تحميل المتعاقد أعباء مالية نتيجة إخلاله بالتزاماته التعاقدية إنما يهدف إلى الضغط عليه لإجباره على التنفيذ. وتتخذ وسائل الضغط ثلاث صور: –</a:t>
            </a:r>
            <a:r>
              <a:rPr lang="ar-IQ" dirty="0" smtClean="0">
                <a:solidFill>
                  <a:schemeClr val="tx1"/>
                </a:solidFill>
              </a:rPr>
              <a:t/>
            </a:r>
            <a:br>
              <a:rPr lang="ar-IQ" dirty="0" smtClean="0">
                <a:solidFill>
                  <a:schemeClr val="tx1"/>
                </a:solidFill>
              </a:rPr>
            </a:br>
            <a:r>
              <a:rPr lang="ar-IQ" dirty="0">
                <a:solidFill>
                  <a:schemeClr val="tx1"/>
                </a:solidFill>
              </a:rPr>
              <a:t>أ-وضع المشروع تحت الحراسة في عقد الامتياز </a:t>
            </a:r>
            <a:r>
              <a:rPr lang="ar-IQ" dirty="0" smtClean="0">
                <a:solidFill>
                  <a:schemeClr val="tx1"/>
                </a:solidFill>
              </a:rPr>
              <a:t>يتعلق </a:t>
            </a:r>
            <a:r>
              <a:rPr lang="ar-IQ" dirty="0">
                <a:solidFill>
                  <a:schemeClr val="tx1"/>
                </a:solidFill>
              </a:rPr>
              <a:t>هذا الإجراء بعقد التزام المرافق العامة ،ويتم بأن تضع جهة الإدارة المرفق موضوع العقد تحت الحراسة ، وذلك في حالة التوقف الكلي أو الجزئي للمرفق، حتى ولو لم يكن هناك خطأ منسوباً إلى الملتزم . </a:t>
            </a:r>
            <a:r>
              <a:rPr lang="ar-IQ" dirty="0" smtClean="0">
                <a:solidFill>
                  <a:schemeClr val="tx1"/>
                </a:solidFill>
              </a:rPr>
              <a:t/>
            </a:r>
            <a:br>
              <a:rPr lang="ar-IQ" dirty="0" smtClean="0">
                <a:solidFill>
                  <a:schemeClr val="tx1"/>
                </a:solidFill>
              </a:rPr>
            </a:br>
            <a:r>
              <a:rPr lang="ar-IQ" dirty="0">
                <a:solidFill>
                  <a:schemeClr val="tx1"/>
                </a:solidFill>
              </a:rPr>
              <a:t>فقد تفرض الإدارة هذا الإجراء بسبب التوقف الكلي أو الجزئي للمرفق لأسباب لا دخل لإرادة الملتزم بها لو كما كان التوقف راجعاً لقوة قاهرة ضماناً لاستمرار سير المرفق، وفي هذه الحالة لا يتحمل الملتزم المخاطر المالية، التي تترتب على إدارة المرفق، أما في حالة فرض الحراسة </a:t>
            </a:r>
            <a:r>
              <a:rPr lang="ar-IQ" dirty="0" err="1" smtClean="0">
                <a:solidFill>
                  <a:schemeClr val="tx1"/>
                </a:solidFill>
              </a:rPr>
              <a:t>جزاءاً</a:t>
            </a:r>
            <a:r>
              <a:rPr lang="ar-IQ" dirty="0" smtClean="0">
                <a:solidFill>
                  <a:schemeClr val="tx1"/>
                </a:solidFill>
              </a:rPr>
              <a:t> </a:t>
            </a:r>
            <a:r>
              <a:rPr lang="ar-IQ" dirty="0">
                <a:solidFill>
                  <a:schemeClr val="tx1"/>
                </a:solidFill>
              </a:rPr>
              <a:t>لتقصير الملتزم فإن المشروع يدار على حسابه وتحت مسؤوليته .</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ب- سحب العمل من المقابل في عقد الأشغال العامة</a:t>
            </a:r>
            <a:r>
              <a:rPr lang="ar-IQ" dirty="0" smtClean="0">
                <a:solidFill>
                  <a:schemeClr val="tx1"/>
                </a:solidFill>
              </a:rPr>
              <a:t>:</a:t>
            </a:r>
            <a:r>
              <a:rPr lang="en-GB" dirty="0" smtClean="0">
                <a:solidFill>
                  <a:schemeClr val="tx1"/>
                </a:solidFill>
              </a:rPr>
              <a:t/>
            </a:r>
            <a:br>
              <a:rPr lang="en-GB" dirty="0" smtClean="0">
                <a:solidFill>
                  <a:schemeClr val="tx1"/>
                </a:solidFill>
              </a:rPr>
            </a:br>
            <a:r>
              <a:rPr lang="ar-IQ" dirty="0">
                <a:solidFill>
                  <a:schemeClr val="tx1"/>
                </a:solidFill>
              </a:rPr>
              <a:t>يقصد بهذا الجزاء أن تحل الإدارة محل المقاول المقصر في تنفيذ أعماله وقيامها بتنفيذ العمل بنفسها على حسابه أو تعهد إلى غيره بتنفيذ هذه الأعمال على مسئولية المقاول </a:t>
            </a:r>
            <a:r>
              <a:rPr lang="ar-IQ" dirty="0" smtClean="0">
                <a:solidFill>
                  <a:schemeClr val="tx1"/>
                </a:solidFill>
              </a:rPr>
              <a:t>وحسابه.</a:t>
            </a:r>
            <a:endParaRPr lang="ar-IQ" dirty="0">
              <a:solidFill>
                <a:schemeClr val="tx1"/>
              </a:solidFill>
            </a:endParaRPr>
          </a:p>
        </p:txBody>
      </p:sp>
    </p:spTree>
    <p:extLst>
      <p:ext uri="{BB962C8B-B14F-4D97-AF65-F5344CB8AC3E}">
        <p14:creationId xmlns:p14="http://schemas.microsoft.com/office/powerpoint/2010/main" val="1476914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10000"/>
          </a:bodyPr>
          <a:lstStyle/>
          <a:p>
            <a:pPr marL="0" indent="0">
              <a:buNone/>
            </a:pPr>
            <a:r>
              <a:rPr lang="ar-IQ" dirty="0" smtClean="0"/>
              <a:t>وتتخذ الادارة هذا الاجراء  اذا ثبت التالي </a:t>
            </a:r>
            <a:endParaRPr lang="ar-IQ" dirty="0"/>
          </a:p>
          <a:p>
            <a:pPr marL="0" indent="0">
              <a:buNone/>
            </a:pPr>
            <a:r>
              <a:rPr lang="ar-IQ" dirty="0" smtClean="0"/>
              <a:t>1- </a:t>
            </a:r>
            <a:r>
              <a:rPr lang="ar-IQ" dirty="0"/>
              <a:t>إذا تأخر في البدء في التنفيذ أو تباطأ فيه </a:t>
            </a:r>
            <a:r>
              <a:rPr lang="ar-IQ" dirty="0" smtClean="0"/>
              <a:t>بالرغم  من تنبيهه </a:t>
            </a:r>
            <a:r>
              <a:rPr lang="ar-IQ" dirty="0"/>
              <a:t>كتابة .</a:t>
            </a:r>
            <a:r>
              <a:rPr lang="ar-IQ" dirty="0" smtClean="0"/>
              <a:t/>
            </a:r>
            <a:br>
              <a:rPr lang="ar-IQ" dirty="0" smtClean="0"/>
            </a:br>
            <a:r>
              <a:rPr lang="ar-IQ" dirty="0"/>
              <a:t>2- إذا أوقف العمل إيقافاً تاماً دون سبب معقول .</a:t>
            </a:r>
            <a:r>
              <a:rPr lang="ar-IQ" dirty="0" smtClean="0"/>
              <a:t/>
            </a:r>
            <a:br>
              <a:rPr lang="ar-IQ" dirty="0" smtClean="0"/>
            </a:br>
            <a:r>
              <a:rPr lang="ar-IQ" dirty="0"/>
              <a:t>3- إذا تأخر في تنفيذ العقد في المواعيد المتفق عليها ولم تر الجهة المتعاقدة إعطاءه مهلة لذلك أو عجز عن الإنجاز في المهلة التي أعطيت له .</a:t>
            </a:r>
            <a:r>
              <a:rPr lang="ar-IQ" dirty="0" smtClean="0"/>
              <a:t/>
            </a:r>
            <a:br>
              <a:rPr lang="ar-IQ" dirty="0" smtClean="0"/>
            </a:br>
            <a:r>
              <a:rPr lang="ar-IQ" dirty="0"/>
              <a:t>4- إذا قام بنفسه أو بواسطة غيره وبطريق مباشر أو غير مباشر باستعمال وسيلة من وسائل الغش أو التدليس أو التلاعب في تنفيذ العقد أو التعامل مع الجهة المتعاقدة أثناء ذلك التنفيذ .</a:t>
            </a:r>
            <a:r>
              <a:rPr lang="ar-IQ" dirty="0" smtClean="0"/>
              <a:t/>
            </a:r>
            <a:br>
              <a:rPr lang="ar-IQ" dirty="0" smtClean="0"/>
            </a:br>
            <a:r>
              <a:rPr lang="ar-IQ" dirty="0"/>
              <a:t>5- إذا أعسر المتعاقد أو اشهر إفلاسه أو دخل في صلح مع </a:t>
            </a:r>
            <a:r>
              <a:rPr lang="ar-IQ" dirty="0" err="1"/>
              <a:t>دائنيه</a:t>
            </a:r>
            <a:r>
              <a:rPr lang="ar-IQ" dirty="0"/>
              <a:t> .</a:t>
            </a:r>
            <a:r>
              <a:rPr lang="ar-IQ" dirty="0" smtClean="0"/>
              <a:t/>
            </a:r>
            <a:br>
              <a:rPr lang="ar-IQ" dirty="0" smtClean="0"/>
            </a:br>
            <a:r>
              <a:rPr lang="ar-IQ" dirty="0"/>
              <a:t>6- إذا أهمل إهمالاً جسمياً في تنفيذ العقد أو أغفل القيام </a:t>
            </a:r>
            <a:r>
              <a:rPr lang="ar-IQ" dirty="0" err="1"/>
              <a:t>بأحدى</a:t>
            </a:r>
            <a:r>
              <a:rPr lang="ar-IQ" dirty="0"/>
              <a:t> التزاماته الجوهرية المقررة في العقد </a:t>
            </a:r>
          </a:p>
        </p:txBody>
      </p:sp>
    </p:spTree>
    <p:extLst>
      <p:ext uri="{BB962C8B-B14F-4D97-AF65-F5344CB8AC3E}">
        <p14:creationId xmlns:p14="http://schemas.microsoft.com/office/powerpoint/2010/main" val="2277707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r>
              <a:rPr lang="ar-IQ" dirty="0"/>
              <a:t>ج – الشراء على حساب المتعاقد في عقد التوريد</a:t>
            </a:r>
            <a:r>
              <a:rPr lang="ar-IQ" dirty="0" smtClean="0"/>
              <a:t>:</a:t>
            </a:r>
            <a:r>
              <a:rPr lang="en-GB" dirty="0" smtClean="0"/>
              <a:t/>
            </a:r>
            <a:br>
              <a:rPr lang="en-GB" dirty="0" smtClean="0"/>
            </a:br>
            <a:r>
              <a:rPr lang="ar-IQ" dirty="0" smtClean="0"/>
              <a:t>فإذا </a:t>
            </a:r>
            <a:r>
              <a:rPr lang="ar-IQ" dirty="0"/>
              <a:t>تخلف المتعاقد عن تنفيذ التزامه بالتوريد، تقوم الإدارة بالتنفيذ على حسابه ومسئوليته .</a:t>
            </a:r>
            <a:r>
              <a:rPr lang="ar-IQ" dirty="0" smtClean="0"/>
              <a:t/>
            </a:r>
            <a:br>
              <a:rPr lang="ar-IQ" dirty="0" smtClean="0"/>
            </a:br>
            <a:r>
              <a:rPr lang="ar-IQ" dirty="0"/>
              <a:t>وقد جرى العمل على أن تمنح الإدارة للمتعاقد مهلة أولية بإخطاره بوجوب تنفيذ التزاماته مع توقيع غرامة إذا اقتضى الأمر ذلك، إلا إذا اشترط في العقد على إعفاء الإدارة من توجيه الإنذار .</a:t>
            </a:r>
            <a:r>
              <a:rPr lang="ar-IQ" dirty="0" smtClean="0"/>
              <a:t/>
            </a:r>
            <a:br>
              <a:rPr lang="ar-IQ" dirty="0" smtClean="0"/>
            </a:br>
            <a:r>
              <a:rPr lang="ar-IQ" dirty="0"/>
              <a:t>ومن المسلم به أنه يجب أن يكون إخلال المتعاقد من الجسامة بحيث يبرر للإدارة استخدام هذا الجزاء، ويتمتع القضاء بسلطة تقديرية واسعة بهذا الشأن عند الطعن في مشروعية قرار الإدارة بفرضه .</a:t>
            </a:r>
          </a:p>
        </p:txBody>
      </p:sp>
    </p:spTree>
    <p:extLst>
      <p:ext uri="{BB962C8B-B14F-4D97-AF65-F5344CB8AC3E}">
        <p14:creationId xmlns:p14="http://schemas.microsoft.com/office/powerpoint/2010/main" val="3042534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332656"/>
            <a:ext cx="7920880" cy="5832648"/>
          </a:xfrm>
        </p:spPr>
        <p:txBody>
          <a:bodyPr>
            <a:normAutofit fontScale="85000" lnSpcReduction="20000"/>
          </a:bodyPr>
          <a:lstStyle/>
          <a:p>
            <a:pPr algn="r"/>
            <a:r>
              <a:rPr lang="ar-IQ" dirty="0">
                <a:solidFill>
                  <a:schemeClr val="tx1"/>
                </a:solidFill>
              </a:rPr>
              <a:t>3-الجزاءات التي تسمح للإدارة بإنهاء عقودها </a:t>
            </a:r>
            <a:r>
              <a:rPr lang="ar-IQ" dirty="0" smtClean="0">
                <a:solidFill>
                  <a:schemeClr val="tx1"/>
                </a:solidFill>
              </a:rPr>
              <a:t>:</a:t>
            </a:r>
            <a:br>
              <a:rPr lang="ar-IQ" dirty="0" smtClean="0">
                <a:solidFill>
                  <a:schemeClr val="tx1"/>
                </a:solidFill>
              </a:rPr>
            </a:br>
            <a:r>
              <a:rPr lang="ar-IQ" dirty="0">
                <a:solidFill>
                  <a:schemeClr val="tx1"/>
                </a:solidFill>
              </a:rPr>
              <a:t>أ- فسخ العقد </a:t>
            </a:r>
            <a:r>
              <a:rPr lang="ar-IQ" dirty="0" smtClean="0">
                <a:solidFill>
                  <a:schemeClr val="tx1"/>
                </a:solidFill>
              </a:rPr>
              <a:t>:</a:t>
            </a:r>
            <a:r>
              <a:rPr lang="en-GB" dirty="0" smtClean="0">
                <a:solidFill>
                  <a:schemeClr val="tx1"/>
                </a:solidFill>
              </a:rPr>
              <a:t/>
            </a:r>
            <a:br>
              <a:rPr lang="en-GB" dirty="0" smtClean="0">
                <a:solidFill>
                  <a:schemeClr val="tx1"/>
                </a:solidFill>
              </a:rPr>
            </a:br>
            <a:r>
              <a:rPr lang="ar-IQ" dirty="0">
                <a:solidFill>
                  <a:schemeClr val="tx1"/>
                </a:solidFill>
              </a:rPr>
              <a:t>الفسخ جزاء يجوز الإدارة توقيعه على المتعاقد يضع نهاية الرابطة التعاقدية بينهما، وفي الغالب تستخدم الإدارة هذا الجزاء في حالة ارتكاب المتعاقد خطاً جسيماً في تنفيذ التزاماته التعاقدية.</a:t>
            </a:r>
            <a:r>
              <a:rPr lang="ar-IQ" dirty="0" smtClean="0">
                <a:solidFill>
                  <a:schemeClr val="tx1"/>
                </a:solidFill>
              </a:rPr>
              <a:t/>
            </a:r>
            <a:br>
              <a:rPr lang="ar-IQ" dirty="0" smtClean="0">
                <a:solidFill>
                  <a:schemeClr val="tx1"/>
                </a:solidFill>
              </a:rPr>
            </a:br>
            <a:r>
              <a:rPr lang="ar-IQ" dirty="0">
                <a:solidFill>
                  <a:schemeClr val="tx1"/>
                </a:solidFill>
              </a:rPr>
              <a:t>ومن المخالفات الجسيمة التي تبرر الفسخ حالة ثبوت إخلال المتعاقد بتعهد مراعاة أحكام قانون مقاطعة العدو الصهيوني و القرارات الصادرة بمقتضاه</a:t>
            </a:r>
            <a:endParaRPr lang="ar-IQ" dirty="0" smtClean="0">
              <a:solidFill>
                <a:schemeClr val="tx1"/>
              </a:solidFill>
            </a:endParaRPr>
          </a:p>
          <a:p>
            <a:pPr algn="r"/>
            <a:r>
              <a:rPr lang="ar-IQ" dirty="0" smtClean="0">
                <a:solidFill>
                  <a:schemeClr val="tx1"/>
                </a:solidFill>
              </a:rPr>
              <a:t>ومن </a:t>
            </a:r>
            <a:r>
              <a:rPr lang="ar-IQ" dirty="0">
                <a:solidFill>
                  <a:schemeClr val="tx1"/>
                </a:solidFill>
              </a:rPr>
              <a:t>المبادئ العامة المستقرة قضاء أن يكون قرار الفسخ مسبوقاً بأعذار المتعاقد، إلا إذا اشترط في العقد على إعفاء الإدارة منه أو إذا ثبت من ظروف الحال أن الأعذار لا فائدة منه.</a:t>
            </a:r>
            <a:r>
              <a:rPr lang="ar-IQ" dirty="0" smtClean="0">
                <a:solidFill>
                  <a:schemeClr val="tx1"/>
                </a:solidFill>
              </a:rPr>
              <a:t/>
            </a:r>
            <a:br>
              <a:rPr lang="ar-IQ" dirty="0" smtClean="0">
                <a:solidFill>
                  <a:schemeClr val="tx1"/>
                </a:solidFill>
              </a:rPr>
            </a:br>
            <a:r>
              <a:rPr lang="ar-IQ" dirty="0">
                <a:solidFill>
                  <a:schemeClr val="tx1"/>
                </a:solidFill>
              </a:rPr>
              <a:t>وتملك الإدارة فسخ العقد بإرادتها المنفردة حتى ولو لم ينص العقد على هذا الحق ودون الحاجة إلى انتظار موافقة القضاء على إيقاعه .</a:t>
            </a:r>
            <a:r>
              <a:rPr lang="ar-IQ" dirty="0" smtClean="0">
                <a:solidFill>
                  <a:schemeClr val="tx1"/>
                </a:solidFill>
              </a:rPr>
              <a:t/>
            </a:r>
            <a:br>
              <a:rPr lang="ar-IQ" dirty="0" smtClean="0">
                <a:solidFill>
                  <a:schemeClr val="tx1"/>
                </a:solidFill>
              </a:rPr>
            </a:br>
            <a:r>
              <a:rPr lang="ar-IQ" dirty="0">
                <a:solidFill>
                  <a:schemeClr val="tx1"/>
                </a:solidFill>
              </a:rPr>
              <a:t>ورقابة القضاء على مشروعية قرار الفسخ وملاءمته لخطأ المتعاقد تنصرف إلى التعويض في حالة مخالفة القرار للمشروعية دون التعدي إلى إلغاء القرار</a:t>
            </a:r>
          </a:p>
        </p:txBody>
      </p:sp>
    </p:spTree>
    <p:extLst>
      <p:ext uri="{BB962C8B-B14F-4D97-AF65-F5344CB8AC3E}">
        <p14:creationId xmlns:p14="http://schemas.microsoft.com/office/powerpoint/2010/main" val="2557175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858000"/>
          </a:xfrm>
        </p:spPr>
        <p:txBody>
          <a:bodyPr>
            <a:noAutofit/>
          </a:bodyPr>
          <a:lstStyle/>
          <a:p>
            <a:pPr marL="0" indent="0">
              <a:buNone/>
            </a:pPr>
            <a:r>
              <a:rPr lang="ar-IQ" sz="2400" dirty="0"/>
              <a:t>ب-الإسقاط </a:t>
            </a:r>
            <a:r>
              <a:rPr lang="ar-IQ" sz="2400" dirty="0" smtClean="0"/>
              <a:t>:</a:t>
            </a:r>
            <a:r>
              <a:rPr lang="en-GB" sz="2400" dirty="0" smtClean="0"/>
              <a:t/>
            </a:r>
            <a:br>
              <a:rPr lang="en-GB" sz="2400" dirty="0" smtClean="0"/>
            </a:br>
            <a:r>
              <a:rPr lang="ar-IQ" sz="2400" dirty="0"/>
              <a:t>الإسقاط هو المصطلح الذي أطلقه مجلس الدولة الفرنسي على فسخ عقد الالتزام، والإسقاط، طريقة من طرق إنهاء العقد الإداري قبل انقضاء مدة انتهائه الطبيعية، وما هو إلا جزاء توقعه السلطة مانحة الالتزام على الملتزم نتيجة لإخطاء جسيمة اقترفها في إدارته للمرفق، بحيث يصبح من المتعذر الاطمئنان إلى استمراره في إدارة المرفق وتسييره على نحو سليم، ولا يستحق الملتزم أية تعويضات نتيجة لإسقاط التزامه .</a:t>
            </a:r>
            <a:r>
              <a:rPr lang="ar-IQ" sz="2400" dirty="0" smtClean="0"/>
              <a:t/>
            </a:r>
            <a:br>
              <a:rPr lang="ar-IQ" sz="2400" dirty="0" smtClean="0"/>
            </a:br>
            <a:r>
              <a:rPr lang="ar-IQ" sz="2400" dirty="0"/>
              <a:t>وبهذا يختلف الإسقاط عن الاسترداد التي تقرره السلطة مانحة الالتزام في أي وقت تشاء قبل انتهاء مدة الامتياز الممنوحة للملتزم حتى ولو لم يصدر أي خطأ من جانبه، مقابل تعويض يكون واجباً على الإدارة لقاء حرمـان الملتزم من إدارة المرفـق حتى نهـاية مدة </a:t>
            </a:r>
            <a:r>
              <a:rPr lang="ar-IQ" sz="2400" dirty="0" err="1" smtClean="0"/>
              <a:t>الالتزم</a:t>
            </a:r>
            <a:r>
              <a:rPr lang="ar-IQ" sz="2400" dirty="0" smtClean="0"/>
              <a:t/>
            </a:r>
            <a:br>
              <a:rPr lang="ar-IQ" sz="2400" dirty="0" smtClean="0"/>
            </a:br>
            <a:r>
              <a:rPr lang="ar-IQ" sz="2400" dirty="0"/>
              <a:t>وتملك الإدارة هذا الحق ولو لم ينص في عقد الامتياز، لكن المعتاد أن عقود الامتياز تتضمن نصاً خاصاً ينظم هذه الحالة لأهمية هذه العقود التي تتعلق بتسيير مرافق عامة.</a:t>
            </a:r>
            <a:endParaRPr lang="ar-IQ" sz="2400" dirty="0" smtClean="0"/>
          </a:p>
          <a:p>
            <a:pPr marL="0" indent="0">
              <a:buNone/>
            </a:pPr>
            <a:r>
              <a:rPr lang="ar-IQ" sz="2400" dirty="0" smtClean="0"/>
              <a:t>ويتوجب </a:t>
            </a:r>
            <a:r>
              <a:rPr lang="ar-IQ" sz="2400" dirty="0"/>
              <a:t>على الإدارة عند إصدار قرار الإسقاط أن تحذر الملتزم ولولم ينص العقد أو الشروط على ذلك إلا إذا نص العقد على إعفاء الإدارة من هذا الإجراء أو أعلن الملتزم صراحة أنه لم يعد يستطيع إدارة المرفق، أو إذا كان الإسقاط بسبب الإفلاس أو التصفية القضائية بالنسبة للملتزم </a:t>
            </a:r>
            <a:r>
              <a:rPr lang="ar-IQ" sz="2400" dirty="0" smtClean="0"/>
              <a:t>.</a:t>
            </a:r>
            <a:br>
              <a:rPr lang="ar-IQ" sz="2400" dirty="0" smtClean="0"/>
            </a:br>
            <a:endParaRPr lang="ar-IQ" sz="2400" dirty="0"/>
          </a:p>
        </p:txBody>
      </p:sp>
    </p:spTree>
    <p:extLst>
      <p:ext uri="{BB962C8B-B14F-4D97-AF65-F5344CB8AC3E}">
        <p14:creationId xmlns:p14="http://schemas.microsoft.com/office/powerpoint/2010/main" val="290065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lstStyle/>
          <a:p>
            <a:pPr marL="0" indent="0">
              <a:buNone/>
            </a:pPr>
            <a:r>
              <a:rPr lang="ar-IQ" dirty="0"/>
              <a:t>ثانياً : حق اقتضاء التعويضات :-</a:t>
            </a:r>
            <a:r>
              <a:rPr lang="ar-IQ" dirty="0" smtClean="0"/>
              <a:t/>
            </a:r>
            <a:br>
              <a:rPr lang="ar-IQ" dirty="0" smtClean="0"/>
            </a:br>
            <a:r>
              <a:rPr lang="ar-IQ" dirty="0"/>
              <a:t>للمتعاقد وفقاً للقواعد العامة أن يتقاضى بعض التعويضات في حالة تسبب الإدارة بإحداث ضرر به لعدم تنفيذها التزاماتها التعاقدية .</a:t>
            </a:r>
            <a:r>
              <a:rPr lang="ar-IQ" dirty="0" smtClean="0"/>
              <a:t/>
            </a:r>
            <a:br>
              <a:rPr lang="ar-IQ" dirty="0" smtClean="0"/>
            </a:br>
            <a:r>
              <a:rPr lang="ar-IQ" dirty="0"/>
              <a:t>كذلك يتقاضى المتعاقد التعويض عن الأعمال الإضافية التي ينجزها ولم تكن واردة بالعقد إذا كانت هذه الأعمال ضرورية لتنفيذ العقد وتكون مطالبته في هذه الحالة استناداً إلى قاعدة الإثراء بلا سبب .</a:t>
            </a:r>
            <a:r>
              <a:rPr lang="ar-IQ" dirty="0" smtClean="0"/>
              <a:t/>
            </a:r>
            <a:br>
              <a:rPr lang="ar-IQ" dirty="0" smtClean="0"/>
            </a:br>
            <a:r>
              <a:rPr lang="ar-IQ" dirty="0" smtClean="0"/>
              <a:t>فيستحق </a:t>
            </a:r>
            <a:r>
              <a:rPr lang="ar-IQ" dirty="0"/>
              <a:t>المتعاقد التعويض إذا واجه أثناء تنفيذ العقد صعوبات مادية استثنائية لم تدخل في حساب طرفي العقد وتقديرهما عند التعاقد وتجعل التنفيذ </a:t>
            </a:r>
            <a:r>
              <a:rPr lang="ar-IQ" dirty="0" err="1"/>
              <a:t>أكثرمن</a:t>
            </a:r>
            <a:r>
              <a:rPr lang="ar-IQ" dirty="0"/>
              <a:t> الكلفة التي قدراها </a:t>
            </a:r>
          </a:p>
        </p:txBody>
      </p:sp>
    </p:spTree>
    <p:extLst>
      <p:ext uri="{BB962C8B-B14F-4D97-AF65-F5344CB8AC3E}">
        <p14:creationId xmlns:p14="http://schemas.microsoft.com/office/powerpoint/2010/main" val="369207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IQ"/>
              <a:t>ثالثاً : ضمان التوازن المالي للعقد :-</a:t>
            </a:r>
            <a:r>
              <a:rPr lang="ar-IQ" smtClean="0"/>
              <a:t/>
            </a:r>
            <a:br>
              <a:rPr lang="ar-IQ" smtClean="0"/>
            </a:br>
            <a:r>
              <a:rPr lang="ar-IQ"/>
              <a:t>أن الاعتراف للإدارة بسلطة تعديل شروط العقد وزيادة أو إنقاص التزامات المتعاقد معها بإرادتها المنفردة لابد أن يقابلها من جانب أخر حق للمتعاقد يتمثل بمنحه من الامتيازات المالية ما يساوي الزيادة في التزاماته، فالعدالة تقتضي أن يكون من طبيعة العقود الإدارية أن تحقق بقدر الإمكان توازناً بين الأعباء التي يتحملها المتعاقد مع الإدارة وبين المزايا التي ينتفع بها .</a:t>
            </a:r>
            <a:endParaRPr lang="ar-IQ" dirty="0"/>
          </a:p>
        </p:txBody>
      </p:sp>
    </p:spTree>
    <p:extLst>
      <p:ext uri="{BB962C8B-B14F-4D97-AF65-F5344CB8AC3E}">
        <p14:creationId xmlns:p14="http://schemas.microsoft.com/office/powerpoint/2010/main" val="421433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pPr marL="0" indent="0">
              <a:buNone/>
            </a:pPr>
            <a:r>
              <a:rPr lang="ar-IQ" dirty="0"/>
              <a:t>سلطات الإدارة في مواجهة المتعاقد </a:t>
            </a:r>
            <a:r>
              <a:rPr lang="ar-IQ" dirty="0" smtClean="0"/>
              <a:t>معها</a:t>
            </a:r>
          </a:p>
          <a:p>
            <a:pPr marL="0" indent="0">
              <a:buNone/>
            </a:pPr>
            <a:r>
              <a:rPr lang="ar-IQ" dirty="0"/>
              <a:t>مع أن العقود الإدارية تتفق مع عقود القانون الخاص في أنها تنشئ بين الأطراف حقوقاً والتزامات متبادلة، غير إنها تختلف من حيث عدم تسليمها بقاعدة المساواة بين المتعاقدين، فتتمتع الإدارة بحقوق وامتيازات لا يتمتع بمثلها المتعاقد ترجيحاً للمصلحة العامة على المصلحة الخاصة للمتعاقد </a:t>
            </a:r>
            <a:r>
              <a:rPr lang="ar-IQ" dirty="0" smtClean="0"/>
              <a:t>.</a:t>
            </a:r>
          </a:p>
          <a:p>
            <a:pPr marL="0" indent="0">
              <a:buNone/>
            </a:pPr>
            <a:r>
              <a:rPr lang="ar-IQ" dirty="0"/>
              <a:t>وعلى ذلك نبين فيما يأتي حقوق وسلطات الإدارة في مواجهة المتعاقد معها في المجالات الآتية :</a:t>
            </a:r>
            <a:r>
              <a:rPr lang="ar-IQ" dirty="0" smtClean="0"/>
              <a:t/>
            </a:r>
            <a:br>
              <a:rPr lang="ar-IQ" dirty="0" smtClean="0"/>
            </a:br>
            <a:r>
              <a:rPr lang="ar-IQ" dirty="0"/>
              <a:t>أولاً : سلطة الرقابة والتوجيه .</a:t>
            </a:r>
            <a:r>
              <a:rPr lang="ar-IQ" dirty="0" smtClean="0"/>
              <a:t/>
            </a:r>
            <a:br>
              <a:rPr lang="ar-IQ" dirty="0" smtClean="0"/>
            </a:br>
            <a:r>
              <a:rPr lang="ar-IQ" dirty="0"/>
              <a:t>ثانياً : سلطة توقيع </a:t>
            </a:r>
            <a:r>
              <a:rPr lang="ar-IQ" dirty="0" err="1"/>
              <a:t>الجزاءات</a:t>
            </a:r>
            <a:r>
              <a:rPr lang="ar-IQ" dirty="0"/>
              <a:t> على المتعاقد .</a:t>
            </a:r>
            <a:r>
              <a:rPr lang="ar-IQ" dirty="0" smtClean="0"/>
              <a:t/>
            </a:r>
            <a:br>
              <a:rPr lang="ar-IQ" dirty="0" smtClean="0"/>
            </a:br>
            <a:r>
              <a:rPr lang="ar-IQ" dirty="0"/>
              <a:t>ثالثاً : سلطة تعديل شروط العقد .</a:t>
            </a:r>
            <a:r>
              <a:rPr lang="ar-IQ" dirty="0" smtClean="0"/>
              <a:t/>
            </a:r>
            <a:br>
              <a:rPr lang="ar-IQ" dirty="0" smtClean="0"/>
            </a:br>
            <a:r>
              <a:rPr lang="ar-IQ" dirty="0"/>
              <a:t>رابعاً : سلطة إنهاء العقد </a:t>
            </a:r>
          </a:p>
        </p:txBody>
      </p:sp>
    </p:spTree>
    <p:extLst>
      <p:ext uri="{BB962C8B-B14F-4D97-AF65-F5344CB8AC3E}">
        <p14:creationId xmlns:p14="http://schemas.microsoft.com/office/powerpoint/2010/main" val="164275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0000" lnSpcReduction="20000"/>
          </a:bodyPr>
          <a:lstStyle/>
          <a:p>
            <a:pPr marL="0" indent="0">
              <a:buNone/>
            </a:pPr>
            <a:r>
              <a:rPr lang="ar-IQ" dirty="0"/>
              <a:t>ولاً : سلطة الرقابة </a:t>
            </a:r>
            <a:r>
              <a:rPr lang="ar-IQ" dirty="0" smtClean="0"/>
              <a:t>والتوجيه</a:t>
            </a:r>
            <a:r>
              <a:rPr lang="en-GB" dirty="0" smtClean="0"/>
              <a:t/>
            </a:r>
            <a:br>
              <a:rPr lang="en-GB" dirty="0" smtClean="0"/>
            </a:br>
            <a:r>
              <a:rPr lang="ar-IQ" dirty="0"/>
              <a:t>تتمتع الإدارة بحق الرقابة والإشراف على تنفيذ العقد، كما تملك سلطة توجيه المتعاقد وإصدار الأوامر والتعليمات اللازمة لهذا التنفيذ .</a:t>
            </a:r>
            <a:r>
              <a:rPr lang="ar-IQ" dirty="0" smtClean="0"/>
              <a:t/>
            </a:r>
            <a:br>
              <a:rPr lang="ar-IQ" dirty="0" smtClean="0"/>
            </a:br>
            <a:r>
              <a:rPr lang="ar-IQ" dirty="0"/>
              <a:t>وغالباً ما تشترط الإدارة ضمن نصوص عقودها الإدارية أو في دفاتر الشروط العامة والخاصة التي تحيل عليها، حقها في إصدار القرارات التنفيذية التي تخضع التنفيذ لتوجيهها وتراقب المتعاقد في تنفيذ التزاماته </a:t>
            </a:r>
            <a:r>
              <a:rPr lang="ar-IQ" dirty="0" smtClean="0"/>
              <a:t>.</a:t>
            </a:r>
            <a:r>
              <a:rPr lang="ar-IQ" dirty="0"/>
              <a:t> </a:t>
            </a:r>
            <a:r>
              <a:rPr lang="ar-IQ" dirty="0" smtClean="0"/>
              <a:t>وتعاون </a:t>
            </a:r>
            <a:r>
              <a:rPr lang="ar-IQ" dirty="0"/>
              <a:t>المتعاقد في تسيير المرفق تحت إشرافها ورقابتها، ويكون لزاماً عليها الرقابة والتوجيه أثناء عمل المتعاقد في تنفيذ العقد .</a:t>
            </a:r>
            <a:r>
              <a:rPr lang="ar-IQ" dirty="0" smtClean="0"/>
              <a:t/>
            </a:r>
            <a:br>
              <a:rPr lang="ar-IQ" dirty="0" smtClean="0"/>
            </a:br>
            <a:r>
              <a:rPr lang="ar-IQ" dirty="0"/>
              <a:t>ولهذه السلطة نظيرها في عقود القانون الخاص أما في العقود الإدارية فأن الإدارة تملك سلطات أوسع تتعدى الرقابة إلى توجيه المتعاقد إلى كيفية التنفيذ والتدخل باختيار الطريقة المناسبة للتنفيذ .</a:t>
            </a:r>
            <a:r>
              <a:rPr lang="ar-IQ" dirty="0" smtClean="0"/>
              <a:t/>
            </a:r>
            <a:br>
              <a:rPr lang="ar-IQ" dirty="0" smtClean="0"/>
            </a:br>
            <a:r>
              <a:rPr lang="ar-IQ" dirty="0"/>
              <a:t>وحق الإدارة في الرقابة والتوجيه يختلف في مداه من عقد إداري إلى آخر، فهي محدودة في عقد التوريد وأكثر اتساعاً في عقود الأشغال العامة إذ أن الإدارة غالباً ما تمارس هذه السلطة عن طريق إرسال مهندسيها لزيارة موقع العمل والتأكد من سير العمل وفقاً للمدى الزمني المحدد ووفقاً للمواصفات المذكورة في العقد وإصدار الأوامر المناسبة في هذا المجال . شريطة أن تكون هذه التعليمات لازمة لتنفيذ العمل .</a:t>
            </a:r>
            <a:r>
              <a:rPr lang="ar-IQ" dirty="0" smtClean="0"/>
              <a:t/>
            </a:r>
            <a:br>
              <a:rPr lang="ar-IQ" dirty="0" smtClean="0"/>
            </a:br>
            <a:r>
              <a:rPr lang="ar-IQ" dirty="0"/>
              <a:t>ومن قبيل رقابة الإدارة وأشرفها على تنفيذ عقودها حق الإدارة في التدخل في علاقة المتعاقد بمستخدميه وعماله، وتنظيم ساعات العمل وتحديد الأجور الخاصة بهم </a:t>
            </a:r>
            <a:r>
              <a:rPr lang="ar-IQ" dirty="0" smtClean="0"/>
              <a:t>.</a:t>
            </a:r>
            <a:br>
              <a:rPr lang="ar-IQ" dirty="0" smtClean="0"/>
            </a:br>
            <a:r>
              <a:rPr lang="ar-IQ" dirty="0"/>
              <a:t>غير أن السلطة ليست مطلقة إذ أن الإدارة تلتزم بعدم التعسف باستخدامها لتحقيق أغراض خاصة لا تتعلق بالمصلحة العامة . ومن جانب أخر يجب أن لا تؤدي الرقابة والتوجيه إلى حد تغيير طبيعة العقد </a:t>
            </a:r>
          </a:p>
        </p:txBody>
      </p:sp>
    </p:spTree>
    <p:extLst>
      <p:ext uri="{BB962C8B-B14F-4D97-AF65-F5344CB8AC3E}">
        <p14:creationId xmlns:p14="http://schemas.microsoft.com/office/powerpoint/2010/main" val="1545459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332656"/>
            <a:ext cx="8208912" cy="6120680"/>
          </a:xfrm>
        </p:spPr>
        <p:txBody>
          <a:bodyPr>
            <a:normAutofit fontScale="92500" lnSpcReduction="10000"/>
          </a:bodyPr>
          <a:lstStyle/>
          <a:p>
            <a:pPr algn="r"/>
            <a:r>
              <a:rPr lang="ar-IQ" dirty="0" smtClean="0">
                <a:solidFill>
                  <a:schemeClr val="tx1"/>
                </a:solidFill>
              </a:rPr>
              <a:t>سلطة الادارة في تعيل شروط العقد</a:t>
            </a:r>
          </a:p>
          <a:p>
            <a:pPr algn="r"/>
            <a:r>
              <a:rPr lang="ar-IQ" dirty="0" smtClean="0">
                <a:solidFill>
                  <a:schemeClr val="tx1"/>
                </a:solidFill>
              </a:rPr>
              <a:t>ان الإدارة </a:t>
            </a:r>
            <a:r>
              <a:rPr lang="ar-IQ" dirty="0">
                <a:solidFill>
                  <a:schemeClr val="tx1"/>
                </a:solidFill>
              </a:rPr>
              <a:t>تفرض بإرادتها المنفردة على المتعاقد معها تغيير أحد شروط العقد كمدته أو أوضاع تنفيذه أو كمية الأعمال المراد تنفيذها. </a:t>
            </a:r>
            <a:r>
              <a:rPr lang="ar-IQ" dirty="0" smtClean="0">
                <a:solidFill>
                  <a:schemeClr val="tx1"/>
                </a:solidFill>
              </a:rPr>
              <a:t>ويجوز </a:t>
            </a:r>
            <a:r>
              <a:rPr lang="ar-IQ" dirty="0">
                <a:solidFill>
                  <a:schemeClr val="tx1"/>
                </a:solidFill>
              </a:rPr>
              <a:t>للمتعاقد أن يطلب من الجهة الإدارية المتعاقدة تمديد مدة العقد إذا كانت هناك أسباب جوهرية تبرر ذلك .</a:t>
            </a:r>
            <a:r>
              <a:rPr lang="ar-IQ" dirty="0" smtClean="0"/>
              <a:t/>
            </a:r>
            <a:br>
              <a:rPr lang="ar-IQ" dirty="0" smtClean="0"/>
            </a:br>
            <a:r>
              <a:rPr lang="ar-IQ" dirty="0">
                <a:solidFill>
                  <a:schemeClr val="tx1"/>
                </a:solidFill>
              </a:rPr>
              <a:t>شروط استعمال الإدارة لسلطة التعديل </a:t>
            </a:r>
            <a:endParaRPr lang="ar-IQ" dirty="0" smtClean="0">
              <a:solidFill>
                <a:schemeClr val="tx1"/>
              </a:solidFill>
            </a:endParaRPr>
          </a:p>
          <a:p>
            <a:pPr algn="r"/>
            <a:r>
              <a:rPr lang="ar-IQ" dirty="0">
                <a:solidFill>
                  <a:schemeClr val="tx1"/>
                </a:solidFill>
              </a:rPr>
              <a:t>1-اقتصار تعديل العقود على نصوصه المتصلة بتسيير المرفق </a:t>
            </a:r>
            <a:r>
              <a:rPr lang="ar-IQ" dirty="0" smtClean="0">
                <a:solidFill>
                  <a:schemeClr val="tx1"/>
                </a:solidFill>
              </a:rPr>
              <a:t>وحاجاته</a:t>
            </a:r>
            <a:r>
              <a:rPr lang="ar-IQ" dirty="0">
                <a:solidFill>
                  <a:schemeClr val="tx1"/>
                </a:solidFill>
              </a:rPr>
              <a:t> </a:t>
            </a:r>
            <a:r>
              <a:rPr lang="ar-IQ" dirty="0" smtClean="0">
                <a:solidFill>
                  <a:schemeClr val="tx1"/>
                </a:solidFill>
              </a:rPr>
              <a:t>فطبيعة </a:t>
            </a:r>
            <a:r>
              <a:rPr lang="ar-IQ" dirty="0">
                <a:solidFill>
                  <a:schemeClr val="tx1"/>
                </a:solidFill>
              </a:rPr>
              <a:t>احتياجات المرفق المتغيرة باستمرار هي التي تقضي بتعديل بعض نصوص العقد، ويجب أن لا يمس هذا التعديل النصوص المتعلقة الامتيازات المالية لأن هذا الأمر سيؤدي حتماً إلى عزوف الأفراد عن التعاقد مع الإدارة </a:t>
            </a:r>
            <a:r>
              <a:rPr lang="ar-IQ" dirty="0" smtClean="0">
                <a:solidFill>
                  <a:schemeClr val="tx1"/>
                </a:solidFill>
              </a:rPr>
              <a:t>. إلا انها  اجازت تعديل </a:t>
            </a:r>
            <a:r>
              <a:rPr lang="ar-IQ" dirty="0">
                <a:solidFill>
                  <a:schemeClr val="tx1"/>
                </a:solidFill>
              </a:rPr>
              <a:t>أجور السلع وأسعارها في عقود التزام المرافق العامة مع الأخذ بالحسبان التوازن المالي </a:t>
            </a:r>
            <a:r>
              <a:rPr lang="ar-IQ" dirty="0" smtClean="0">
                <a:solidFill>
                  <a:schemeClr val="tx1"/>
                </a:solidFill>
              </a:rPr>
              <a:t>للعقد .</a:t>
            </a:r>
            <a:endParaRPr lang="ar-IQ" dirty="0">
              <a:solidFill>
                <a:schemeClr val="tx1"/>
              </a:solidFill>
            </a:endParaRPr>
          </a:p>
        </p:txBody>
      </p:sp>
    </p:spTree>
    <p:extLst>
      <p:ext uri="{BB962C8B-B14F-4D97-AF65-F5344CB8AC3E}">
        <p14:creationId xmlns:p14="http://schemas.microsoft.com/office/powerpoint/2010/main" val="158240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7500" lnSpcReduction="20000"/>
          </a:bodyPr>
          <a:lstStyle/>
          <a:p>
            <a:pPr marL="0" indent="0">
              <a:buNone/>
            </a:pPr>
            <a:r>
              <a:rPr lang="ar-IQ" dirty="0" smtClean="0"/>
              <a:t>2- وجود </a:t>
            </a:r>
            <a:r>
              <a:rPr lang="ar-IQ" dirty="0"/>
              <a:t>ظروف قد استجدت بعد إبرام العقد :</a:t>
            </a:r>
            <a:r>
              <a:rPr lang="ar-IQ" dirty="0" smtClean="0"/>
              <a:t/>
            </a:r>
            <a:br>
              <a:rPr lang="ar-IQ" dirty="0" smtClean="0"/>
            </a:br>
            <a:r>
              <a:rPr lang="ar-IQ" dirty="0"/>
              <a:t>اثر النقاش حول وجوب أن تكون قد استجدت ظروف بعد إبرام العقد تبرر إقدام الإدارة على تعديل عقودها لكي تستخدم سلطتها على هذا </a:t>
            </a:r>
            <a:r>
              <a:rPr lang="ar-IQ" dirty="0" smtClean="0"/>
              <a:t>الأساس. </a:t>
            </a:r>
            <a:r>
              <a:rPr lang="ar-IQ" dirty="0"/>
              <a:t>أما إذا ثبت أن الظروف التي تدعي الإدارة أنها قد استجدت كانت موجودة عند إبرام العقد أو أن الإدارة لا تستهدف من التغيير مقتضيات المصلحة العامة وضرورة تسيير المرافق العامة وإنما تسعى لتحقيق مصالح خاصة، فإن للمتعاقد أن يلجأ إلى القضاء </a:t>
            </a:r>
            <a:r>
              <a:rPr lang="ar-IQ" dirty="0" err="1"/>
              <a:t>لإقتضاء</a:t>
            </a:r>
            <a:r>
              <a:rPr lang="ar-IQ" dirty="0"/>
              <a:t> التعويض </a:t>
            </a:r>
            <a:r>
              <a:rPr lang="ar-IQ" dirty="0" smtClean="0"/>
              <a:t>المناسب</a:t>
            </a:r>
          </a:p>
          <a:p>
            <a:pPr marL="0" indent="0">
              <a:buNone/>
            </a:pPr>
            <a:r>
              <a:rPr lang="ar-IQ" dirty="0" smtClean="0"/>
              <a:t>3 - </a:t>
            </a:r>
            <a:r>
              <a:rPr lang="ar-IQ" dirty="0"/>
              <a:t>الالتزام بموضوع العقد :</a:t>
            </a:r>
            <a:r>
              <a:rPr lang="ar-IQ" dirty="0" smtClean="0"/>
              <a:t/>
            </a:r>
            <a:br>
              <a:rPr lang="ar-IQ" dirty="0" smtClean="0"/>
            </a:br>
            <a:r>
              <a:rPr lang="ar-IQ" dirty="0"/>
              <a:t>لا يجوز أن يؤدي التعديل إلى تغيير طبيعة العقد، فلا يجوز للإدارة أن تجري من التعديلات ما يجعل المتعاقد أمام عقد جديد ففي هذه الحالة يكون للمتعاقد أن يطلب فسخ العقد ويمتنع عن التنفيذ</a:t>
            </a:r>
            <a:r>
              <a:rPr lang="ar-IQ" dirty="0" smtClean="0"/>
              <a:t>.</a:t>
            </a:r>
          </a:p>
          <a:p>
            <a:pPr marL="0" indent="0">
              <a:buNone/>
            </a:pPr>
            <a:r>
              <a:rPr lang="ar-IQ" dirty="0"/>
              <a:t>4- احترام قواعد المشروعية :</a:t>
            </a:r>
            <a:r>
              <a:rPr lang="ar-IQ" dirty="0" smtClean="0"/>
              <a:t/>
            </a:r>
            <a:br>
              <a:rPr lang="ar-IQ" dirty="0" smtClean="0"/>
            </a:br>
            <a:r>
              <a:rPr lang="ar-IQ" dirty="0"/>
              <a:t>يجب على الإدارة في الأحوال التي يجوز لها تعديل العقد أن تحترم مبدأ المشروعية ، إذ لا بد أن يصدر قرار التعديل من سلطة مختصة به وفق الصيغة التي حددها القانون ، وينبغي أن يكون قراراها موافقاً للأنظمة النافذة </a:t>
            </a:r>
            <a:r>
              <a:rPr lang="ar-IQ" dirty="0" smtClean="0"/>
              <a:t>. لكن اذا كان التعديل اقتضته</a:t>
            </a:r>
            <a:r>
              <a:rPr lang="ar-IQ" dirty="0"/>
              <a:t> </a:t>
            </a:r>
            <a:r>
              <a:rPr lang="ar-IQ" dirty="0" smtClean="0"/>
              <a:t>المصلحة </a:t>
            </a:r>
            <a:r>
              <a:rPr lang="ar-IQ" dirty="0"/>
              <a:t>العامة، فللإدارة حق تعديل شروط العقد وإضافة شروط جديدة بما يتراءى لها أكثر اتفاقاً مع الصالح </a:t>
            </a:r>
            <a:r>
              <a:rPr lang="ar-IQ" dirty="0" smtClean="0"/>
              <a:t>العام .</a:t>
            </a:r>
            <a:endParaRPr lang="ar-IQ" dirty="0"/>
          </a:p>
        </p:txBody>
      </p:sp>
    </p:spTree>
    <p:extLst>
      <p:ext uri="{BB962C8B-B14F-4D97-AF65-F5344CB8AC3E}">
        <p14:creationId xmlns:p14="http://schemas.microsoft.com/office/powerpoint/2010/main" val="24196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lstStyle/>
          <a:p>
            <a:pPr marL="0" indent="0">
              <a:buNone/>
            </a:pPr>
            <a:r>
              <a:rPr lang="ar-IQ" dirty="0"/>
              <a:t>رابعاً : سلطة إنهاء العقد :</a:t>
            </a:r>
            <a:r>
              <a:rPr lang="ar-IQ" dirty="0" smtClean="0"/>
              <a:t/>
            </a:r>
            <a:br>
              <a:rPr lang="ar-IQ" dirty="0" smtClean="0"/>
            </a:br>
            <a:r>
              <a:rPr lang="ar-IQ" dirty="0"/>
              <a:t>تتمتع الإدارة بامتياز مهم في عقودها الإدارية هو قدرتها على إنهاء العقد الإداري بإرادتها المنفردة قبل إتمام هذا العقد نهائياً، دون أن يصدر خطأ من جانب المتعاقد</a:t>
            </a:r>
            <a:r>
              <a:rPr lang="ar-IQ" dirty="0" smtClean="0"/>
              <a:t>.</a:t>
            </a:r>
            <a:r>
              <a:rPr lang="ar-IQ" dirty="0"/>
              <a:t> </a:t>
            </a:r>
            <a:r>
              <a:rPr lang="ar-IQ" dirty="0" smtClean="0"/>
              <a:t> </a:t>
            </a:r>
            <a:r>
              <a:rPr lang="ar-IQ" dirty="0" err="1" smtClean="0"/>
              <a:t>فأذا</a:t>
            </a:r>
            <a:r>
              <a:rPr lang="ar-IQ" dirty="0" smtClean="0"/>
              <a:t> كان قرار </a:t>
            </a:r>
            <a:r>
              <a:rPr lang="ar-IQ" dirty="0"/>
              <a:t>الإنهاء لم يقم على أسباب مشروعة حكم للمتعاقد بالتعويض المناسب، دون أن تمتد سلطة المحكمة للبحث في ملائمة القرار </a:t>
            </a:r>
            <a:r>
              <a:rPr lang="ar-IQ"/>
              <a:t>وإلغائه </a:t>
            </a:r>
            <a:r>
              <a:rPr lang="ar-IQ" smtClean="0"/>
              <a:t>.</a:t>
            </a:r>
            <a:endParaRPr lang="ar-IQ" dirty="0"/>
          </a:p>
        </p:txBody>
      </p:sp>
    </p:spTree>
    <p:extLst>
      <p:ext uri="{BB962C8B-B14F-4D97-AF65-F5344CB8AC3E}">
        <p14:creationId xmlns:p14="http://schemas.microsoft.com/office/powerpoint/2010/main" val="284178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260648"/>
            <a:ext cx="8496944" cy="6192688"/>
          </a:xfrm>
        </p:spPr>
        <p:txBody>
          <a:bodyPr>
            <a:normAutofit fontScale="92500" lnSpcReduction="20000"/>
          </a:bodyPr>
          <a:lstStyle/>
          <a:p>
            <a:pPr algn="r"/>
            <a:r>
              <a:rPr lang="ar-IQ" dirty="0">
                <a:solidFill>
                  <a:schemeClr val="tx1"/>
                </a:solidFill>
              </a:rPr>
              <a:t>ثانياً : سلطة توقيع </a:t>
            </a:r>
            <a:r>
              <a:rPr lang="ar-IQ" dirty="0" err="1">
                <a:solidFill>
                  <a:schemeClr val="tx1"/>
                </a:solidFill>
              </a:rPr>
              <a:t>الجزاءات</a:t>
            </a:r>
            <a:r>
              <a:rPr lang="ar-IQ" dirty="0">
                <a:solidFill>
                  <a:schemeClr val="tx1"/>
                </a:solidFill>
              </a:rPr>
              <a:t> على المتعاقد</a:t>
            </a:r>
            <a:r>
              <a:rPr lang="ar-IQ" dirty="0" smtClean="0">
                <a:solidFill>
                  <a:schemeClr val="tx1"/>
                </a:solidFill>
              </a:rPr>
              <a:t/>
            </a:r>
            <a:br>
              <a:rPr lang="ar-IQ" dirty="0" smtClean="0">
                <a:solidFill>
                  <a:schemeClr val="tx1"/>
                </a:solidFill>
              </a:rPr>
            </a:br>
            <a:r>
              <a:rPr lang="ar-IQ" dirty="0">
                <a:solidFill>
                  <a:schemeClr val="tx1"/>
                </a:solidFill>
              </a:rPr>
              <a:t>تملك الإدارة سلطة توقيع </a:t>
            </a:r>
            <a:r>
              <a:rPr lang="ar-IQ" dirty="0" err="1">
                <a:solidFill>
                  <a:schemeClr val="tx1"/>
                </a:solidFill>
              </a:rPr>
              <a:t>الجزاءات</a:t>
            </a:r>
            <a:r>
              <a:rPr lang="ar-IQ" dirty="0">
                <a:solidFill>
                  <a:schemeClr val="tx1"/>
                </a:solidFill>
              </a:rPr>
              <a:t> على المتعاقد معها إذا قصر في تنفيذ التزاماته سواء امتنع عن التنفيذ أو تأخر فيه أو نفذ الالتزام على غير الوجه المطلوب أو أحل غيره محله في التنفيذ دون موافقة </a:t>
            </a:r>
            <a:r>
              <a:rPr lang="ar-IQ" dirty="0" smtClean="0">
                <a:solidFill>
                  <a:schemeClr val="tx1"/>
                </a:solidFill>
              </a:rPr>
              <a:t>الإدارة</a:t>
            </a:r>
            <a:endParaRPr lang="en-US" dirty="0" smtClean="0">
              <a:solidFill>
                <a:schemeClr val="tx1"/>
              </a:solidFill>
            </a:endParaRPr>
          </a:p>
          <a:p>
            <a:pPr algn="r"/>
            <a:r>
              <a:rPr lang="ar-IQ" dirty="0">
                <a:solidFill>
                  <a:schemeClr val="tx1"/>
                </a:solidFill>
              </a:rPr>
              <a:t>1- </a:t>
            </a:r>
            <a:r>
              <a:rPr lang="ar-IQ" dirty="0" err="1">
                <a:solidFill>
                  <a:schemeClr val="tx1"/>
                </a:solidFill>
              </a:rPr>
              <a:t>الجزاءات</a:t>
            </a:r>
            <a:r>
              <a:rPr lang="ar-IQ" dirty="0">
                <a:solidFill>
                  <a:schemeClr val="tx1"/>
                </a:solidFill>
              </a:rPr>
              <a:t> المالية </a:t>
            </a:r>
            <a:r>
              <a:rPr lang="en-GB" dirty="0" smtClean="0">
                <a:solidFill>
                  <a:schemeClr val="tx1"/>
                </a:solidFill>
              </a:rPr>
              <a:t/>
            </a:r>
            <a:br>
              <a:rPr lang="en-GB" dirty="0" smtClean="0">
                <a:solidFill>
                  <a:schemeClr val="tx1"/>
                </a:solidFill>
              </a:rPr>
            </a:br>
            <a:r>
              <a:rPr lang="ar-IQ" dirty="0" smtClean="0">
                <a:solidFill>
                  <a:schemeClr val="tx1"/>
                </a:solidFill>
              </a:rPr>
              <a:t>هي </a:t>
            </a:r>
            <a:r>
              <a:rPr lang="ar-IQ" dirty="0">
                <a:solidFill>
                  <a:schemeClr val="tx1"/>
                </a:solidFill>
              </a:rPr>
              <a:t>عبارة عن مبالغ المال التي يحق للإدارة أن تطالب بها المتعاقد إذا أخل بالتزاماته التعاقدية سواء امتنع عن تنفيذ التزاماته بالكامل أو تأخر في تنفيذها أو نفذها على وجه غير مرض بالكامل أو حل غيره محله دون موافقة الإدارة .</a:t>
            </a:r>
            <a:r>
              <a:rPr lang="ar-IQ" dirty="0" smtClean="0">
                <a:solidFill>
                  <a:schemeClr val="tx1"/>
                </a:solidFill>
              </a:rPr>
              <a:t/>
            </a:r>
            <a:br>
              <a:rPr lang="ar-IQ" dirty="0" smtClean="0">
                <a:solidFill>
                  <a:schemeClr val="tx1"/>
                </a:solidFill>
              </a:rPr>
            </a:br>
            <a:r>
              <a:rPr lang="ar-IQ" dirty="0" err="1">
                <a:solidFill>
                  <a:schemeClr val="tx1"/>
                </a:solidFill>
              </a:rPr>
              <a:t>والجزاءات</a:t>
            </a:r>
            <a:r>
              <a:rPr lang="ar-IQ" dirty="0">
                <a:solidFill>
                  <a:schemeClr val="tx1"/>
                </a:solidFill>
              </a:rPr>
              <a:t> المالية نوعين فقد تكون مرتبطة بحصول ضرر لحق الإدارة نتيجة لخطأ المتعاقد ، وقد تكون نوعاً من العقاب على المتعاقد بغض النظر عن صدور خطأ منه، </a:t>
            </a:r>
            <a:r>
              <a:rPr lang="ar-IQ" dirty="0" err="1">
                <a:solidFill>
                  <a:schemeClr val="tx1"/>
                </a:solidFill>
              </a:rPr>
              <a:t>فالجزاءات</a:t>
            </a:r>
            <a:r>
              <a:rPr lang="ar-IQ" dirty="0">
                <a:solidFill>
                  <a:schemeClr val="tx1"/>
                </a:solidFill>
              </a:rPr>
              <a:t> المالية في العقود الإدارية لا تقتصر على تعويض الضرر بل تشمل الغرامات </a:t>
            </a:r>
            <a:r>
              <a:rPr lang="ar-IQ" dirty="0" err="1">
                <a:solidFill>
                  <a:schemeClr val="tx1"/>
                </a:solidFill>
              </a:rPr>
              <a:t>التأخيرية</a:t>
            </a:r>
            <a:r>
              <a:rPr lang="ar-IQ" dirty="0">
                <a:solidFill>
                  <a:schemeClr val="tx1"/>
                </a:solidFill>
              </a:rPr>
              <a:t> التي تعد ضماناً لإنجاز المتعاقد مع الإدارة عمله على أتم وجه ويشكل إرغاماً للمتعاقد على الوفاء بالتزاماته التعاقدية</a:t>
            </a:r>
          </a:p>
        </p:txBody>
      </p:sp>
    </p:spTree>
    <p:extLst>
      <p:ext uri="{BB962C8B-B14F-4D97-AF65-F5344CB8AC3E}">
        <p14:creationId xmlns:p14="http://schemas.microsoft.com/office/powerpoint/2010/main" val="349358483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249</Words>
  <Application>Microsoft Office PowerPoint</Application>
  <PresentationFormat>عرض على الشاشة (3:4)‏</PresentationFormat>
  <Paragraphs>31</Paragraphs>
  <Slides>16</Slides>
  <Notes>1</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3</cp:revision>
  <dcterms:created xsi:type="dcterms:W3CDTF">2021-06-12T11:42:17Z</dcterms:created>
  <dcterms:modified xsi:type="dcterms:W3CDTF">2022-03-17T13:21:01Z</dcterms:modified>
</cp:coreProperties>
</file>