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FB5C3EF-6846-45CC-9D73-ECC62264D921}"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4286120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FB5C3EF-6846-45CC-9D73-ECC62264D921}"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308871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FB5C3EF-6846-45CC-9D73-ECC62264D921}"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346193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FB5C3EF-6846-45CC-9D73-ECC62264D921}"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3909730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FB5C3EF-6846-45CC-9D73-ECC62264D921}"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918756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FB5C3EF-6846-45CC-9D73-ECC62264D921}"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99539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FB5C3EF-6846-45CC-9D73-ECC62264D921}" type="datetimeFigureOut">
              <a:rPr lang="ar-IQ" smtClean="0"/>
              <a:t>14/08/1443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1159667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FB5C3EF-6846-45CC-9D73-ECC62264D921}" type="datetimeFigureOut">
              <a:rPr lang="ar-IQ" smtClean="0"/>
              <a:t>14/08/1443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988918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FB5C3EF-6846-45CC-9D73-ECC62264D921}" type="datetimeFigureOut">
              <a:rPr lang="ar-IQ" smtClean="0"/>
              <a:t>14/08/1443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395726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FB5C3EF-6846-45CC-9D73-ECC62264D921}"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2911301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FB5C3EF-6846-45CC-9D73-ECC62264D921}"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3816936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FB5C3EF-6846-45CC-9D73-ECC62264D921}" type="datetimeFigureOut">
              <a:rPr lang="ar-IQ" smtClean="0"/>
              <a:t>14/08/1443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4CABCB-1972-4E97-A648-1D8028E285E1}" type="slidenum">
              <a:rPr lang="ar-IQ" smtClean="0"/>
              <a:t>‹#›</a:t>
            </a:fld>
            <a:endParaRPr lang="ar-IQ"/>
          </a:p>
        </p:txBody>
      </p:sp>
    </p:spTree>
    <p:extLst>
      <p:ext uri="{BB962C8B-B14F-4D97-AF65-F5344CB8AC3E}">
        <p14:creationId xmlns:p14="http://schemas.microsoft.com/office/powerpoint/2010/main" val="1251646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9552" y="332656"/>
            <a:ext cx="8280920" cy="6264696"/>
          </a:xfrm>
        </p:spPr>
        <p:txBody>
          <a:bodyPr>
            <a:normAutofit fontScale="92500" lnSpcReduction="20000"/>
          </a:bodyPr>
          <a:lstStyle/>
          <a:p>
            <a:pPr algn="r"/>
            <a:r>
              <a:rPr lang="ar-IQ" dirty="0">
                <a:solidFill>
                  <a:schemeClr val="tx1"/>
                </a:solidFill>
              </a:rPr>
              <a:t>العقد الإداري بأنه” العقد الذي يبرمه شخص معنوي من أشخاص القانون العام بقصد إدارة مرفق عام أو بمناسبة تسييره، وأن تظهر نيته في الأخذ بأسلوب القانون العام، وذلك بتضمين العقد شرطاً أو شروطاً غير مألوفة في عقود القانون </a:t>
            </a:r>
            <a:r>
              <a:rPr lang="ar-IQ" dirty="0" smtClean="0">
                <a:solidFill>
                  <a:schemeClr val="tx1"/>
                </a:solidFill>
              </a:rPr>
              <a:t>الخاص</a:t>
            </a:r>
            <a:endParaRPr lang="en-US" dirty="0" smtClean="0">
              <a:solidFill>
                <a:schemeClr val="tx1"/>
              </a:solidFill>
            </a:endParaRPr>
          </a:p>
          <a:p>
            <a:pPr algn="r"/>
            <a:r>
              <a:rPr lang="ar-IQ" dirty="0" smtClean="0">
                <a:solidFill>
                  <a:schemeClr val="tx1"/>
                </a:solidFill>
              </a:rPr>
              <a:t>كما ان العقد </a:t>
            </a:r>
            <a:r>
              <a:rPr lang="ar-IQ" dirty="0">
                <a:solidFill>
                  <a:schemeClr val="tx1"/>
                </a:solidFill>
              </a:rPr>
              <a:t>يكتسب صفته الإدارية إذا توافرت فيه ثلاثة عناصر هي :</a:t>
            </a:r>
            <a:r>
              <a:rPr lang="ar-IQ" dirty="0" smtClean="0">
                <a:solidFill>
                  <a:schemeClr val="tx1"/>
                </a:solidFill>
              </a:rPr>
              <a:t/>
            </a:r>
            <a:br>
              <a:rPr lang="ar-IQ" dirty="0" smtClean="0">
                <a:solidFill>
                  <a:schemeClr val="tx1"/>
                </a:solidFill>
              </a:rPr>
            </a:br>
            <a:r>
              <a:rPr lang="ar-IQ" dirty="0">
                <a:solidFill>
                  <a:schemeClr val="tx1"/>
                </a:solidFill>
              </a:rPr>
              <a:t>1- أن يكون أحد طرفي العقد شخصاً معنوياً</a:t>
            </a:r>
            <a:r>
              <a:rPr lang="ar-IQ" dirty="0" smtClean="0">
                <a:solidFill>
                  <a:schemeClr val="tx1"/>
                </a:solidFill>
              </a:rPr>
              <a:t>.</a:t>
            </a:r>
          </a:p>
          <a:p>
            <a:pPr algn="r"/>
            <a:r>
              <a:rPr lang="ar-IQ" dirty="0">
                <a:solidFill>
                  <a:schemeClr val="tx1"/>
                </a:solidFill>
              </a:rPr>
              <a:t>العقد الذي لا تكون الإدارة طرفاً فيه لا يعد عقداً إدارياً، وهذا الشرط تستلزمه المبادئ العامة للقانون الإداري الذي وجد ليحكم نشاط السلطات الإدارية أما العقود التي تبرم بين الأفراد أو أشخاص القانون الخاص الأخرى فأنها تعد من عقود القانون الخاص ولو أبرمت لتحقيق المصلحة العامة </a:t>
            </a:r>
            <a:r>
              <a:rPr lang="ar-IQ" dirty="0" smtClean="0">
                <a:solidFill>
                  <a:schemeClr val="tx1"/>
                </a:solidFill>
              </a:rPr>
              <a:t>.وأشخاص </a:t>
            </a:r>
            <a:r>
              <a:rPr lang="ar-IQ" dirty="0">
                <a:solidFill>
                  <a:schemeClr val="tx1"/>
                </a:solidFill>
              </a:rPr>
              <a:t>القانون العام تتمثل بالدولة و الوزارات و المؤسسات الإدارية التابعة لها فضلاً عن الأشخاص العامة المحلية من محافظات ومدن وأحياء يضفي القانون عليها الشخصية المعنوية .</a:t>
            </a:r>
            <a:r>
              <a:rPr lang="ar-IQ" dirty="0" smtClean="0"/>
              <a:t/>
            </a:r>
            <a:br>
              <a:rPr lang="ar-IQ" dirty="0" smtClean="0"/>
            </a:br>
            <a:r>
              <a:rPr lang="ar-IQ" dirty="0"/>
              <a:t> </a:t>
            </a:r>
            <a:endParaRPr lang="ar-IQ" dirty="0">
              <a:solidFill>
                <a:schemeClr val="tx1"/>
              </a:solidFill>
            </a:endParaRPr>
          </a:p>
        </p:txBody>
      </p:sp>
    </p:spTree>
    <p:extLst>
      <p:ext uri="{BB962C8B-B14F-4D97-AF65-F5344CB8AC3E}">
        <p14:creationId xmlns:p14="http://schemas.microsoft.com/office/powerpoint/2010/main" val="3259304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lstStyle/>
          <a:p>
            <a:pPr marL="0" indent="0">
              <a:buNone/>
            </a:pPr>
            <a:r>
              <a:rPr lang="ar-IQ" dirty="0" smtClean="0"/>
              <a:t>خامسا : اسلوب العطاء الواحد </a:t>
            </a:r>
          </a:p>
          <a:p>
            <a:pPr marL="0" indent="0">
              <a:buNone/>
            </a:pPr>
            <a:r>
              <a:rPr lang="ar-IQ" dirty="0" smtClean="0"/>
              <a:t>ويقصد به توجيه الدعوة لمناقص واحد وهذ ما يتعلق بالعقود الاحتكارية على سبيل الحصر لتجهيز وتنفيذ الاعمال والصيانة ذات الطبيعة التخصصية . وبذلك فهي تقتصر على السلع والخدمات المتوفرة لدى اشخاص محتكرة باختصاص معين , او نفذت عقود سابقة وتستلزم سلع وخدمات لأغراض صيانة تتعلق بتلك العقود.</a:t>
            </a:r>
          </a:p>
          <a:p>
            <a:pPr marL="0" indent="0">
              <a:buNone/>
            </a:pPr>
            <a:r>
              <a:rPr lang="ar-IQ" dirty="0" smtClean="0"/>
              <a:t>سادسا : لجان المشتريات هو اسلوب شائع لدى مرافق الدولة عند احتياجها لخدمات وسلع معينة تحدد لجان متخصصة وحسب ضوابط مقيدة بتعليمات الموازنة المالية المحددة لتلك المرافق</a:t>
            </a:r>
            <a:endParaRPr lang="ar-IQ" dirty="0"/>
          </a:p>
        </p:txBody>
      </p:sp>
    </p:spTree>
    <p:extLst>
      <p:ext uri="{BB962C8B-B14F-4D97-AF65-F5344CB8AC3E}">
        <p14:creationId xmlns:p14="http://schemas.microsoft.com/office/powerpoint/2010/main" val="1685140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79512" y="188640"/>
            <a:ext cx="8712968" cy="6048672"/>
          </a:xfrm>
        </p:spPr>
        <p:txBody>
          <a:bodyPr>
            <a:normAutofit fontScale="77500" lnSpcReduction="20000"/>
          </a:bodyPr>
          <a:lstStyle/>
          <a:p>
            <a:pPr algn="r"/>
            <a:r>
              <a:rPr lang="ar-IQ" dirty="0">
                <a:solidFill>
                  <a:schemeClr val="tx1"/>
                </a:solidFill>
              </a:rPr>
              <a:t>إجراءات </a:t>
            </a:r>
            <a:r>
              <a:rPr lang="ar-IQ" dirty="0" smtClean="0">
                <a:solidFill>
                  <a:schemeClr val="tx1"/>
                </a:solidFill>
              </a:rPr>
              <a:t>التعـــاقـــد   الجزء الاول </a:t>
            </a:r>
            <a:br>
              <a:rPr lang="ar-IQ" dirty="0" smtClean="0">
                <a:solidFill>
                  <a:schemeClr val="tx1"/>
                </a:solidFill>
              </a:rPr>
            </a:br>
            <a:r>
              <a:rPr lang="ar-IQ" dirty="0">
                <a:solidFill>
                  <a:schemeClr val="tx1"/>
                </a:solidFill>
              </a:rPr>
              <a:t>يمر التعاقد في العقود الإدارية بأربع مراحل، حددها المشروع في لائحة العقود الإدارية وأوجب اتباعها وهي :</a:t>
            </a:r>
            <a:r>
              <a:rPr lang="ar-IQ" dirty="0" smtClean="0">
                <a:solidFill>
                  <a:schemeClr val="tx1"/>
                </a:solidFill>
              </a:rPr>
              <a:t/>
            </a:r>
            <a:br>
              <a:rPr lang="ar-IQ" dirty="0" smtClean="0">
                <a:solidFill>
                  <a:schemeClr val="tx1"/>
                </a:solidFill>
              </a:rPr>
            </a:br>
            <a:r>
              <a:rPr lang="ar-IQ" dirty="0">
                <a:solidFill>
                  <a:schemeClr val="tx1"/>
                </a:solidFill>
              </a:rPr>
              <a:t>المرحلة الأولى : استيفاء الإجراءات الشكلية السابقة على التعاقد.</a:t>
            </a:r>
            <a:r>
              <a:rPr lang="ar-IQ" dirty="0" smtClean="0">
                <a:solidFill>
                  <a:schemeClr val="tx1"/>
                </a:solidFill>
              </a:rPr>
              <a:t/>
            </a:r>
            <a:br>
              <a:rPr lang="ar-IQ" dirty="0" smtClean="0">
                <a:solidFill>
                  <a:schemeClr val="tx1"/>
                </a:solidFill>
              </a:rPr>
            </a:br>
            <a:r>
              <a:rPr lang="ar-IQ" dirty="0">
                <a:solidFill>
                  <a:schemeClr val="tx1"/>
                </a:solidFill>
              </a:rPr>
              <a:t>المرحلة الثانية : تقديم العطاءات.</a:t>
            </a:r>
            <a:r>
              <a:rPr lang="ar-IQ" dirty="0" smtClean="0">
                <a:solidFill>
                  <a:schemeClr val="tx1"/>
                </a:solidFill>
              </a:rPr>
              <a:t/>
            </a:r>
            <a:br>
              <a:rPr lang="ar-IQ" dirty="0" smtClean="0">
                <a:solidFill>
                  <a:schemeClr val="tx1"/>
                </a:solidFill>
              </a:rPr>
            </a:br>
            <a:r>
              <a:rPr lang="ar-IQ" dirty="0">
                <a:solidFill>
                  <a:schemeClr val="tx1"/>
                </a:solidFill>
              </a:rPr>
              <a:t>المرحلة الثالثة : فظ المظاريف و البت فيها.</a:t>
            </a:r>
            <a:r>
              <a:rPr lang="ar-IQ" dirty="0" smtClean="0">
                <a:solidFill>
                  <a:schemeClr val="tx1"/>
                </a:solidFill>
              </a:rPr>
              <a:t/>
            </a:r>
            <a:br>
              <a:rPr lang="ar-IQ" dirty="0" smtClean="0">
                <a:solidFill>
                  <a:schemeClr val="tx1"/>
                </a:solidFill>
              </a:rPr>
            </a:br>
            <a:r>
              <a:rPr lang="ar-IQ" dirty="0">
                <a:solidFill>
                  <a:schemeClr val="tx1"/>
                </a:solidFill>
              </a:rPr>
              <a:t>المرحلة الرابعة : إبرام العقد </a:t>
            </a:r>
            <a:r>
              <a:rPr lang="ar-IQ" dirty="0" smtClean="0">
                <a:solidFill>
                  <a:schemeClr val="tx1"/>
                </a:solidFill>
              </a:rPr>
              <a:t>.</a:t>
            </a:r>
          </a:p>
          <a:p>
            <a:pPr algn="r"/>
            <a:r>
              <a:rPr lang="ar-IQ" dirty="0" smtClean="0">
                <a:solidFill>
                  <a:schemeClr val="tx1"/>
                </a:solidFill>
              </a:rPr>
              <a:t/>
            </a:r>
            <a:br>
              <a:rPr lang="ar-IQ" dirty="0" smtClean="0">
                <a:solidFill>
                  <a:schemeClr val="tx1"/>
                </a:solidFill>
              </a:rPr>
            </a:br>
            <a:r>
              <a:rPr lang="ar-IQ" dirty="0">
                <a:solidFill>
                  <a:srgbClr val="FF0000"/>
                </a:solidFill>
              </a:rPr>
              <a:t>المرحلة الأولى </a:t>
            </a:r>
            <a:r>
              <a:rPr lang="ar-IQ" dirty="0">
                <a:solidFill>
                  <a:schemeClr val="tx1"/>
                </a:solidFill>
              </a:rPr>
              <a:t>: استيفاء الإجراءات الشكلية السابقة على التعاقد.</a:t>
            </a:r>
            <a:r>
              <a:rPr lang="ar-IQ" dirty="0" smtClean="0">
                <a:solidFill>
                  <a:schemeClr val="tx1"/>
                </a:solidFill>
              </a:rPr>
              <a:t/>
            </a:r>
            <a:br>
              <a:rPr lang="ar-IQ" dirty="0" smtClean="0">
                <a:solidFill>
                  <a:schemeClr val="tx1"/>
                </a:solidFill>
              </a:rPr>
            </a:br>
            <a:r>
              <a:rPr lang="ar-IQ" dirty="0">
                <a:solidFill>
                  <a:schemeClr val="tx1"/>
                </a:solidFill>
              </a:rPr>
              <a:t>يتطلب القانون أن تستكمل الإدارة بعض الإجراءات الشكلية قبل إبرام العقد وأهمها :</a:t>
            </a:r>
            <a:r>
              <a:rPr lang="ar-IQ" dirty="0" smtClean="0">
                <a:solidFill>
                  <a:schemeClr val="tx1"/>
                </a:solidFill>
              </a:rPr>
              <a:t/>
            </a:r>
            <a:br>
              <a:rPr lang="ar-IQ" dirty="0" smtClean="0">
                <a:solidFill>
                  <a:schemeClr val="tx1"/>
                </a:solidFill>
              </a:rPr>
            </a:br>
            <a:r>
              <a:rPr lang="ar-IQ" dirty="0">
                <a:solidFill>
                  <a:schemeClr val="tx1"/>
                </a:solidFill>
              </a:rPr>
              <a:t>1- الاعتماد المالي</a:t>
            </a:r>
            <a:r>
              <a:rPr lang="ar-IQ" dirty="0" smtClean="0">
                <a:solidFill>
                  <a:schemeClr val="tx1"/>
                </a:solidFill>
              </a:rPr>
              <a:t>.</a:t>
            </a:r>
          </a:p>
          <a:p>
            <a:pPr algn="r"/>
            <a:r>
              <a:rPr lang="ar-IQ" dirty="0">
                <a:solidFill>
                  <a:schemeClr val="tx1"/>
                </a:solidFill>
              </a:rPr>
              <a:t>الإدارة لا تستطيع التعاقد أو إجراء أي تصرف يرتب عليها التزامات مالية، ما لم يتوفر لديها الاعتماد المالي اللازم، كذلك تلتزم الإدارية أن بعدم تجاوز حدود هذا الاعتماد المالي. ويترتب على مخالفة الإدارة لهذا الالتزام مسئوليتها القانونية.</a:t>
            </a:r>
            <a:r>
              <a:rPr lang="ar-IQ" dirty="0" smtClean="0">
                <a:solidFill>
                  <a:schemeClr val="tx1"/>
                </a:solidFill>
              </a:rPr>
              <a:t/>
            </a:r>
            <a:br>
              <a:rPr lang="ar-IQ" dirty="0" smtClean="0">
                <a:solidFill>
                  <a:schemeClr val="tx1"/>
                </a:solidFill>
              </a:rPr>
            </a:br>
            <a:r>
              <a:rPr lang="ar-IQ" dirty="0">
                <a:solidFill>
                  <a:schemeClr val="tx1"/>
                </a:solidFill>
              </a:rPr>
              <a:t>وقد أوجبت المادة الثامنة من لائحة العقود الإدارة تراعي الجهات الإدارية حدود الاعتماد قبل إبرام أي عقد من العقود الإدارية باستثناء الأعمال أو المشروعات التي تتم بالجهد الذاتي أو التطوعي أو العمل الجماعي المنظم، ولا يجوز التعاقد على أي عمل أو مشروع غير مدرج بالخطة أو الميزانية. كما لا يجوز التعاقد إلا في حدود الاعتمادات المدرج بالخطة و الميزانية للعمل موضوع العقد.</a:t>
            </a:r>
          </a:p>
        </p:txBody>
      </p:sp>
    </p:spTree>
    <p:extLst>
      <p:ext uri="{BB962C8B-B14F-4D97-AF65-F5344CB8AC3E}">
        <p14:creationId xmlns:p14="http://schemas.microsoft.com/office/powerpoint/2010/main" val="2861062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62500" lnSpcReduction="20000"/>
          </a:bodyPr>
          <a:lstStyle/>
          <a:p>
            <a:pPr marL="0" indent="0">
              <a:buNone/>
            </a:pPr>
            <a:endParaRPr lang="ar-IQ" dirty="0"/>
          </a:p>
          <a:p>
            <a:pPr marL="0" indent="0">
              <a:buNone/>
            </a:pPr>
            <a:r>
              <a:rPr lang="ar-IQ" dirty="0"/>
              <a:t>2</a:t>
            </a:r>
            <a:r>
              <a:rPr lang="ar-IQ" sz="4000" dirty="0"/>
              <a:t>) دراسة الجدوى :</a:t>
            </a:r>
            <a:r>
              <a:rPr lang="ar-IQ" sz="4000" dirty="0" smtClean="0"/>
              <a:t/>
            </a:r>
            <a:br>
              <a:rPr lang="ar-IQ" sz="4000" dirty="0" smtClean="0"/>
            </a:br>
            <a:r>
              <a:rPr lang="ar-IQ" sz="4000" dirty="0"/>
              <a:t>يوجب المشرع قبل المباشرة بأي إجراء من الإجراءات التعاقد دراسة موضوع العقد وإجراء استشارات متعددة في سبيل إنجاز المشروعات وفقاً للمواصفات المطلوبة في الخطة مع مراعاة حدود الاعتماد المالي المخصص.</a:t>
            </a:r>
            <a:r>
              <a:rPr lang="ar-IQ" sz="4000" dirty="0" smtClean="0"/>
              <a:t/>
            </a:r>
            <a:br>
              <a:rPr lang="ar-IQ" sz="4000" dirty="0" smtClean="0"/>
            </a:br>
            <a:r>
              <a:rPr lang="ar-IQ" sz="4000" dirty="0"/>
              <a:t>ونعتقد أن هذه الضوابط لا تعدو أن تكون توجيهات للإدارة تستنير بها قبل الإقدام على التعاقد ومع نص المشرع على وجوب اتباعها، لا يترتب على مخالفة ذلك اعتبار العقد </a:t>
            </a:r>
            <a:r>
              <a:rPr lang="ar-IQ" sz="4000" dirty="0" err="1"/>
              <a:t>باطلاً.إذ</a:t>
            </a:r>
            <a:r>
              <a:rPr lang="ar-IQ" sz="4000" dirty="0"/>
              <a:t> أن دراسة الجدوى من التعاقد في هذين النصين لا تبلغ حد الاستشارة الإلزامية أو الأذن بالتعاقد. ولا يترتب على مخالفة الإدارة لهذه الضوابط إلا مسئوليتها أمام السلطة الإدارية العليا.</a:t>
            </a:r>
            <a:r>
              <a:rPr lang="ar-IQ" sz="4000" dirty="0" smtClean="0"/>
              <a:t/>
            </a:r>
            <a:br>
              <a:rPr lang="ar-IQ" sz="4000" dirty="0" smtClean="0"/>
            </a:br>
            <a:r>
              <a:rPr lang="ar-IQ" sz="4000" dirty="0"/>
              <a:t>3)التصريح بالتعاقد :</a:t>
            </a:r>
            <a:r>
              <a:rPr lang="ar-IQ" sz="4000" dirty="0" smtClean="0"/>
              <a:t/>
            </a:r>
            <a:br>
              <a:rPr lang="ar-IQ" sz="4000" dirty="0" smtClean="0"/>
            </a:br>
            <a:r>
              <a:rPr lang="ar-IQ" sz="4000" dirty="0"/>
              <a:t>يشترط قبل إبرام العقد الإداري الحصول على أذن الجهة المختصة التي يحددها القانون، وبعكس ذلك لا يجوز للإدارة مباشرة أي إجراء من إجراءات التعاقد .</a:t>
            </a:r>
            <a:r>
              <a:rPr lang="ar-IQ" sz="4000" dirty="0" smtClean="0"/>
              <a:t/>
            </a:r>
            <a:br>
              <a:rPr lang="ar-IQ" sz="4000" dirty="0" smtClean="0"/>
            </a:br>
            <a:r>
              <a:rPr lang="ar-IQ" sz="4000" dirty="0"/>
              <a:t>ويترتب على ذلك أن العقد الذي تبرمه الإدارة دون الحصول على الأذن معدوما من الناحية القانونية ولا يجوز تصحيحه بصدور إذن لاحق.</a:t>
            </a:r>
            <a:r>
              <a:rPr lang="ar-IQ" sz="4000" dirty="0" smtClean="0"/>
              <a:t/>
            </a:r>
            <a:br>
              <a:rPr lang="ar-IQ" sz="4000" dirty="0" smtClean="0"/>
            </a:br>
            <a:r>
              <a:rPr lang="ar-IQ" sz="4000" dirty="0"/>
              <a:t>وعلى ذلك لا تتوافر الرابطة التعاقدية بين الإدارة و الطرف الأخر، ويملك هذا الأخير المطالبة بالتعويض الذي لحق به على أساس المسئولية التقصيرية إذا كان له مقتضى</a:t>
            </a:r>
            <a:r>
              <a:rPr lang="ar-IQ" dirty="0"/>
              <a:t>.</a:t>
            </a:r>
          </a:p>
        </p:txBody>
      </p:sp>
    </p:spTree>
    <p:extLst>
      <p:ext uri="{BB962C8B-B14F-4D97-AF65-F5344CB8AC3E}">
        <p14:creationId xmlns:p14="http://schemas.microsoft.com/office/powerpoint/2010/main" val="330178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9552" y="260648"/>
            <a:ext cx="8208912" cy="6192688"/>
          </a:xfrm>
        </p:spPr>
        <p:txBody>
          <a:bodyPr>
            <a:normAutofit fontScale="70000" lnSpcReduction="20000"/>
          </a:bodyPr>
          <a:lstStyle/>
          <a:p>
            <a:pPr algn="r"/>
            <a:r>
              <a:rPr lang="ar-IQ" sz="4000" dirty="0">
                <a:solidFill>
                  <a:schemeClr val="tx1"/>
                </a:solidFill>
              </a:rPr>
              <a:t>إجراءات التعـــاقـــد   الجزء </a:t>
            </a:r>
            <a:r>
              <a:rPr lang="ar-IQ" sz="4000" dirty="0" smtClean="0">
                <a:solidFill>
                  <a:schemeClr val="tx1"/>
                </a:solidFill>
              </a:rPr>
              <a:t>الثاني </a:t>
            </a:r>
          </a:p>
          <a:p>
            <a:pPr algn="r"/>
            <a:r>
              <a:rPr lang="ar-IQ" sz="4000" dirty="0">
                <a:solidFill>
                  <a:schemeClr val="tx1"/>
                </a:solidFill>
              </a:rPr>
              <a:t>المرحلة الثانية : تقديم العطاءات :</a:t>
            </a:r>
            <a:r>
              <a:rPr lang="ar-IQ" dirty="0" smtClean="0">
                <a:solidFill>
                  <a:schemeClr val="tx1"/>
                </a:solidFill>
              </a:rPr>
              <a:t/>
            </a:r>
            <a:br>
              <a:rPr lang="ar-IQ" dirty="0" smtClean="0">
                <a:solidFill>
                  <a:schemeClr val="tx1"/>
                </a:solidFill>
              </a:rPr>
            </a:br>
            <a:r>
              <a:rPr lang="ar-IQ" dirty="0">
                <a:solidFill>
                  <a:schemeClr val="tx1"/>
                </a:solidFill>
              </a:rPr>
              <a:t>خلال المدة التي يحددها الإعلان يتقدم الراغبون بالتعاقد بعطاءاتهم، ولا يعتد بالعطاءات بعد هذه المدة.</a:t>
            </a:r>
            <a:r>
              <a:rPr lang="ar-IQ" dirty="0" smtClean="0">
                <a:solidFill>
                  <a:schemeClr val="tx1"/>
                </a:solidFill>
              </a:rPr>
              <a:t/>
            </a:r>
            <a:br>
              <a:rPr lang="ar-IQ" dirty="0" smtClean="0">
                <a:solidFill>
                  <a:schemeClr val="tx1"/>
                </a:solidFill>
              </a:rPr>
            </a:br>
            <a:r>
              <a:rPr lang="ar-IQ" dirty="0">
                <a:solidFill>
                  <a:schemeClr val="tx1"/>
                </a:solidFill>
              </a:rPr>
              <a:t>إلا إذا قررت لجنة العطاءات تمديد مدة قبول العطاءات لأسباب تتعلق بقلة عدد العطاءات المقدمة بالنسبة لأهمية المشروع، أو عندما تطلب مد الميعاد أغلبية الشركات أو المنشآت التي دعيت للمناقصة أو طلب ذلك عدد كبير من الشركات أو المنشآت الراغبة في التقدم للمناقصة</a:t>
            </a:r>
            <a:r>
              <a:rPr lang="ar-IQ" dirty="0" smtClean="0">
                <a:solidFill>
                  <a:schemeClr val="tx1"/>
                </a:solidFill>
              </a:rPr>
              <a:t>.</a:t>
            </a:r>
          </a:p>
          <a:p>
            <a:pPr algn="r"/>
            <a:r>
              <a:rPr lang="ar-IQ" dirty="0">
                <a:solidFill>
                  <a:schemeClr val="tx1"/>
                </a:solidFill>
              </a:rPr>
              <a:t>وقد استقر التعامل على وجوب احتواء العطاء على ما يأتي </a:t>
            </a:r>
            <a:r>
              <a:rPr lang="ar-IQ" dirty="0" smtClean="0">
                <a:solidFill>
                  <a:schemeClr val="tx1"/>
                </a:solidFill>
              </a:rPr>
              <a:t>:</a:t>
            </a:r>
          </a:p>
          <a:p>
            <a:pPr algn="r"/>
            <a:r>
              <a:rPr lang="ar-IQ" dirty="0" smtClean="0">
                <a:solidFill>
                  <a:schemeClr val="tx1"/>
                </a:solidFill>
              </a:rPr>
              <a:t> </a:t>
            </a:r>
            <a:r>
              <a:rPr lang="ar-IQ" dirty="0">
                <a:solidFill>
                  <a:schemeClr val="tx1"/>
                </a:solidFill>
              </a:rPr>
              <a:t>أولاً : اسم ولقب وعنوان الراغب بالتعاقد وتوقيعه شخصياً على العطاء. وإذا كان مقدم العطاء شركة فيجب تقديم عقد تأسيس هذه الشركة ونوعها ومقدار رأس مالها .</a:t>
            </a:r>
            <a:r>
              <a:rPr lang="ar-IQ" dirty="0" smtClean="0">
                <a:solidFill>
                  <a:schemeClr val="tx1"/>
                </a:solidFill>
              </a:rPr>
              <a:t/>
            </a:r>
            <a:br>
              <a:rPr lang="ar-IQ" dirty="0" smtClean="0">
                <a:solidFill>
                  <a:schemeClr val="tx1"/>
                </a:solidFill>
              </a:rPr>
            </a:br>
            <a:r>
              <a:rPr lang="ar-IQ" dirty="0" smtClean="0">
                <a:solidFill>
                  <a:schemeClr val="tx1"/>
                </a:solidFill>
              </a:rPr>
              <a:t/>
            </a:r>
            <a:br>
              <a:rPr lang="ar-IQ" dirty="0" smtClean="0">
                <a:solidFill>
                  <a:schemeClr val="tx1"/>
                </a:solidFill>
              </a:rPr>
            </a:br>
            <a:r>
              <a:rPr lang="ar-IQ" dirty="0">
                <a:solidFill>
                  <a:schemeClr val="tx1"/>
                </a:solidFill>
              </a:rPr>
              <a:t>ثانياً : بيان طريقة وأسلوب إنجاز المشروع ونوع المكائن و الآلات التي يعتزم الراغب بالتعاقد استعمالها في التنفيذ</a:t>
            </a:r>
            <a:r>
              <a:rPr lang="ar-IQ" dirty="0" smtClean="0">
                <a:solidFill>
                  <a:schemeClr val="tx1"/>
                </a:solidFill>
              </a:rPr>
              <a:t/>
            </a:r>
            <a:br>
              <a:rPr lang="ar-IQ" dirty="0" smtClean="0">
                <a:solidFill>
                  <a:schemeClr val="tx1"/>
                </a:solidFill>
              </a:rPr>
            </a:br>
            <a:r>
              <a:rPr lang="ar-IQ" dirty="0">
                <a:solidFill>
                  <a:schemeClr val="tx1"/>
                </a:solidFill>
              </a:rPr>
              <a:t>ثالثا : قائمة تتضمن الأعمال المماثلة التي قام به مقدم العطاء.</a:t>
            </a:r>
            <a:r>
              <a:rPr lang="ar-IQ" dirty="0" smtClean="0">
                <a:solidFill>
                  <a:schemeClr val="tx1"/>
                </a:solidFill>
              </a:rPr>
              <a:t/>
            </a:r>
            <a:br>
              <a:rPr lang="ar-IQ" dirty="0" smtClean="0">
                <a:solidFill>
                  <a:schemeClr val="tx1"/>
                </a:solidFill>
              </a:rPr>
            </a:br>
            <a:r>
              <a:rPr lang="ar-IQ" dirty="0" smtClean="0">
                <a:solidFill>
                  <a:schemeClr val="tx1"/>
                </a:solidFill>
              </a:rPr>
              <a:t/>
            </a:r>
            <a:br>
              <a:rPr lang="ar-IQ" dirty="0" smtClean="0">
                <a:solidFill>
                  <a:schemeClr val="tx1"/>
                </a:solidFill>
              </a:rPr>
            </a:br>
            <a:r>
              <a:rPr lang="ar-IQ" dirty="0">
                <a:solidFill>
                  <a:schemeClr val="tx1"/>
                </a:solidFill>
              </a:rPr>
              <a:t>رابعاً: الوثائق التي تؤيد أن مقدم العطاء غير محروم من التعامل مع الجهات الإدارية أو مستبعد من التقدم للتعامل معها وأنه لم يسبق أن أدين بجناية أو جنحة مخلة بالشرف أو الأمانة</a:t>
            </a:r>
            <a:r>
              <a:rPr lang="ar-IQ" dirty="0" smtClean="0">
                <a:solidFill>
                  <a:schemeClr val="tx1"/>
                </a:solidFill>
              </a:rPr>
              <a:t/>
            </a:r>
            <a:br>
              <a:rPr lang="ar-IQ" dirty="0" smtClean="0">
                <a:solidFill>
                  <a:schemeClr val="tx1"/>
                </a:solidFill>
              </a:rPr>
            </a:br>
            <a:r>
              <a:rPr lang="ar-IQ" dirty="0">
                <a:solidFill>
                  <a:schemeClr val="tx1"/>
                </a:solidFill>
              </a:rPr>
              <a:t>خامساً: قائمة بالأسعار التي يقترح الراغب بالتعاقد، التعاقد بها.</a:t>
            </a:r>
            <a:r>
              <a:rPr lang="ar-IQ" dirty="0" smtClean="0">
                <a:solidFill>
                  <a:schemeClr val="tx1"/>
                </a:solidFill>
              </a:rPr>
              <a:t/>
            </a:r>
            <a:br>
              <a:rPr lang="ar-IQ" dirty="0" smtClean="0">
                <a:solidFill>
                  <a:schemeClr val="tx1"/>
                </a:solidFill>
              </a:rPr>
            </a:br>
            <a:r>
              <a:rPr lang="ar-IQ" dirty="0">
                <a:solidFill>
                  <a:schemeClr val="tx1"/>
                </a:solidFill>
              </a:rPr>
              <a:t>سادساً: أن يرفق مع العطاء التأمين الابتدائي أو المؤقت.</a:t>
            </a:r>
          </a:p>
        </p:txBody>
      </p:sp>
    </p:spTree>
    <p:extLst>
      <p:ext uri="{BB962C8B-B14F-4D97-AF65-F5344CB8AC3E}">
        <p14:creationId xmlns:p14="http://schemas.microsoft.com/office/powerpoint/2010/main" val="2993247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92500" lnSpcReduction="10000"/>
          </a:bodyPr>
          <a:lstStyle/>
          <a:p>
            <a:pPr marL="0" indent="0">
              <a:buNone/>
            </a:pPr>
            <a:r>
              <a:rPr lang="ar-IQ" dirty="0" smtClean="0"/>
              <a:t>المرحلة </a:t>
            </a:r>
            <a:r>
              <a:rPr lang="ar-IQ" dirty="0"/>
              <a:t>الثالثة : فض المظاريف و البت فيها :</a:t>
            </a:r>
            <a:r>
              <a:rPr lang="ar-IQ" dirty="0" smtClean="0"/>
              <a:t/>
            </a:r>
            <a:br>
              <a:rPr lang="ar-IQ" dirty="0" smtClean="0"/>
            </a:br>
            <a:r>
              <a:rPr lang="ar-IQ" dirty="0"/>
              <a:t>وفي اليوم المحدد لفض المظاريف تقوم اللجنة المركزية للعطاءات أو اللجنة الفرعية لها بفتح صندوق العطاءات </a:t>
            </a:r>
            <a:r>
              <a:rPr lang="ar-IQ" dirty="0" smtClean="0"/>
              <a:t>لفحص </a:t>
            </a:r>
            <a:r>
              <a:rPr lang="ar-IQ" dirty="0"/>
              <a:t>كل عطاء على حدة بعد ترقيمه و التحقق من سلامة الأختام، ثم يقرأ اسم مقدم العطاء وقيمته الإجمالية بحيث يسمعه الحاضرون من مقدمي العطاءات ويدون ذلك بمحضر الجلسة .</a:t>
            </a:r>
            <a:r>
              <a:rPr lang="ar-IQ" dirty="0" smtClean="0"/>
              <a:t/>
            </a:r>
            <a:br>
              <a:rPr lang="ar-IQ" dirty="0" smtClean="0"/>
            </a:br>
            <a:r>
              <a:rPr lang="ar-IQ" dirty="0"/>
              <a:t>بعد ذلك يجري إرساء المناقصة على صاحب العطاء الأفضل شروطاً و الأقل سعراً من بين العطاءات الأخرى، كقاعدة عامة. ومع ذلك يجوز للجنة أن ترسي المناقصة على مقدم أنسب العروض ولو لم يكن أقلها سعراً لأسباب تتعلق بالمصلحة العامة، مع ضرورة أن تتمثل هذه الأسباب بعوامل جدية تتعلق بطبيعة الأعمال موضوع المناقصة وقيمتها ومواصفاتها، على أن لا يكون الفارق في الأسعار بين أنسب العروض المقدمة وأقلها سعراً كبيراً ويجب أن يكون قرار اللجنة باعتماد هذا العطاء مسبباً</a:t>
            </a:r>
          </a:p>
        </p:txBody>
      </p:sp>
    </p:spTree>
    <p:extLst>
      <p:ext uri="{BB962C8B-B14F-4D97-AF65-F5344CB8AC3E}">
        <p14:creationId xmlns:p14="http://schemas.microsoft.com/office/powerpoint/2010/main" val="1892616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lnSpcReduction="10000"/>
          </a:bodyPr>
          <a:lstStyle/>
          <a:p>
            <a:pPr marL="0" indent="0">
              <a:buNone/>
            </a:pPr>
            <a:r>
              <a:rPr lang="ar-IQ" dirty="0"/>
              <a:t>المرحلة الرابعة :إبرام العقد</a:t>
            </a:r>
            <a:r>
              <a:rPr lang="ar-IQ" dirty="0" smtClean="0"/>
              <a:t/>
            </a:r>
            <a:br>
              <a:rPr lang="ar-IQ" dirty="0" smtClean="0"/>
            </a:br>
            <a:r>
              <a:rPr lang="ar-IQ" dirty="0" smtClean="0"/>
              <a:t/>
            </a:r>
            <a:br>
              <a:rPr lang="ar-IQ" dirty="0" smtClean="0"/>
            </a:br>
            <a:r>
              <a:rPr lang="ar-IQ" dirty="0"/>
              <a:t>إرساء المناقصة لا يعني إلزام الإدارة بإبرام العقد مع من </a:t>
            </a:r>
            <a:r>
              <a:rPr lang="ar-IQ" dirty="0" err="1"/>
              <a:t>رسى</a:t>
            </a:r>
            <a:r>
              <a:rPr lang="ar-IQ" dirty="0"/>
              <a:t> عليه العطاء فلا يعد قرار الإرساء آخر إجراءات التعاقد وإنما هو إجراء تمهيدي ينتهي بصورة قرار باعتماد الإرساء من الجهة المختصة</a:t>
            </a:r>
            <a:r>
              <a:rPr lang="ar-IQ" dirty="0" smtClean="0"/>
              <a:t>.</a:t>
            </a:r>
            <a:br>
              <a:rPr lang="ar-IQ" dirty="0" smtClean="0"/>
            </a:br>
            <a:r>
              <a:rPr lang="ar-IQ" dirty="0" smtClean="0"/>
              <a:t> والجهات </a:t>
            </a:r>
            <a:r>
              <a:rPr lang="ar-IQ" dirty="0"/>
              <a:t>الإدارية السلطة تقديرية في إبرام العقود بعد فحص العطاءات وإرسائها على </a:t>
            </a:r>
            <a:r>
              <a:rPr lang="ar-IQ" dirty="0" smtClean="0"/>
              <a:t>المتعهدين لمن قدم  افضل عطاء  كل </a:t>
            </a:r>
            <a:r>
              <a:rPr lang="ar-IQ" dirty="0"/>
              <a:t>ذلك ما هو إلا تمهيد للعقد الذي تبرمه الحكومة مع المتعهد ومن ثم فهي تملك كلما رأت أن المصلحة العامة تقضي بذلك إلغاء المناقصة و العدول عنها </a:t>
            </a:r>
            <a:r>
              <a:rPr lang="ar-IQ" dirty="0" smtClean="0"/>
              <a:t>و </a:t>
            </a:r>
            <a:r>
              <a:rPr lang="ar-IQ" dirty="0" err="1" smtClean="0"/>
              <a:t>لايحق</a:t>
            </a:r>
            <a:r>
              <a:rPr lang="ar-IQ" dirty="0" smtClean="0"/>
              <a:t> لصاحب </a:t>
            </a:r>
            <a:r>
              <a:rPr lang="ar-IQ" dirty="0"/>
              <a:t>العطاء </a:t>
            </a:r>
            <a:r>
              <a:rPr lang="ar-IQ" dirty="0" smtClean="0"/>
              <a:t> الذي رفض طلبه المطالبة </a:t>
            </a:r>
            <a:r>
              <a:rPr lang="ar-IQ" dirty="0"/>
              <a:t>بأي تعويض عن عدم </a:t>
            </a:r>
            <a:r>
              <a:rPr lang="ar-IQ" dirty="0" smtClean="0"/>
              <a:t>إبرام العقد معه.</a:t>
            </a:r>
            <a:endParaRPr lang="ar-IQ" dirty="0"/>
          </a:p>
        </p:txBody>
      </p:sp>
    </p:spTree>
    <p:extLst>
      <p:ext uri="{BB962C8B-B14F-4D97-AF65-F5344CB8AC3E}">
        <p14:creationId xmlns:p14="http://schemas.microsoft.com/office/powerpoint/2010/main" val="2435587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92500" lnSpcReduction="10000"/>
          </a:bodyPr>
          <a:lstStyle/>
          <a:p>
            <a:pPr marL="0" indent="0">
              <a:buNone/>
            </a:pPr>
            <a:r>
              <a:rPr lang="ar-IQ" dirty="0" smtClean="0"/>
              <a:t>2- أن يتصل هذا العقد بمرفق عام .</a:t>
            </a:r>
          </a:p>
          <a:p>
            <a:pPr marL="0" indent="0">
              <a:buNone/>
            </a:pPr>
            <a:r>
              <a:rPr lang="ar-IQ" dirty="0" smtClean="0"/>
              <a:t>ان </a:t>
            </a:r>
            <a:r>
              <a:rPr lang="ar-IQ" dirty="0"/>
              <a:t>تكون الإدارة أحد الأطراف إنما يجب البحث فيما إذا كان العقد متعلقاً بمرفق عام على وجه من </a:t>
            </a:r>
            <a:r>
              <a:rPr lang="ar-IQ" dirty="0" smtClean="0"/>
              <a:t>الوجوه. الذي يجمع بين المعنى العضوي والموضوعي للمرفق العام . فهو النشاط </a:t>
            </a:r>
            <a:r>
              <a:rPr lang="ar-IQ" dirty="0"/>
              <a:t>الذي تتولاه الدولة أو الأشخاص العامة الأخرى، مباشرة أو التعهد به إلى آخرين كالأفراد أو الأشخاص المعنوية الخاصة، ولكن تحت أشرافها ومراقبتها وتوجيهاتها وذلك لإشباع حاجات ذات نفع عام تحقيقاً للصالح العام </a:t>
            </a:r>
            <a:r>
              <a:rPr lang="ar-IQ" dirty="0" smtClean="0"/>
              <a:t>.</a:t>
            </a:r>
            <a:br>
              <a:rPr lang="ar-IQ" dirty="0" smtClean="0"/>
            </a:br>
            <a:r>
              <a:rPr lang="ar-IQ" dirty="0" smtClean="0"/>
              <a:t>3- أن تختار الإدارة وسائل القانون العام</a:t>
            </a:r>
          </a:p>
          <a:p>
            <a:pPr marL="0" indent="0">
              <a:buNone/>
            </a:pPr>
            <a:r>
              <a:rPr lang="ar-IQ" dirty="0"/>
              <a:t>لم يعد اتصال العقد بالمرفق العام كافياً لكي يكتسب الصفة الإدارية ، أنما يلزم أن تكشف الإدارة عن نيتها في اختيار أسلوب القانون العام ، والوسيلة في ذلك هي تضمن العقد شروطاً استثنائية غير مألوفة في القانون الخاص .</a:t>
            </a:r>
          </a:p>
        </p:txBody>
      </p:sp>
    </p:spTree>
    <p:extLst>
      <p:ext uri="{BB962C8B-B14F-4D97-AF65-F5344CB8AC3E}">
        <p14:creationId xmlns:p14="http://schemas.microsoft.com/office/powerpoint/2010/main" val="529951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85000" lnSpcReduction="10000"/>
          </a:bodyPr>
          <a:lstStyle/>
          <a:p>
            <a:pPr marL="0" indent="0">
              <a:buNone/>
            </a:pPr>
            <a:r>
              <a:rPr lang="ar-IQ" dirty="0" smtClean="0"/>
              <a:t>انواع العقود الادارية </a:t>
            </a:r>
          </a:p>
          <a:p>
            <a:pPr marL="0" indent="0">
              <a:buNone/>
            </a:pPr>
            <a:r>
              <a:rPr lang="ar-IQ" dirty="0"/>
              <a:t>أولاً : عقد الالتزام أو الامتياز :</a:t>
            </a:r>
            <a:r>
              <a:rPr lang="ar-IQ" dirty="0" smtClean="0"/>
              <a:t/>
            </a:r>
            <a:br>
              <a:rPr lang="ar-IQ" dirty="0" smtClean="0"/>
            </a:br>
            <a:r>
              <a:rPr lang="ar-IQ" dirty="0"/>
              <a:t>يعد عقد الالتزام من أهم العقود الإدارية، لأنه يمنح فرد أو شركة الحق بإدارة واستغلال مرفق من المرافق العامة .</a:t>
            </a:r>
            <a:r>
              <a:rPr lang="ar-IQ" dirty="0" smtClean="0"/>
              <a:t/>
            </a:r>
            <a:br>
              <a:rPr lang="ar-IQ" dirty="0" smtClean="0"/>
            </a:br>
            <a:r>
              <a:rPr lang="ar-IQ" dirty="0"/>
              <a:t>عرفته محكمة القضاء الإداري المصرية بقولها “.. إن التزام المرافق العامة ليس إلا عقداً إدارياً يتعهد أحد الأفراد أو الشركات بمقتضاه بالقيام على نفقته وتحت مسئوليته المالية بتكليف من الدولة أو إحدى وحداتها الإدارية، وطبقاً للشروط التي توضع لها، بأداء خدمة عامة للجمهور، وذلك مقابل التصريح له باستغلال المشروع لمدة محددة من الزمن واستيلائه على </a:t>
            </a:r>
            <a:r>
              <a:rPr lang="ar-IQ" dirty="0" smtClean="0"/>
              <a:t>الأرباح. </a:t>
            </a:r>
            <a:r>
              <a:rPr lang="ar-IQ" dirty="0"/>
              <a:t>وتمارس الإدارة في مواجهة الملتزم سلطة الرقابة والإشراف على ممارسة عمله وفقاً لشروط العقد والقواعد الأساسية لسير المرافق العامة .</a:t>
            </a:r>
            <a:r>
              <a:rPr lang="ar-IQ" dirty="0" smtClean="0"/>
              <a:t/>
            </a:r>
            <a:br>
              <a:rPr lang="ar-IQ" dirty="0" smtClean="0"/>
            </a:br>
            <a:r>
              <a:rPr lang="ar-IQ" dirty="0"/>
              <a:t>على أن لا تصل سلطة الإدارة في إصدار قراراتها بمناسبة سلطة الرقابة حدا يغير من طبيعة الالتزام وتعديل جوهره أو أن تحل محل الملتزم في إدارة المرفق وإلا خرج عقد الالتزام عن مضمونه، وتغير استغلال المرفق إلى الإدارة المباشرة </a:t>
            </a:r>
          </a:p>
        </p:txBody>
      </p:sp>
    </p:spTree>
    <p:extLst>
      <p:ext uri="{BB962C8B-B14F-4D97-AF65-F5344CB8AC3E}">
        <p14:creationId xmlns:p14="http://schemas.microsoft.com/office/powerpoint/2010/main" val="3664510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95536" y="260648"/>
            <a:ext cx="8424936" cy="5904656"/>
          </a:xfrm>
        </p:spPr>
        <p:txBody>
          <a:bodyPr>
            <a:normAutofit fontScale="70000" lnSpcReduction="20000"/>
          </a:bodyPr>
          <a:lstStyle/>
          <a:p>
            <a:pPr algn="r"/>
            <a:r>
              <a:rPr lang="ar-IQ" sz="3400" dirty="0">
                <a:solidFill>
                  <a:schemeClr val="tx1"/>
                </a:solidFill>
              </a:rPr>
              <a:t>ثانياً : عقد الأشغال العامة :</a:t>
            </a:r>
            <a:r>
              <a:rPr lang="ar-IQ" sz="3400" dirty="0" smtClean="0">
                <a:solidFill>
                  <a:schemeClr val="tx1"/>
                </a:solidFill>
              </a:rPr>
              <a:t/>
            </a:r>
            <a:br>
              <a:rPr lang="ar-IQ" sz="3400" dirty="0" smtClean="0">
                <a:solidFill>
                  <a:schemeClr val="tx1"/>
                </a:solidFill>
              </a:rPr>
            </a:br>
            <a:r>
              <a:rPr lang="ar-IQ" sz="3400" dirty="0" smtClean="0">
                <a:solidFill>
                  <a:schemeClr val="tx1"/>
                </a:solidFill>
              </a:rPr>
              <a:t>بانه </a:t>
            </a:r>
            <a:r>
              <a:rPr lang="ar-IQ" sz="3400" dirty="0">
                <a:solidFill>
                  <a:schemeClr val="tx1"/>
                </a:solidFill>
              </a:rPr>
              <a:t>عقد مقاولة بين شخص من أشخاص القانون العام وفرد أو شركة بمقتضاه يتعهد المقاول بعمل من أعمال البناء أو الترميم أو الصيانة مقابل ثمن يحدد في العقد </a:t>
            </a:r>
            <a:r>
              <a:rPr lang="ar-IQ" sz="3400" dirty="0" smtClean="0">
                <a:solidFill>
                  <a:schemeClr val="tx1"/>
                </a:solidFill>
              </a:rPr>
              <a:t>.</a:t>
            </a:r>
            <a:br>
              <a:rPr lang="ar-IQ" sz="3400" dirty="0" smtClean="0">
                <a:solidFill>
                  <a:schemeClr val="tx1"/>
                </a:solidFill>
              </a:rPr>
            </a:br>
            <a:r>
              <a:rPr lang="ar-IQ" sz="3400" dirty="0">
                <a:solidFill>
                  <a:schemeClr val="tx1"/>
                </a:solidFill>
              </a:rPr>
              <a:t>ومن هذا التعريف يتبين أنه يتميز عقـد الأشغال العامـة بتوافر العناصر التالية:</a:t>
            </a:r>
            <a:r>
              <a:rPr lang="ar-IQ" sz="3400" dirty="0" smtClean="0">
                <a:solidFill>
                  <a:schemeClr val="tx1"/>
                </a:solidFill>
              </a:rPr>
              <a:t/>
            </a:r>
            <a:br>
              <a:rPr lang="ar-IQ" sz="3400" dirty="0" smtClean="0">
                <a:solidFill>
                  <a:schemeClr val="tx1"/>
                </a:solidFill>
              </a:rPr>
            </a:br>
            <a:r>
              <a:rPr lang="ar-IQ" sz="3400" dirty="0">
                <a:solidFill>
                  <a:schemeClr val="tx1"/>
                </a:solidFill>
              </a:rPr>
              <a:t>1- أن يتعلق موضوع العقد بعقار . ويشمل ذلك أعمال البناء والترميم والصيانة الواردة على عقار . وكذلك بناء الجسور وتعبيد الطرق وما إلى ذلك </a:t>
            </a:r>
            <a:r>
              <a:rPr lang="ar-IQ" sz="3400" dirty="0" smtClean="0">
                <a:solidFill>
                  <a:schemeClr val="tx1"/>
                </a:solidFill>
              </a:rPr>
              <a:t>.ويخرج </a:t>
            </a:r>
            <a:r>
              <a:rPr lang="ar-IQ" sz="3400" dirty="0">
                <a:solidFill>
                  <a:schemeClr val="tx1"/>
                </a:solidFill>
              </a:rPr>
              <a:t>من نطاق الأشغال العامة العقود الواردة على منقول مهما كانت ضخامته </a:t>
            </a:r>
            <a:endParaRPr lang="ar-IQ" sz="3400" dirty="0" smtClean="0">
              <a:solidFill>
                <a:schemeClr val="tx1"/>
              </a:solidFill>
            </a:endParaRPr>
          </a:p>
          <a:p>
            <a:pPr algn="r"/>
            <a:r>
              <a:rPr lang="ar-IQ" sz="3400" dirty="0" smtClean="0">
                <a:solidFill>
                  <a:schemeClr val="tx1"/>
                </a:solidFill>
              </a:rPr>
              <a:t>مثلا العقود المترتبة على صيانة </a:t>
            </a:r>
            <a:r>
              <a:rPr lang="ar-IQ" sz="3400" dirty="0">
                <a:solidFill>
                  <a:schemeClr val="tx1"/>
                </a:solidFill>
              </a:rPr>
              <a:t>الأموال العامة من قبيل أعمال التنظيف والرش في الطرق العامة، وعقود توريد ونقل المواد اللازمة للأشغال العامة، وكذلك عقود تقديم مساعدة مالية أو عينية لتنفيذ أشغال عامة </a:t>
            </a:r>
            <a:r>
              <a:rPr lang="ar-IQ" sz="3400" dirty="0" smtClean="0">
                <a:solidFill>
                  <a:schemeClr val="tx1"/>
                </a:solidFill>
              </a:rPr>
              <a:t>.</a:t>
            </a:r>
            <a:br>
              <a:rPr lang="ar-IQ" sz="3400" dirty="0" smtClean="0">
                <a:solidFill>
                  <a:schemeClr val="tx1"/>
                </a:solidFill>
              </a:rPr>
            </a:br>
            <a:r>
              <a:rPr lang="ar-IQ" sz="3400" dirty="0">
                <a:solidFill>
                  <a:schemeClr val="tx1"/>
                </a:solidFill>
              </a:rPr>
              <a:t>2- أن يتم العمل لحساب شخص معنوي . سواء كان العقار محل الأشغال مملوكاً لشخص عام أم مملوكاً لشخص من أشخاص القانون الخاص لكن العمل قد تم لحساب شخص معنوي عام </a:t>
            </a:r>
            <a:r>
              <a:rPr lang="ar-IQ" sz="3400" dirty="0" smtClean="0">
                <a:solidFill>
                  <a:schemeClr val="tx1"/>
                </a:solidFill>
              </a:rPr>
              <a:t>.</a:t>
            </a:r>
            <a:br>
              <a:rPr lang="ar-IQ" sz="3400" dirty="0" smtClean="0">
                <a:solidFill>
                  <a:schemeClr val="tx1"/>
                </a:solidFill>
              </a:rPr>
            </a:br>
            <a:r>
              <a:rPr lang="ar-IQ" sz="3400" dirty="0" smtClean="0">
                <a:solidFill>
                  <a:schemeClr val="tx1"/>
                </a:solidFill>
              </a:rPr>
              <a:t/>
            </a:r>
            <a:br>
              <a:rPr lang="ar-IQ" sz="3400" dirty="0" smtClean="0">
                <a:solidFill>
                  <a:schemeClr val="tx1"/>
                </a:solidFill>
              </a:rPr>
            </a:br>
            <a:r>
              <a:rPr lang="ar-IQ" sz="3400" dirty="0">
                <a:solidFill>
                  <a:schemeClr val="tx1"/>
                </a:solidFill>
              </a:rPr>
              <a:t>3- أن يكون القصد من الأشغال تحقيق نفع عام .</a:t>
            </a:r>
            <a:r>
              <a:rPr lang="ar-IQ" sz="3400" dirty="0" smtClean="0">
                <a:solidFill>
                  <a:schemeClr val="tx1"/>
                </a:solidFill>
              </a:rPr>
              <a:t/>
            </a:r>
            <a:br>
              <a:rPr lang="ar-IQ" sz="3400" dirty="0" smtClean="0">
                <a:solidFill>
                  <a:schemeClr val="tx1"/>
                </a:solidFill>
              </a:rPr>
            </a:br>
            <a:r>
              <a:rPr lang="ar-IQ" sz="3400" dirty="0">
                <a:solidFill>
                  <a:schemeClr val="tx1"/>
                </a:solidFill>
              </a:rPr>
              <a:t>في البداية كان مفهوم الأشغال العامة يقتصر على الأشغال التي تتعلق بعقارات تدخل في ضمن نطاق الدومين العام أما الأعمال التي تجري على عقارات تدخل في نطاق الدومين الخاص فلا تعد عقوداً إدارية </a:t>
            </a:r>
            <a:r>
              <a:rPr lang="ar-IQ" dirty="0">
                <a:solidFill>
                  <a:schemeClr val="tx1"/>
                </a:solidFill>
              </a:rPr>
              <a:t>.</a:t>
            </a:r>
          </a:p>
        </p:txBody>
      </p:sp>
    </p:spTree>
    <p:extLst>
      <p:ext uri="{BB962C8B-B14F-4D97-AF65-F5344CB8AC3E}">
        <p14:creationId xmlns:p14="http://schemas.microsoft.com/office/powerpoint/2010/main" val="2995280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85000" lnSpcReduction="10000"/>
          </a:bodyPr>
          <a:lstStyle/>
          <a:p>
            <a:pPr marL="0" indent="0">
              <a:buNone/>
            </a:pPr>
            <a:r>
              <a:rPr lang="ar-IQ" dirty="0"/>
              <a:t>ثالثاً : عقد التوريد :</a:t>
            </a:r>
            <a:r>
              <a:rPr lang="ar-IQ" dirty="0" smtClean="0"/>
              <a:t/>
            </a:r>
            <a:br>
              <a:rPr lang="ar-IQ" dirty="0" smtClean="0"/>
            </a:br>
            <a:r>
              <a:rPr lang="ar-IQ" dirty="0" smtClean="0"/>
              <a:t>بأنه </a:t>
            </a:r>
            <a:r>
              <a:rPr lang="ar-IQ"/>
              <a:t>” </a:t>
            </a:r>
            <a:r>
              <a:rPr lang="ar-IQ" smtClean="0"/>
              <a:t>اتفاق </a:t>
            </a:r>
            <a:r>
              <a:rPr lang="ar-IQ" dirty="0"/>
              <a:t>بين شخص معنوي من أشخاص القانون العام وفرد أو شركة يتعهد </a:t>
            </a:r>
            <a:r>
              <a:rPr lang="ar-IQ" dirty="0" smtClean="0"/>
              <a:t>بمقتضاه </a:t>
            </a:r>
            <a:r>
              <a:rPr lang="ar-IQ" dirty="0"/>
              <a:t>الفرد أو الشركة بتوريد منقولات معينة للشخص المعنوي لازمة لمرفق عـام مقابل ثـمن معين </a:t>
            </a:r>
            <a:r>
              <a:rPr lang="ar-IQ" dirty="0" smtClean="0"/>
              <a:t>.</a:t>
            </a:r>
            <a:br>
              <a:rPr lang="ar-IQ" dirty="0" smtClean="0"/>
            </a:br>
            <a:r>
              <a:rPr lang="ar-IQ" dirty="0"/>
              <a:t>ومن </a:t>
            </a:r>
            <a:r>
              <a:rPr lang="ar-IQ" dirty="0" smtClean="0"/>
              <a:t>ذلك </a:t>
            </a:r>
            <a:r>
              <a:rPr lang="ar-IQ" dirty="0"/>
              <a:t>يتبين انه يشترط في هذا العقد </a:t>
            </a:r>
            <a:r>
              <a:rPr lang="ar-IQ" dirty="0" smtClean="0"/>
              <a:t>ما يلي </a:t>
            </a:r>
            <a:r>
              <a:rPr lang="ar-IQ" dirty="0"/>
              <a:t>:</a:t>
            </a:r>
            <a:r>
              <a:rPr lang="ar-IQ" dirty="0" smtClean="0"/>
              <a:t/>
            </a:r>
            <a:br>
              <a:rPr lang="ar-IQ" dirty="0" smtClean="0"/>
            </a:br>
            <a:r>
              <a:rPr lang="ar-IQ" dirty="0"/>
              <a:t>1- موضوع عقد التوريد أشياء منقولة دائما، وهو ما يميزه عن عقد الأشغال العامة الذي يتعلق بالعقارات والعقارات بالتخصيص، ومن قبيل هذه المنقولات توريد مواد التموين والأجهزة والبضائع المختلفة الأخرى .</a:t>
            </a:r>
            <a:r>
              <a:rPr lang="ar-IQ" dirty="0" smtClean="0"/>
              <a:t/>
            </a:r>
            <a:br>
              <a:rPr lang="ar-IQ" dirty="0" smtClean="0"/>
            </a:br>
            <a:r>
              <a:rPr lang="ar-IQ" dirty="0"/>
              <a:t>2- اتصال العقد بمرفق عام وتضمنه شروطاً استثنائية غير مألوفة، وإلا فأن العقد يعد من عقود القانون </a:t>
            </a:r>
            <a:r>
              <a:rPr lang="ar-IQ" dirty="0" smtClean="0"/>
              <a:t>الخاص .</a:t>
            </a:r>
            <a:br>
              <a:rPr lang="ar-IQ" dirty="0" smtClean="0"/>
            </a:br>
            <a:r>
              <a:rPr lang="ar-IQ" dirty="0"/>
              <a:t>ويستوي بالنسبة لعقد التوريد أن يتم دفعة واحدة أو علي دفعات متعددة ، وقد أفرز التطور الصناعي ظهور عقود جديدة دخلت ضمن نطاق عقد التوريد، تتعلق بتسليم منقولات بعد صناعتها وسميت هذه العقود بعقود التوريد الصناعية </a:t>
            </a:r>
            <a:r>
              <a:rPr lang="ar-IQ" dirty="0" smtClean="0"/>
              <a:t>, والتي </a:t>
            </a:r>
            <a:r>
              <a:rPr lang="ar-IQ" dirty="0"/>
              <a:t>تقسم بدورها إلى نوعين من </a:t>
            </a:r>
            <a:r>
              <a:rPr lang="ar-IQ" dirty="0" smtClean="0"/>
              <a:t>العقود ,عقود </a:t>
            </a:r>
            <a:r>
              <a:rPr lang="ar-IQ" dirty="0"/>
              <a:t>التصنيع </a:t>
            </a:r>
            <a:r>
              <a:rPr lang="ar-IQ" dirty="0" smtClean="0"/>
              <a:t>وعقود </a:t>
            </a:r>
            <a:r>
              <a:rPr lang="ar-IQ" dirty="0"/>
              <a:t>التعديل </a:t>
            </a:r>
            <a:r>
              <a:rPr lang="ar-IQ" dirty="0" smtClean="0"/>
              <a:t>والتحويل</a:t>
            </a:r>
            <a:endParaRPr lang="ar-IQ" dirty="0"/>
          </a:p>
        </p:txBody>
      </p:sp>
    </p:spTree>
    <p:extLst>
      <p:ext uri="{BB962C8B-B14F-4D97-AF65-F5344CB8AC3E}">
        <p14:creationId xmlns:p14="http://schemas.microsoft.com/office/powerpoint/2010/main" val="405389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51520" y="260648"/>
            <a:ext cx="8712968" cy="6480720"/>
          </a:xfrm>
        </p:spPr>
        <p:txBody>
          <a:bodyPr>
            <a:normAutofit fontScale="85000" lnSpcReduction="10000"/>
          </a:bodyPr>
          <a:lstStyle/>
          <a:p>
            <a:pPr algn="r"/>
            <a:r>
              <a:rPr lang="ar-IQ" dirty="0" smtClean="0">
                <a:solidFill>
                  <a:schemeClr val="tx1"/>
                </a:solidFill>
              </a:rPr>
              <a:t>طرق ابرام العقود الادارية </a:t>
            </a:r>
          </a:p>
          <a:p>
            <a:pPr algn="r"/>
            <a:r>
              <a:rPr lang="ar-IQ" dirty="0">
                <a:solidFill>
                  <a:schemeClr val="tx1"/>
                </a:solidFill>
              </a:rPr>
              <a:t>1</a:t>
            </a:r>
            <a:r>
              <a:rPr lang="ar-IQ" dirty="0" smtClean="0">
                <a:solidFill>
                  <a:schemeClr val="tx1"/>
                </a:solidFill>
              </a:rPr>
              <a:t>- </a:t>
            </a:r>
            <a:r>
              <a:rPr lang="ar-IQ" dirty="0">
                <a:solidFill>
                  <a:schemeClr val="tx1"/>
                </a:solidFill>
              </a:rPr>
              <a:t>المناقصة .</a:t>
            </a:r>
            <a:r>
              <a:rPr lang="ar-IQ" dirty="0" smtClean="0">
                <a:solidFill>
                  <a:schemeClr val="tx1"/>
                </a:solidFill>
              </a:rPr>
              <a:t/>
            </a:r>
            <a:br>
              <a:rPr lang="ar-IQ" dirty="0" smtClean="0">
                <a:solidFill>
                  <a:schemeClr val="tx1"/>
                </a:solidFill>
              </a:rPr>
            </a:br>
            <a:r>
              <a:rPr lang="ar-IQ" dirty="0">
                <a:solidFill>
                  <a:schemeClr val="tx1"/>
                </a:solidFill>
              </a:rPr>
              <a:t>2- الممارسة .</a:t>
            </a:r>
            <a:r>
              <a:rPr lang="ar-IQ" dirty="0" smtClean="0">
                <a:solidFill>
                  <a:schemeClr val="tx1"/>
                </a:solidFill>
              </a:rPr>
              <a:t/>
            </a:r>
            <a:br>
              <a:rPr lang="ar-IQ" dirty="0" smtClean="0">
                <a:solidFill>
                  <a:schemeClr val="tx1"/>
                </a:solidFill>
              </a:rPr>
            </a:br>
            <a:r>
              <a:rPr lang="ar-IQ" dirty="0">
                <a:solidFill>
                  <a:schemeClr val="tx1"/>
                </a:solidFill>
              </a:rPr>
              <a:t>3- التكليف المباشرة.</a:t>
            </a:r>
            <a:r>
              <a:rPr lang="ar-IQ" dirty="0" smtClean="0">
                <a:solidFill>
                  <a:schemeClr val="tx1"/>
                </a:solidFill>
              </a:rPr>
              <a:t/>
            </a:r>
            <a:br>
              <a:rPr lang="ar-IQ" dirty="0" smtClean="0">
                <a:solidFill>
                  <a:schemeClr val="tx1"/>
                </a:solidFill>
              </a:rPr>
            </a:br>
            <a:r>
              <a:rPr lang="ar-IQ" dirty="0">
                <a:solidFill>
                  <a:schemeClr val="tx1"/>
                </a:solidFill>
              </a:rPr>
              <a:t>4- المزايدة العامة .</a:t>
            </a:r>
            <a:r>
              <a:rPr lang="ar-IQ" dirty="0" smtClean="0">
                <a:solidFill>
                  <a:schemeClr val="tx1"/>
                </a:solidFill>
              </a:rPr>
              <a:t/>
            </a:r>
            <a:br>
              <a:rPr lang="ar-IQ" dirty="0" smtClean="0">
                <a:solidFill>
                  <a:schemeClr val="tx1"/>
                </a:solidFill>
              </a:rPr>
            </a:br>
            <a:r>
              <a:rPr lang="ar-IQ" dirty="0">
                <a:solidFill>
                  <a:schemeClr val="tx1"/>
                </a:solidFill>
              </a:rPr>
              <a:t>أولاً : المناقصة :</a:t>
            </a:r>
            <a:r>
              <a:rPr lang="ar-IQ" dirty="0" smtClean="0">
                <a:solidFill>
                  <a:schemeClr val="tx1"/>
                </a:solidFill>
              </a:rPr>
              <a:t/>
            </a:r>
            <a:br>
              <a:rPr lang="ar-IQ" dirty="0" smtClean="0">
                <a:solidFill>
                  <a:schemeClr val="tx1"/>
                </a:solidFill>
              </a:rPr>
            </a:br>
            <a:r>
              <a:rPr lang="ar-IQ" dirty="0">
                <a:solidFill>
                  <a:schemeClr val="tx1"/>
                </a:solidFill>
              </a:rPr>
              <a:t>يقوم نظام المناقصة على أساس وجود عدد من الراغبين في التعاقد مع الإدارة، يتنافسون فيما بينهم لتقديم العطاءات تختـار الإدارة أفضلها سعراً وشروطاً. ( )</a:t>
            </a:r>
            <a:r>
              <a:rPr lang="ar-IQ" dirty="0" smtClean="0">
                <a:solidFill>
                  <a:schemeClr val="tx1"/>
                </a:solidFill>
              </a:rPr>
              <a:t/>
            </a:r>
            <a:br>
              <a:rPr lang="ar-IQ" dirty="0" smtClean="0">
                <a:solidFill>
                  <a:schemeClr val="tx1"/>
                </a:solidFill>
              </a:rPr>
            </a:br>
            <a:r>
              <a:rPr lang="ar-IQ" dirty="0">
                <a:solidFill>
                  <a:schemeClr val="tx1"/>
                </a:solidFill>
              </a:rPr>
              <a:t>وتلجأ الإدارة إلى هذا الأسلوب عندما تريد الحصول على الخدمات و السلع مثلما وهو الحال في العقود الأشغال العامة و التوريد، ولا يجوز العدول عن أسلوب المناقصة إلا في حالات خاصة.</a:t>
            </a:r>
            <a:r>
              <a:rPr lang="ar-IQ" dirty="0" smtClean="0">
                <a:solidFill>
                  <a:schemeClr val="tx1"/>
                </a:solidFill>
              </a:rPr>
              <a:t/>
            </a:r>
            <a:br>
              <a:rPr lang="ar-IQ" dirty="0" smtClean="0">
                <a:solidFill>
                  <a:schemeClr val="tx1"/>
                </a:solidFill>
              </a:rPr>
            </a:br>
            <a:r>
              <a:rPr lang="ar-IQ" dirty="0">
                <a:solidFill>
                  <a:schemeClr val="tx1"/>
                </a:solidFill>
              </a:rPr>
              <a:t>إذ ورد في المادة الحادية عشر “تبرم عقود الأشغال، وعقود التوريد وغيرها من التوريد وغيرها من العقود الإدارية – بصفة عامة – بطريقة المناقصة العامة ولا يجوز العدول عن طريق المناقصة العامة إلى طريق آخر من طرق التعاقد .. إلا لمقتضى يستند إلى أحكام هذه اللائحة.”</a:t>
            </a:r>
            <a:r>
              <a:rPr lang="ar-IQ" dirty="0" smtClean="0">
                <a:solidFill>
                  <a:schemeClr val="tx1"/>
                </a:solidFill>
              </a:rPr>
              <a:t/>
            </a:r>
            <a:br>
              <a:rPr lang="ar-IQ" dirty="0" smtClean="0">
                <a:solidFill>
                  <a:schemeClr val="tx1"/>
                </a:solidFill>
              </a:rPr>
            </a:br>
            <a:r>
              <a:rPr lang="ar-IQ" dirty="0">
                <a:solidFill>
                  <a:schemeClr val="tx1"/>
                </a:solidFill>
              </a:rPr>
              <a:t>وتقوم المناقصة على ثلاثة مبادئ رئيسية هي:</a:t>
            </a:r>
          </a:p>
        </p:txBody>
      </p:sp>
    </p:spTree>
    <p:extLst>
      <p:ext uri="{BB962C8B-B14F-4D97-AF65-F5344CB8AC3E}">
        <p14:creationId xmlns:p14="http://schemas.microsoft.com/office/powerpoint/2010/main" val="2948571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70000" lnSpcReduction="20000"/>
          </a:bodyPr>
          <a:lstStyle/>
          <a:p>
            <a:pPr marL="0" indent="0">
              <a:buNone/>
            </a:pPr>
            <a:r>
              <a:rPr lang="ar-IQ" dirty="0" smtClean="0"/>
              <a:t>.1-الإعلان </a:t>
            </a:r>
            <a:r>
              <a:rPr lang="ar-IQ" dirty="0"/>
              <a:t>عن المناقصة </a:t>
            </a:r>
            <a:r>
              <a:rPr lang="ar-IQ" dirty="0" smtClean="0"/>
              <a:t>:إعلان </a:t>
            </a:r>
            <a:r>
              <a:rPr lang="ar-IQ" dirty="0"/>
              <a:t>الإدارة عن رغبتها بالتعاقد شرط ضروري لضمان فرص متساوية للراغبين بالتعاقد تتيح لهم تقدير كلفة المشروع موضوع العقد ونوع الخدمات المراد تقديمها وشروطها.</a:t>
            </a:r>
            <a:r>
              <a:rPr lang="ar-IQ" dirty="0" smtClean="0"/>
              <a:t/>
            </a:r>
            <a:br>
              <a:rPr lang="ar-IQ" dirty="0" smtClean="0"/>
            </a:br>
            <a:r>
              <a:rPr lang="ar-IQ" dirty="0"/>
              <a:t>إذا يتوجب على الإدارة أن تضع مواصفات تفصيلية كاملة وجداول الكميات التي تبين للأفراد البنود و الإجراءات الواجب اتباعها في تنفيذ العقد و </a:t>
            </a:r>
            <a:r>
              <a:rPr lang="ar-IQ" dirty="0" err="1"/>
              <a:t>الجزاءات</a:t>
            </a:r>
            <a:r>
              <a:rPr lang="ar-IQ" dirty="0"/>
              <a:t> التي يمكن توقيعها على المتعاقد في حالة الإخلال بأحكامه أو التأخر في </a:t>
            </a:r>
            <a:r>
              <a:rPr lang="ar-IQ" dirty="0" smtClean="0"/>
              <a:t>تنفيذه. إضافة </a:t>
            </a:r>
            <a:r>
              <a:rPr lang="ar-IQ" dirty="0"/>
              <a:t>إلى صفة المناقصة وشروط العقد العامة</a:t>
            </a:r>
            <a:r>
              <a:rPr lang="ar-IQ" dirty="0" smtClean="0"/>
              <a:t>.</a:t>
            </a:r>
            <a:br>
              <a:rPr lang="ar-IQ" dirty="0" smtClean="0"/>
            </a:br>
            <a:r>
              <a:rPr lang="ar-IQ" dirty="0" smtClean="0"/>
              <a:t/>
            </a:r>
            <a:br>
              <a:rPr lang="ar-IQ" dirty="0" smtClean="0"/>
            </a:br>
            <a:r>
              <a:rPr lang="ar-IQ" dirty="0"/>
              <a:t>2.حرية المنافسة :</a:t>
            </a:r>
            <a:r>
              <a:rPr lang="ar-IQ" dirty="0" smtClean="0"/>
              <a:t/>
            </a:r>
            <a:br>
              <a:rPr lang="ar-IQ" dirty="0" smtClean="0"/>
            </a:br>
            <a:r>
              <a:rPr lang="ar-IQ" dirty="0"/>
              <a:t>من مقتضيات هذا المبدأ إعطاء الحق لكل المقاولين أو الموردين المنتمين للمهنة التي تختص بنوع النشاط الذي تريد الإدارة التعاقد عليه، أن يتقدموا بعطاءاتهم بقصد التعاقد مع أحدهم وفق الشروط التي تضعها هي. </a:t>
            </a:r>
            <a:r>
              <a:rPr lang="ar-IQ" dirty="0" smtClean="0"/>
              <a:t/>
            </a:r>
            <a:br>
              <a:rPr lang="ar-IQ" dirty="0" smtClean="0"/>
            </a:br>
            <a:r>
              <a:rPr lang="ar-IQ" dirty="0"/>
              <a:t>ولا يجوز للإدارة أن تبعد أياً من الراغبين في التعاقد و المنتمين إلى هذه المهنة من الاشتراك في المناقصة.</a:t>
            </a:r>
            <a:r>
              <a:rPr lang="ar-IQ" dirty="0" smtClean="0"/>
              <a:t/>
            </a:r>
            <a:br>
              <a:rPr lang="ar-IQ" dirty="0" smtClean="0"/>
            </a:br>
            <a:r>
              <a:rPr lang="ar-IQ" dirty="0"/>
              <a:t>ويقوم أساس المنافسة الحرة </a:t>
            </a:r>
            <a:r>
              <a:rPr lang="ar-IQ" dirty="0" smtClean="0"/>
              <a:t>القائمة </a:t>
            </a:r>
            <a:r>
              <a:rPr lang="ar-IQ" dirty="0"/>
              <a:t>على حرية المنافسة، وفكرة المساواة بين الأفراد في الانتفاع من خدمات المرافق العامة</a:t>
            </a:r>
            <a:r>
              <a:rPr lang="ar-IQ" dirty="0" smtClean="0"/>
              <a:t>.</a:t>
            </a:r>
            <a:br>
              <a:rPr lang="ar-IQ" dirty="0" smtClean="0"/>
            </a:br>
            <a:r>
              <a:rPr lang="ar-IQ" dirty="0"/>
              <a:t>بالإضافة إلى أن هذا المبدأ يقوم على أساس وقوف الإدارة موقفاً حيادياً إزاء المتنافسين، فهي ليست حرة في استخدام سلطتها التقديرية بتقدير فئات المقاولين التي تدعوها وتلك التي تبعدها</a:t>
            </a:r>
            <a:r>
              <a:rPr lang="ar-IQ" dirty="0" smtClean="0"/>
              <a:t>.</a:t>
            </a:r>
            <a:endParaRPr lang="ar-IQ" dirty="0"/>
          </a:p>
        </p:txBody>
      </p:sp>
    </p:spTree>
    <p:extLst>
      <p:ext uri="{BB962C8B-B14F-4D97-AF65-F5344CB8AC3E}">
        <p14:creationId xmlns:p14="http://schemas.microsoft.com/office/powerpoint/2010/main" val="1427463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77500" lnSpcReduction="20000"/>
          </a:bodyPr>
          <a:lstStyle/>
          <a:p>
            <a:pPr marL="0" indent="0">
              <a:buNone/>
            </a:pPr>
            <a:r>
              <a:rPr lang="ar-IQ" dirty="0"/>
              <a:t>3.المساواة بين المتنافسين:</a:t>
            </a:r>
            <a:r>
              <a:rPr lang="ar-IQ" dirty="0" smtClean="0"/>
              <a:t/>
            </a:r>
            <a:br>
              <a:rPr lang="ar-IQ" dirty="0" smtClean="0"/>
            </a:br>
            <a:r>
              <a:rPr lang="ar-IQ" dirty="0"/>
              <a:t>يقوم هذا المبدأ على أساس أن جميع المتقدمين بعطاءاتهم يكونوا على قدم المساواة مع بقية المتنافسين، وليس للإدارة أن تقيم أي تمييز غير مشروع بينهم فلا تطلب من أحدهم ما لا تطلبه من غيرهم</a:t>
            </a:r>
            <a:r>
              <a:rPr lang="ar-IQ" dirty="0" smtClean="0"/>
              <a:t>.</a:t>
            </a:r>
            <a:br>
              <a:rPr lang="ar-IQ" dirty="0" smtClean="0"/>
            </a:br>
            <a:r>
              <a:rPr lang="ar-IQ" dirty="0"/>
              <a:t>إلا أن هذا القيد لا ينبغي تعميمه، إذ أن الإدارة تستطيع أن تفرض شروطاً إضافية على المتقدمين إليها تضمن توفر خبرات خاصة أو تطلب وثائق أو شهادات معينة لا تتوفر إلا لفئة معينة من الراغبين في التعاقد.</a:t>
            </a:r>
            <a:r>
              <a:rPr lang="ar-IQ" dirty="0" smtClean="0"/>
              <a:t/>
            </a:r>
            <a:br>
              <a:rPr lang="ar-IQ" dirty="0" smtClean="0"/>
            </a:br>
            <a:r>
              <a:rPr lang="ar-IQ" dirty="0"/>
              <a:t>ناهيك عن أن الإدارة تملك إعفاء بعض المتقدمين من بعض الشروط كإعفاء الشركات الوطنية من التأمين الابتدائي الواجب تقديمه أو شرط توافـر القدرة المالية .</a:t>
            </a:r>
            <a:r>
              <a:rPr lang="ar-IQ" dirty="0" smtClean="0"/>
              <a:t/>
            </a:r>
            <a:br>
              <a:rPr lang="ar-IQ" dirty="0" smtClean="0"/>
            </a:br>
            <a:r>
              <a:rPr lang="ar-IQ" dirty="0"/>
              <a:t>و المناقصات تقسم على أنواع منها المناقصة العامة و المناقصة المحدودة :</a:t>
            </a:r>
            <a:r>
              <a:rPr lang="ar-IQ" dirty="0" smtClean="0"/>
              <a:t/>
            </a:r>
            <a:br>
              <a:rPr lang="ar-IQ" dirty="0" smtClean="0"/>
            </a:br>
            <a:r>
              <a:rPr lang="ar-IQ" dirty="0" smtClean="0"/>
              <a:t>* المناقصة </a:t>
            </a:r>
            <a:r>
              <a:rPr lang="ar-IQ" dirty="0"/>
              <a:t>العامة هي تلك التي يعلن عنها لجميع الراغبين في التعاقد مع الإدارة دون تعيين، وهي القاعدة العامة في المناقصات وتقوم على أساس المبادئ الأساسية التي سبق ذكرها. وعرفتها لائحة العقود الإدارية بأنها هي التي يعلن عنها لجميع أدوات التنفيذ بقصد الوصول إلى أصلح عرض </a:t>
            </a:r>
            <a:r>
              <a:rPr lang="ar-IQ" dirty="0" smtClean="0"/>
              <a:t>.</a:t>
            </a:r>
          </a:p>
          <a:p>
            <a:pPr marL="0" indent="0">
              <a:buNone/>
            </a:pPr>
            <a:r>
              <a:rPr lang="ar-IQ" dirty="0"/>
              <a:t>أما المناقصات المحدودة، فهي المناقصات التي يقتصر الاشتراك فيها على جهات أو أشخاص يختارون عن طريق قائمة تعدها الإدارة بأسمائهم ولا يحق لمن هم خارج هذه القائمة المشاركة إلا في حالات استثنائية</a:t>
            </a:r>
          </a:p>
        </p:txBody>
      </p:sp>
    </p:spTree>
    <p:extLst>
      <p:ext uri="{BB962C8B-B14F-4D97-AF65-F5344CB8AC3E}">
        <p14:creationId xmlns:p14="http://schemas.microsoft.com/office/powerpoint/2010/main" val="2721895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79512" y="188640"/>
            <a:ext cx="8640960" cy="6120680"/>
          </a:xfrm>
        </p:spPr>
        <p:txBody>
          <a:bodyPr>
            <a:normAutofit fontScale="77500" lnSpcReduction="20000"/>
          </a:bodyPr>
          <a:lstStyle/>
          <a:p>
            <a:pPr algn="r"/>
            <a:r>
              <a:rPr lang="ar-IQ" dirty="0">
                <a:solidFill>
                  <a:schemeClr val="tx1"/>
                </a:solidFill>
              </a:rPr>
              <a:t>طرق ابرام العقود الادارية </a:t>
            </a:r>
            <a:r>
              <a:rPr lang="ar-IQ" dirty="0" smtClean="0">
                <a:solidFill>
                  <a:schemeClr val="tx1"/>
                </a:solidFill>
              </a:rPr>
              <a:t> الجزء الثاني </a:t>
            </a:r>
          </a:p>
          <a:p>
            <a:pPr algn="r"/>
            <a:r>
              <a:rPr lang="ar-IQ" dirty="0" smtClean="0">
                <a:solidFill>
                  <a:schemeClr val="tx1"/>
                </a:solidFill>
              </a:rPr>
              <a:t>ثانياً : الممارسة :</a:t>
            </a:r>
            <a:br>
              <a:rPr lang="ar-IQ" dirty="0" smtClean="0">
                <a:solidFill>
                  <a:schemeClr val="tx1"/>
                </a:solidFill>
              </a:rPr>
            </a:br>
            <a:r>
              <a:rPr lang="ar-IQ" dirty="0" smtClean="0">
                <a:solidFill>
                  <a:schemeClr val="tx1"/>
                </a:solidFill>
              </a:rPr>
              <a:t>يمكن للإدارة أن تلجأ إلى طريق أخر في إبرام عقودها هو طريق الممارسة، ويتم بتقديم العروض أو الاتصال بجهات أو أشخاص متخصصين و التفاوض معهم للوصول إلى أفضل الشروط و الأسعار للتعاقد.( )</a:t>
            </a:r>
            <a:br>
              <a:rPr lang="ar-IQ" dirty="0" smtClean="0">
                <a:solidFill>
                  <a:schemeClr val="tx1"/>
                </a:solidFill>
              </a:rPr>
            </a:br>
            <a:r>
              <a:rPr lang="ar-IQ" dirty="0" smtClean="0">
                <a:solidFill>
                  <a:schemeClr val="tx1"/>
                </a:solidFill>
              </a:rPr>
              <a:t>ويتميز هذا الأسلوب باختصار الإجراءات الطويلة التي يستغرقها غالباً طريق المناقصة، بالإضافة إلى طابع العلنية من خلال معرفة جميع الراغبين بالتعاقد بالأسعار التي يقدمها المنافسون، و التفاوض العلني للوصل إلى الاتفاق، مثلما هو الشأن بالنسبة لعقود القانون الخاص.</a:t>
            </a:r>
            <a:br>
              <a:rPr lang="ar-IQ" dirty="0" smtClean="0">
                <a:solidFill>
                  <a:schemeClr val="tx1"/>
                </a:solidFill>
              </a:rPr>
            </a:br>
            <a:r>
              <a:rPr lang="ar-IQ" dirty="0" smtClean="0">
                <a:solidFill>
                  <a:schemeClr val="tx1"/>
                </a:solidFill>
              </a:rPr>
              <a:t/>
            </a:r>
            <a:br>
              <a:rPr lang="ar-IQ" dirty="0" smtClean="0">
                <a:solidFill>
                  <a:schemeClr val="tx1"/>
                </a:solidFill>
              </a:rPr>
            </a:br>
            <a:r>
              <a:rPr lang="ar-IQ" dirty="0" smtClean="0">
                <a:solidFill>
                  <a:schemeClr val="tx1"/>
                </a:solidFill>
              </a:rPr>
              <a:t>ثالثا: التكليف المباشر :</a:t>
            </a:r>
            <a:br>
              <a:rPr lang="ar-IQ" dirty="0" smtClean="0">
                <a:solidFill>
                  <a:schemeClr val="tx1"/>
                </a:solidFill>
              </a:rPr>
            </a:br>
            <a:r>
              <a:rPr lang="ar-IQ" dirty="0" smtClean="0">
                <a:solidFill>
                  <a:schemeClr val="tx1"/>
                </a:solidFill>
              </a:rPr>
              <a:t>تملك الإدارة أيضاً حرية التعاقد مع الجهات بصورة مباشرة دون اتباع إجراءات خاصة، بإصدار أمر الشراء أو التكليف بالأعمال مباشرة من المختص بتوقيع العقود في الوحدات الإدارية، وفق ما يسمى بطريقة التكليف المباشر، وتلجأ الإدارة لهذا الأسلوب في أحوال معينة استثناء.</a:t>
            </a:r>
            <a:br>
              <a:rPr lang="ar-IQ" dirty="0" smtClean="0">
                <a:solidFill>
                  <a:schemeClr val="tx1"/>
                </a:solidFill>
              </a:rPr>
            </a:br>
            <a:r>
              <a:rPr lang="ar-IQ" dirty="0" smtClean="0">
                <a:solidFill>
                  <a:schemeClr val="tx1"/>
                </a:solidFill>
              </a:rPr>
              <a:t>رابعاً المزايدات :</a:t>
            </a:r>
            <a:br>
              <a:rPr lang="ar-IQ" dirty="0" smtClean="0">
                <a:solidFill>
                  <a:schemeClr val="tx1"/>
                </a:solidFill>
              </a:rPr>
            </a:br>
            <a:r>
              <a:rPr lang="ar-IQ" dirty="0" smtClean="0">
                <a:solidFill>
                  <a:schemeClr val="tx1"/>
                </a:solidFill>
              </a:rPr>
              <a:t>تسلك الإدارة طريق المزايدة في إبرام العقود الإدارية المتعلقة ببيع الأشياء التي تستغني عنها الإدارة أو التي يتقرر بيعها وفقاً للقانون، وتتم عن طريق تقديم عطاءات أو عروض للشراء أو بطريق المناداة للوصول إلى أعلى الأسعار</a:t>
            </a:r>
            <a:endParaRPr lang="ar-IQ" dirty="0" smtClean="0">
              <a:solidFill>
                <a:schemeClr val="tx1"/>
              </a:solidFill>
              <a:effectLst/>
            </a:endParaRPr>
          </a:p>
          <a:p>
            <a:endParaRPr lang="ar-IQ" dirty="0"/>
          </a:p>
        </p:txBody>
      </p:sp>
    </p:spTree>
    <p:extLst>
      <p:ext uri="{BB962C8B-B14F-4D97-AF65-F5344CB8AC3E}">
        <p14:creationId xmlns:p14="http://schemas.microsoft.com/office/powerpoint/2010/main" val="51741103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314</Words>
  <Application>Microsoft Office PowerPoint</Application>
  <PresentationFormat>عرض على الشاشة (3:4)‏</PresentationFormat>
  <Paragraphs>32</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4</cp:revision>
  <dcterms:created xsi:type="dcterms:W3CDTF">2021-05-25T07:58:14Z</dcterms:created>
  <dcterms:modified xsi:type="dcterms:W3CDTF">2022-03-17T13:17:25Z</dcterms:modified>
</cp:coreProperties>
</file>