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05B8319-EED9-4A94-9A96-7B16AB25E20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3147484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5B8319-EED9-4A94-9A96-7B16AB25E20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3299706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5B8319-EED9-4A94-9A96-7B16AB25E20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240991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5B8319-EED9-4A94-9A96-7B16AB25E20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268161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05B8319-EED9-4A94-9A96-7B16AB25E20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2163987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05B8319-EED9-4A94-9A96-7B16AB25E20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2179188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05B8319-EED9-4A94-9A96-7B16AB25E20D}" type="datetimeFigureOut">
              <a:rPr lang="ar-IQ" smtClean="0"/>
              <a:t>14/08/1443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231903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05B8319-EED9-4A94-9A96-7B16AB25E20D}" type="datetimeFigureOut">
              <a:rPr lang="ar-IQ" smtClean="0"/>
              <a:t>14/08/1443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385551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05B8319-EED9-4A94-9A96-7B16AB25E20D}" type="datetimeFigureOut">
              <a:rPr lang="ar-IQ" smtClean="0"/>
              <a:t>14/08/1443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389706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5B8319-EED9-4A94-9A96-7B16AB25E20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3000421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5B8319-EED9-4A94-9A96-7B16AB25E20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3206318-F224-4FD1-952D-DE1ECDEB8C97}" type="slidenum">
              <a:rPr lang="ar-IQ" smtClean="0"/>
              <a:t>‹#›</a:t>
            </a:fld>
            <a:endParaRPr lang="ar-IQ"/>
          </a:p>
        </p:txBody>
      </p:sp>
    </p:spTree>
    <p:extLst>
      <p:ext uri="{BB962C8B-B14F-4D97-AF65-F5344CB8AC3E}">
        <p14:creationId xmlns:p14="http://schemas.microsoft.com/office/powerpoint/2010/main" val="165263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05B8319-EED9-4A94-9A96-7B16AB25E20D}" type="datetimeFigureOut">
              <a:rPr lang="ar-IQ" smtClean="0"/>
              <a:t>14/08/1443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3206318-F224-4FD1-952D-DE1ECDEB8C97}" type="slidenum">
              <a:rPr lang="ar-IQ" smtClean="0"/>
              <a:t>‹#›</a:t>
            </a:fld>
            <a:endParaRPr lang="ar-IQ"/>
          </a:p>
        </p:txBody>
      </p:sp>
    </p:spTree>
    <p:extLst>
      <p:ext uri="{BB962C8B-B14F-4D97-AF65-F5344CB8AC3E}">
        <p14:creationId xmlns:p14="http://schemas.microsoft.com/office/powerpoint/2010/main" val="3605656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92500" lnSpcReduction="20000"/>
          </a:bodyPr>
          <a:lstStyle/>
          <a:p>
            <a:r>
              <a:rPr lang="ar-IQ" smtClean="0"/>
              <a:t>القرارات </a:t>
            </a:r>
            <a:r>
              <a:rPr lang="ar-IQ" dirty="0"/>
              <a:t>الإدارية من حيث مداها أو </a:t>
            </a:r>
            <a:r>
              <a:rPr lang="ar-IQ" dirty="0" err="1" smtClean="0"/>
              <a:t>عموميتها</a:t>
            </a:r>
            <a:r>
              <a:rPr lang="ar-IQ" dirty="0"/>
              <a:t> </a:t>
            </a:r>
            <a:r>
              <a:rPr lang="ar-IQ" dirty="0" smtClean="0"/>
              <a:t>(القرارات </a:t>
            </a:r>
            <a:r>
              <a:rPr lang="ar-IQ" dirty="0" err="1"/>
              <a:t>تنظمية</a:t>
            </a:r>
            <a:r>
              <a:rPr lang="ar-IQ" dirty="0"/>
              <a:t> ،قرارات فردية</a:t>
            </a:r>
            <a:r>
              <a:rPr lang="ar-IQ" dirty="0" smtClean="0"/>
              <a:t>)</a:t>
            </a:r>
          </a:p>
          <a:p>
            <a:r>
              <a:rPr lang="ar-IQ" dirty="0"/>
              <a:t>أولا : القرارات التنظيمية :</a:t>
            </a:r>
            <a:r>
              <a:rPr lang="ar-IQ" dirty="0" smtClean="0"/>
              <a:t/>
            </a:r>
            <a:br>
              <a:rPr lang="ar-IQ" dirty="0" smtClean="0"/>
            </a:br>
            <a:r>
              <a:rPr lang="ar-IQ" dirty="0"/>
              <a:t>القرارات التنظيمية هي تلك القرارات التي تحتوي على قواعد عامة مجرد تسري على جميع الافراد الذين تنطبق عليهم الشروط التي وردت في القاعدة .</a:t>
            </a:r>
            <a:r>
              <a:rPr lang="ar-IQ" dirty="0" smtClean="0"/>
              <a:t/>
            </a:r>
            <a:br>
              <a:rPr lang="ar-IQ" dirty="0" smtClean="0"/>
            </a:br>
            <a:r>
              <a:rPr lang="ar-IQ" dirty="0"/>
              <a:t>وعمومية المراكز القانونية التي يتضمنها القرار التنظيمي </a:t>
            </a:r>
            <a:r>
              <a:rPr lang="ar-IQ" dirty="0" err="1"/>
              <a:t>لاتعني</a:t>
            </a:r>
            <a:r>
              <a:rPr lang="ar-IQ" dirty="0"/>
              <a:t> انها تنطبق على كافة الاشخاص في المجتمع ،فهي تخاطب فرد أو فئة معينة في المجتمع </a:t>
            </a:r>
            <a:r>
              <a:rPr lang="ar-IQ" dirty="0" err="1"/>
              <a:t>معيينين</a:t>
            </a:r>
            <a:r>
              <a:rPr lang="ar-IQ" dirty="0"/>
              <a:t> بصفاتهم </a:t>
            </a:r>
            <a:r>
              <a:rPr lang="ar-IQ" dirty="0" err="1" smtClean="0"/>
              <a:t>لابذواتهم</a:t>
            </a:r>
            <a:r>
              <a:rPr lang="ar-IQ" dirty="0" smtClean="0"/>
              <a:t/>
            </a:r>
            <a:br>
              <a:rPr lang="ar-IQ" dirty="0" smtClean="0"/>
            </a:br>
            <a:r>
              <a:rPr lang="ar-IQ" dirty="0"/>
              <a:t>والقرارات التنظيمية هي في حقيقتها تشريع ثانوي يقوم الى جانب التشريع العادي، الا أنه يصدر عن الادارة ،وعلى ذلك فهو تشريع ثانوي يطبق على كل من يستوفي شروطا معينة تضعها القاعدة مسبقا ولا </a:t>
            </a:r>
            <a:r>
              <a:rPr lang="ar-IQ" dirty="0" err="1"/>
              <a:t>تسنفذ</a:t>
            </a:r>
            <a:r>
              <a:rPr lang="ar-IQ" dirty="0"/>
              <a:t> اللائحة موضوعها بتطبيقها ،بل تظل قائمة لتطبق </a:t>
            </a:r>
            <a:r>
              <a:rPr lang="ar-IQ" dirty="0" err="1" smtClean="0"/>
              <a:t>مستقبلا،مع</a:t>
            </a:r>
            <a:r>
              <a:rPr lang="ar-IQ" dirty="0" smtClean="0"/>
              <a:t> </a:t>
            </a:r>
            <a:r>
              <a:rPr lang="ar-IQ" dirty="0"/>
              <a:t>انها اقل ثباتا من القانون.</a:t>
            </a:r>
          </a:p>
        </p:txBody>
      </p:sp>
    </p:spTree>
    <p:extLst>
      <p:ext uri="{BB962C8B-B14F-4D97-AF65-F5344CB8AC3E}">
        <p14:creationId xmlns:p14="http://schemas.microsoft.com/office/powerpoint/2010/main" val="3616211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r>
              <a:rPr lang="ar-IQ" dirty="0"/>
              <a:t>مبدأ عدم رجعية القرارات الإدارية .</a:t>
            </a:r>
            <a:r>
              <a:rPr lang="ar-IQ" dirty="0" smtClean="0"/>
              <a:t/>
            </a:r>
            <a:br>
              <a:rPr lang="ar-IQ" dirty="0" smtClean="0"/>
            </a:br>
            <a:r>
              <a:rPr lang="ar-IQ" dirty="0" smtClean="0"/>
              <a:t>تسرى </a:t>
            </a:r>
            <a:r>
              <a:rPr lang="ar-IQ" dirty="0"/>
              <a:t>آثار القرارات الإدارية على المستقبل , ولا تسري بأثر رجعي على </a:t>
            </a:r>
            <a:r>
              <a:rPr lang="ar-IQ" dirty="0" smtClean="0"/>
              <a:t>الماضي وذلك </a:t>
            </a:r>
            <a:br>
              <a:rPr lang="ar-IQ" dirty="0" smtClean="0"/>
            </a:br>
            <a:r>
              <a:rPr lang="ar-IQ" dirty="0"/>
              <a:t>1. احترام الحقوق المكتسبة : إذا اكتسب الأفراد حقاً في ظل نظام قانوني معين أو رتب لهم قرار إداري مركزاً قانونياً معيناً , فأنه لا يجوز المساس بهذا المركز إلا بنص خاص و ويسرى التغيير أو التعديل في هذا المركز بأثر حال ومباشر من تاريخ العمل به وليس بأثر رجعي .</a:t>
            </a:r>
            <a:r>
              <a:rPr lang="ar-IQ" dirty="0" smtClean="0"/>
              <a:t/>
            </a:r>
            <a:br>
              <a:rPr lang="ar-IQ" dirty="0" smtClean="0"/>
            </a:br>
            <a:r>
              <a:rPr lang="ar-IQ" dirty="0"/>
              <a:t>2. استقرار المعاملات بين الأفراد : المصلحة العامة تقتضي أن لا يفقد الأفراد الثقة والاطمئنان على استقرار حقوقهم و مراكزهم الذاتية التي تمت نتيجة لتطبيق أوضاع </a:t>
            </a:r>
            <a:r>
              <a:rPr lang="ar-IQ" dirty="0" err="1"/>
              <a:t>القانوينة</a:t>
            </a:r>
            <a:r>
              <a:rPr lang="ar-IQ" dirty="0"/>
              <a:t> السابقة .</a:t>
            </a:r>
            <a:r>
              <a:rPr lang="ar-IQ" dirty="0" smtClean="0"/>
              <a:t/>
            </a:r>
            <a:br>
              <a:rPr lang="ar-IQ" dirty="0" smtClean="0"/>
            </a:br>
            <a:r>
              <a:rPr lang="ar-IQ" dirty="0"/>
              <a:t>3. احترام قواعد الاختصاص : تقوم قاعدة عدم رجعية القرارات لإدارية على ضرورة اعتداء مصدر القرار على اختصاص سلفه .</a:t>
            </a:r>
            <a:r>
              <a:rPr lang="ar-IQ" dirty="0" smtClean="0"/>
              <a:t/>
            </a:r>
            <a:br>
              <a:rPr lang="ar-IQ" dirty="0" smtClean="0"/>
            </a:br>
            <a:r>
              <a:rPr lang="ar-IQ" dirty="0"/>
              <a:t>ومن الجدير بالذكر أن بطلان القرار الإداري الذي يصدر خلافاً لقاعدة عدم الرجعية على الماضي قد لا يكون بطلاناً كلياً , كما لو صدر قرار بترقية موظف عام من تاريخ لا يستحق فيه الترقية , فإذا كان القرار سليماً فأنه يلغي جزئياً فيما يتعلق بالتاريخ المحدد للترقية , وتعتبر الترقية من التاريخ الذي استكمل فيه المدة القانونية , أما إذا كان القرار غير قابل للتجزئة فأن البطلان يشمله كله</a:t>
            </a:r>
          </a:p>
        </p:txBody>
      </p:sp>
    </p:spTree>
    <p:extLst>
      <p:ext uri="{BB962C8B-B14F-4D97-AF65-F5344CB8AC3E}">
        <p14:creationId xmlns:p14="http://schemas.microsoft.com/office/powerpoint/2010/main" val="2952646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70000" lnSpcReduction="20000"/>
          </a:bodyPr>
          <a:lstStyle/>
          <a:p>
            <a:pPr marL="0" indent="0">
              <a:buNone/>
            </a:pPr>
            <a:r>
              <a:rPr lang="ar-IQ" dirty="0"/>
              <a:t>غير أن قاعدة عدم رجعية القرارات الإدارية على الماضي </a:t>
            </a:r>
            <a:r>
              <a:rPr lang="ar-IQ" dirty="0" smtClean="0"/>
              <a:t> الا بعض </a:t>
            </a:r>
            <a:r>
              <a:rPr lang="ar-IQ" dirty="0"/>
              <a:t>الاستثناءات التي يمكن ردها إلى ما يلي :-</a:t>
            </a:r>
            <a:r>
              <a:rPr lang="ar-IQ" dirty="0" smtClean="0"/>
              <a:t/>
            </a:r>
            <a:br>
              <a:rPr lang="ar-IQ" dirty="0" smtClean="0"/>
            </a:br>
            <a:r>
              <a:rPr lang="ar-IQ" dirty="0"/>
              <a:t>1. إباحة الرجعية بنص القانون : يجوز للمشرع أن يخول الإدارة بنص صريح أن تصدر قرارات معينة بأثر رجعي على اعتبار أن المشرع يمثل المصلحة العامة التي تسعى الإدارة إلى تحقيقها .</a:t>
            </a:r>
            <a:r>
              <a:rPr lang="ar-IQ" dirty="0" smtClean="0"/>
              <a:t/>
            </a:r>
            <a:br>
              <a:rPr lang="ar-IQ" dirty="0" smtClean="0"/>
            </a:br>
            <a:r>
              <a:rPr lang="ar-IQ" dirty="0"/>
              <a:t>2. إباحة الرجعية في تنفيذ الأحكام : الحكم القضائي الصادر بإلغاء قرار إداري يؤدي إلى إعدام هذا القرار بالنسبة للمستقبل والماضي , وحتى تنفذ الإدارة حكم الإلغاء لابد لها من إصدار قرارات متضمنة بالضرورة آثاراً رجعية , كما لو حكم القضاء بإلغاء قرار الإدارة بفصل موظف فإن الإدارة تلتزم بإعادته إلى وظيفته السابقة مع منحه الامتيازات والحقوق التي فاته التمتع بها في فترة انقطاعه عن الوظيفية .</a:t>
            </a:r>
            <a:r>
              <a:rPr lang="ar-IQ" dirty="0" smtClean="0"/>
              <a:t/>
            </a:r>
            <a:br>
              <a:rPr lang="ar-IQ" dirty="0" smtClean="0"/>
            </a:br>
            <a:r>
              <a:rPr lang="ar-IQ" dirty="0"/>
              <a:t>3. رجعية القرارات الإدارية الساحبة : </a:t>
            </a:r>
            <a:r>
              <a:rPr lang="ar-IQ" dirty="0" smtClean="0"/>
              <a:t>تقوم الإدارة </a:t>
            </a:r>
            <a:r>
              <a:rPr lang="ar-IQ" dirty="0"/>
              <a:t>بسحب القرارات الإدارية يتم بأثر رجعي نظراً لإعدامه القرار المسحوب من تاريخ صدروه, فالإدارة تملك حق سحب قراراتها التنظيمية في كل وقت سواء كانت مشروعة أو غير مشروعة , وكذلك يجوز لها سحب قراراتها الفردية الغير مشروعة والمرتبة لحقوق ذاتية خلال مدة الطعن بالإلغاء .</a:t>
            </a:r>
            <a:r>
              <a:rPr lang="ar-IQ" dirty="0" smtClean="0"/>
              <a:t/>
            </a:r>
            <a:br>
              <a:rPr lang="ar-IQ" dirty="0" smtClean="0"/>
            </a:br>
            <a:r>
              <a:rPr lang="ar-IQ" dirty="0"/>
              <a:t>4. رجعية القرارات المؤكدة والمفسرة : إذا صدر قرار بقصد تأكيد أو تفسير قرار سابق و فإن القرار المؤكد أو المفسر يسرى حكمه من تاريخ تطبيق القرار الأول لأنه لا يضيف أثراً جديداً له بل يقتصر على تأكيده أو تفسيره .</a:t>
            </a:r>
            <a:r>
              <a:rPr lang="ar-IQ" dirty="0" smtClean="0"/>
              <a:t/>
            </a:r>
            <a:br>
              <a:rPr lang="ar-IQ" dirty="0" smtClean="0"/>
            </a:br>
            <a:r>
              <a:rPr lang="ar-IQ" dirty="0"/>
              <a:t>5. رجعية القرارات الإدارية لمقتضيات المرافق العامة : استقر القضاء الإداري </a:t>
            </a:r>
            <a:r>
              <a:rPr lang="ar-IQ" dirty="0" smtClean="0"/>
              <a:t>على </a:t>
            </a:r>
            <a:r>
              <a:rPr lang="ar-IQ" dirty="0"/>
              <a:t>عدم تطبيق قاعدة رجعية القرارات الإدارية كلما تعارض تطبيقها مع مقتضيات سير المرافق العامة </a:t>
            </a:r>
          </a:p>
        </p:txBody>
      </p:sp>
    </p:spTree>
    <p:extLst>
      <p:ext uri="{BB962C8B-B14F-4D97-AF65-F5344CB8AC3E}">
        <p14:creationId xmlns:p14="http://schemas.microsoft.com/office/powerpoint/2010/main" val="544183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pPr marL="0" indent="0">
              <a:buNone/>
            </a:pPr>
            <a:r>
              <a:rPr lang="ar-IQ" dirty="0"/>
              <a:t>أرجاء آثار القرار الإداري للمستقبل </a:t>
            </a:r>
            <a:r>
              <a:rPr lang="ar-IQ" dirty="0" smtClean="0"/>
              <a:t/>
            </a:r>
            <a:br>
              <a:rPr lang="ar-IQ" dirty="0" smtClean="0"/>
            </a:br>
            <a:r>
              <a:rPr lang="ar-IQ" dirty="0"/>
              <a:t>1. القرارات الإدارية التنظيمية : تملك الإدارة أرجاء آثار القرارات التنظيمية إلى تاريخ لاحق لصدورها , لأن ذلك لا يتضمن اعتداء على سلطة الخلف , لأن هذا الخلف يملك دائماً حق سحب أو إلغاء أو تعديل قراراته التنظيمية لأنها لا ترتب حقوقاً مكتسبة بل تنشئ مراكز تنظيمية عامة .</a:t>
            </a:r>
            <a:r>
              <a:rPr lang="ar-IQ" dirty="0" smtClean="0"/>
              <a:t/>
            </a:r>
            <a:br>
              <a:rPr lang="ar-IQ" dirty="0" smtClean="0"/>
            </a:br>
            <a:r>
              <a:rPr lang="ar-IQ" dirty="0"/>
              <a:t>2. القرارات الإدارية الفردية : الأصل في القرارات الإدارية الفردية أن لا يجوز للإدارة أن ترجئ آثارها للمستقبل لأن ذلك يمثل اعتداء على السلطة القائمة في المستقبل لأنه يولد عنها مراكز قانونية خاصة , يستطيع الأفراد أن يحتجوا بها في مواجهة الإدارة استناداً إلى فكرة الحقوق المكتسبة .</a:t>
            </a:r>
            <a:r>
              <a:rPr lang="ar-IQ" dirty="0" smtClean="0"/>
              <a:t/>
            </a:r>
            <a:br>
              <a:rPr lang="ar-IQ" dirty="0" smtClean="0"/>
            </a:br>
            <a:r>
              <a:rPr lang="ar-IQ" dirty="0"/>
              <a:t>كما لو أصدرت السلطة الإدارية الحالية قراراً بتعيين موظف وأرجئت تنفيذ هذا القرار إلى فترة لاحقة , فتكون قد قيدت السلطة الإدارية في المستقبل بقرار التعيين خلافاً لقواعد الاختصاص .</a:t>
            </a:r>
            <a:r>
              <a:rPr lang="ar-IQ" dirty="0" smtClean="0"/>
              <a:t/>
            </a:r>
            <a:br>
              <a:rPr lang="ar-IQ" dirty="0" smtClean="0"/>
            </a:br>
            <a:r>
              <a:rPr lang="ar-IQ" dirty="0" smtClean="0"/>
              <a:t>3- ومع </a:t>
            </a:r>
            <a:r>
              <a:rPr lang="ar-IQ" dirty="0"/>
              <a:t>ذلك يجوز أحياناً ولضرورات سير المرافق العامة تأجيل آثار القرار الإداري إلى تاريخ لاحق , فيكون المرجع هنا هو الباعث وليس التأجيل ذاته , ويكون الحكم على مشروعية هذا القرار أن يكون محله قائماً حتى اللحظة المحددة للتنفيذ , فإن انعدم هذا الركن أصبح القرار منعدماً لانعدام ركن المحل فلا يرتب </a:t>
            </a:r>
            <a:r>
              <a:rPr lang="ar-IQ" dirty="0" smtClean="0"/>
              <a:t>أثراً.</a:t>
            </a:r>
            <a:endParaRPr lang="ar-IQ" dirty="0"/>
          </a:p>
        </p:txBody>
      </p:sp>
    </p:spTree>
    <p:extLst>
      <p:ext uri="{BB962C8B-B14F-4D97-AF65-F5344CB8AC3E}">
        <p14:creationId xmlns:p14="http://schemas.microsoft.com/office/powerpoint/2010/main" val="2619433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504" y="260648"/>
            <a:ext cx="8928992" cy="6597352"/>
          </a:xfrm>
        </p:spPr>
        <p:txBody>
          <a:bodyPr>
            <a:normAutofit fontScale="25000" lnSpcReduction="20000"/>
          </a:bodyPr>
          <a:lstStyle/>
          <a:p>
            <a:pPr algn="r"/>
            <a:r>
              <a:rPr lang="ar-IQ" sz="8800" dirty="0">
                <a:solidFill>
                  <a:schemeClr val="tx1"/>
                </a:solidFill>
              </a:rPr>
              <a:t>نهاية القرارات </a:t>
            </a:r>
            <a:r>
              <a:rPr lang="ar-IQ" sz="8800" dirty="0" smtClean="0">
                <a:solidFill>
                  <a:schemeClr val="tx1"/>
                </a:solidFill>
              </a:rPr>
              <a:t>الإدارية</a:t>
            </a:r>
            <a:endParaRPr lang="en-US" sz="8800" dirty="0" smtClean="0">
              <a:solidFill>
                <a:schemeClr val="tx1"/>
              </a:solidFill>
            </a:endParaRPr>
          </a:p>
          <a:p>
            <a:pPr algn="r"/>
            <a:r>
              <a:rPr lang="ar-IQ" sz="8800" dirty="0" smtClean="0">
                <a:solidFill>
                  <a:schemeClr val="tx1"/>
                </a:solidFill>
              </a:rPr>
              <a:t>*نهاية </a:t>
            </a:r>
            <a:r>
              <a:rPr lang="ar-IQ" sz="8800" dirty="0">
                <a:solidFill>
                  <a:schemeClr val="tx1"/>
                </a:solidFill>
              </a:rPr>
              <a:t>القرارات الإدارية بغير عمل </a:t>
            </a:r>
            <a:r>
              <a:rPr lang="ar-IQ" sz="8800" dirty="0" smtClean="0">
                <a:solidFill>
                  <a:schemeClr val="tx1"/>
                </a:solidFill>
              </a:rPr>
              <a:t>الإدارة</a:t>
            </a:r>
          </a:p>
          <a:p>
            <a:pPr algn="r"/>
            <a:r>
              <a:rPr lang="ar-IQ" sz="8800" dirty="0">
                <a:solidFill>
                  <a:schemeClr val="tx1"/>
                </a:solidFill>
              </a:rPr>
              <a:t>أولاً : تنفيذ القرار الإداري </a:t>
            </a:r>
            <a:r>
              <a:rPr lang="ar-IQ" sz="8800" dirty="0" smtClean="0">
                <a:solidFill>
                  <a:schemeClr val="tx1"/>
                </a:solidFill>
              </a:rPr>
              <a:t>.</a:t>
            </a:r>
            <a:r>
              <a:rPr lang="ar-IQ" sz="8800" dirty="0">
                <a:solidFill>
                  <a:schemeClr val="tx1"/>
                </a:solidFill>
              </a:rPr>
              <a:t> </a:t>
            </a:r>
            <a:r>
              <a:rPr lang="ar-IQ" sz="8800" dirty="0" smtClean="0">
                <a:solidFill>
                  <a:schemeClr val="tx1"/>
                </a:solidFill>
              </a:rPr>
              <a:t>ينتهي </a:t>
            </a:r>
            <a:r>
              <a:rPr lang="ar-IQ" sz="8800" dirty="0">
                <a:solidFill>
                  <a:schemeClr val="tx1"/>
                </a:solidFill>
              </a:rPr>
              <a:t>القرار الإداري بمجرد تنفيذه أو استنفاذ الغرض منه , كتنفيذ القرار بإبعاد أجنبي , فإن القرار ينتهي بمغادرة ذلك الأجنبي البلاد , والقرار الصادر بهدم منزل آيل للسقوط ينتهي بهدم ذلك البيت .</a:t>
            </a:r>
            <a:r>
              <a:rPr lang="ar-IQ" sz="8800" dirty="0" smtClean="0">
                <a:solidFill>
                  <a:schemeClr val="tx1"/>
                </a:solidFill>
              </a:rPr>
              <a:t/>
            </a:r>
            <a:br>
              <a:rPr lang="ar-IQ" sz="8800" dirty="0" smtClean="0">
                <a:solidFill>
                  <a:schemeClr val="tx1"/>
                </a:solidFill>
              </a:rPr>
            </a:br>
            <a:r>
              <a:rPr lang="ar-IQ" sz="8800" dirty="0">
                <a:solidFill>
                  <a:schemeClr val="tx1"/>
                </a:solidFill>
              </a:rPr>
              <a:t>وقد تستدعي طبيعة بعض القرارات استمرارها لمدة طويلة من الزمن , كالقرار الصادر بترخيص محل , فلا ينتهي القرار بإنشاء المحل , بل يستمر ما دام المستفيد من الترخيص مزاولاً لنشاطه , إلا إذا تدخلت الإدارة وقامت بسحب الترخيص لمقتضيات المصلحة العامة أو لمخالفة المستفيد لشروط الاستفادة منه .</a:t>
            </a:r>
            <a:r>
              <a:rPr lang="ar-IQ" sz="8800" dirty="0" smtClean="0">
                <a:solidFill>
                  <a:schemeClr val="tx1"/>
                </a:solidFill>
              </a:rPr>
              <a:t/>
            </a:r>
            <a:br>
              <a:rPr lang="ar-IQ" sz="8800" dirty="0" smtClean="0">
                <a:solidFill>
                  <a:schemeClr val="tx1"/>
                </a:solidFill>
              </a:rPr>
            </a:br>
            <a:r>
              <a:rPr lang="ar-IQ" sz="8800" dirty="0">
                <a:solidFill>
                  <a:schemeClr val="tx1"/>
                </a:solidFill>
              </a:rPr>
              <a:t>ثانياً : انتهاء المدة المحددة لسريان القرار </a:t>
            </a:r>
            <a:r>
              <a:rPr lang="ar-IQ" sz="8800" dirty="0" smtClean="0">
                <a:solidFill>
                  <a:schemeClr val="tx1"/>
                </a:solidFill>
              </a:rPr>
              <a:t>:قد </a:t>
            </a:r>
            <a:r>
              <a:rPr lang="ar-IQ" sz="8800" dirty="0">
                <a:solidFill>
                  <a:schemeClr val="tx1"/>
                </a:solidFill>
              </a:rPr>
              <a:t>يحدد المشرع مدة معينة لسريان القرار الإداري يتوقف أثره بانتهائها , كما في حالة الترخيص بالإقامة الأجنبي لمدة معينة , أو قرار منح جواز سفر ,ففي الحالتين ينتهي القرار بانتهاء المدة المحدد سلفاً لنفاذ الترخيص وجواز السفر .</a:t>
            </a:r>
            <a:r>
              <a:rPr lang="ar-IQ" sz="8800" dirty="0" smtClean="0">
                <a:solidFill>
                  <a:schemeClr val="tx1"/>
                </a:solidFill>
              </a:rPr>
              <a:t/>
            </a:r>
            <a:br>
              <a:rPr lang="ar-IQ" sz="8800" dirty="0" smtClean="0">
                <a:solidFill>
                  <a:schemeClr val="tx1"/>
                </a:solidFill>
              </a:rPr>
            </a:br>
            <a:r>
              <a:rPr lang="ar-IQ" sz="8800" dirty="0">
                <a:solidFill>
                  <a:schemeClr val="tx1"/>
                </a:solidFill>
              </a:rPr>
              <a:t>ثالثاً : زوال الحالة الواقعية أو القانونية التي تعلق عليها استمرار نفاذ القرار </a:t>
            </a:r>
            <a:r>
              <a:rPr lang="ar-IQ" sz="8800" dirty="0" smtClean="0">
                <a:solidFill>
                  <a:schemeClr val="tx1"/>
                </a:solidFill>
              </a:rPr>
              <a:t>الإداري: كما </a:t>
            </a:r>
            <a:r>
              <a:rPr lang="ar-IQ" sz="8800" dirty="0">
                <a:solidFill>
                  <a:schemeClr val="tx1"/>
                </a:solidFill>
              </a:rPr>
              <a:t>لو منحت الإدارة الأجنبي الترخيص بالإقامة لأنه يعمل في جهة أو مصلحة حكومية فإذا انتهت خدمته في هذه الجهة انتهى معها الترخيص له بالإقامة . </a:t>
            </a:r>
            <a:r>
              <a:rPr lang="ar-IQ" sz="8800" dirty="0" smtClean="0">
                <a:solidFill>
                  <a:schemeClr val="tx1"/>
                </a:solidFill>
              </a:rPr>
              <a:t/>
            </a:r>
            <a:br>
              <a:rPr lang="ar-IQ" sz="8800" dirty="0" smtClean="0">
                <a:solidFill>
                  <a:schemeClr val="tx1"/>
                </a:solidFill>
              </a:rPr>
            </a:br>
            <a:r>
              <a:rPr lang="ar-IQ" sz="8800" dirty="0">
                <a:solidFill>
                  <a:schemeClr val="tx1"/>
                </a:solidFill>
              </a:rPr>
              <a:t>رابعاً : استحالة تنفيذ القرار </a:t>
            </a:r>
            <a:r>
              <a:rPr lang="ar-IQ" sz="8800" dirty="0" smtClean="0">
                <a:solidFill>
                  <a:schemeClr val="tx1"/>
                </a:solidFill>
              </a:rPr>
              <a:t>:كالقرار </a:t>
            </a:r>
            <a:r>
              <a:rPr lang="ar-IQ" sz="8800" dirty="0">
                <a:solidFill>
                  <a:schemeClr val="tx1"/>
                </a:solidFill>
              </a:rPr>
              <a:t>الصادر بترخيص مزاولة مهنة معينة , ثم يتوفى المستفيد من الرخصة أو القرار الصادر بتعيين موظف يتوفى قبل تنفيذه لقرار التعيين </a:t>
            </a:r>
            <a:r>
              <a:rPr lang="ar-IQ" sz="8800" dirty="0" smtClean="0">
                <a:solidFill>
                  <a:schemeClr val="tx1"/>
                </a:solidFill>
              </a:rPr>
              <a:t>.</a:t>
            </a:r>
            <a:br>
              <a:rPr lang="ar-IQ" sz="8800" dirty="0" smtClean="0">
                <a:solidFill>
                  <a:schemeClr val="tx1"/>
                </a:solidFill>
              </a:rPr>
            </a:br>
            <a:r>
              <a:rPr lang="ar-IQ" sz="8800" dirty="0">
                <a:solidFill>
                  <a:schemeClr val="tx1"/>
                </a:solidFill>
              </a:rPr>
              <a:t>خامساً : تحقق الشرط الفاسخ الذي يعلق عليه القرار </a:t>
            </a:r>
            <a:r>
              <a:rPr lang="ar-IQ" sz="8800" dirty="0" smtClean="0">
                <a:solidFill>
                  <a:schemeClr val="tx1"/>
                </a:solidFill>
              </a:rPr>
              <a:t>:قد </a:t>
            </a:r>
            <a:r>
              <a:rPr lang="ar-IQ" sz="8800" dirty="0">
                <a:solidFill>
                  <a:schemeClr val="tx1"/>
                </a:solidFill>
              </a:rPr>
              <a:t>يصدر القرار معلقاً على شرط فاسخ , وهو قرار كامل وتكون آثاره نافذة , غير أن تحقق الشرط الفاسخ يؤدي إلى زوال القرار من تاريخ صدروه وليس من تاريخ تحقق الشرط . ك</a:t>
            </a:r>
            <a:r>
              <a:rPr lang="ar-IQ" sz="8800" dirty="0" smtClean="0">
                <a:solidFill>
                  <a:schemeClr val="tx1"/>
                </a:solidFill>
              </a:rPr>
              <a:t>ما </a:t>
            </a:r>
            <a:r>
              <a:rPr lang="ar-IQ" sz="8800" dirty="0">
                <a:solidFill>
                  <a:schemeClr val="tx1"/>
                </a:solidFill>
              </a:rPr>
              <a:t>في قرار التعيين فهو قرار فردي مقترن بشرط فاسخ يتمثل في رفض صاحب الشأن فإذا لم يتحقق الرفض استمر القرار صحيحاً ومنتجاً لآثاره , أما إذا رفض التعيين زالت آثار القرار بأثر رجعي من تاريخ صدوره وليس من تاريخ تحقق الشرط .</a:t>
            </a:r>
            <a:r>
              <a:rPr lang="ar-IQ" sz="8000" dirty="0" smtClean="0">
                <a:solidFill>
                  <a:schemeClr val="tx1"/>
                </a:solidFill>
              </a:rPr>
              <a:t/>
            </a:r>
            <a:br>
              <a:rPr lang="ar-IQ" sz="8000" dirty="0" smtClean="0">
                <a:solidFill>
                  <a:schemeClr val="tx1"/>
                </a:solidFill>
              </a:rPr>
            </a:br>
            <a:r>
              <a:rPr lang="ar-IQ" dirty="0" smtClean="0"/>
              <a:t/>
            </a:r>
            <a:br>
              <a:rPr lang="ar-IQ" dirty="0" smtClean="0"/>
            </a:br>
            <a:endParaRPr lang="ar-IQ" dirty="0">
              <a:solidFill>
                <a:schemeClr val="tx1"/>
              </a:solidFill>
            </a:endParaRPr>
          </a:p>
        </p:txBody>
      </p:sp>
    </p:spTree>
    <p:extLst>
      <p:ext uri="{BB962C8B-B14F-4D97-AF65-F5344CB8AC3E}">
        <p14:creationId xmlns:p14="http://schemas.microsoft.com/office/powerpoint/2010/main" val="645393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856984" cy="6552728"/>
          </a:xfrm>
        </p:spPr>
        <p:txBody>
          <a:bodyPr>
            <a:normAutofit fontScale="62500" lnSpcReduction="20000"/>
          </a:bodyPr>
          <a:lstStyle/>
          <a:p>
            <a:pPr marL="0" indent="0">
              <a:buNone/>
            </a:pPr>
            <a:r>
              <a:rPr lang="ar-IQ" dirty="0" smtClean="0"/>
              <a:t>سادساً : اقتران القرار بأجل فاسخ :</a:t>
            </a:r>
            <a:br>
              <a:rPr lang="ar-IQ" dirty="0" smtClean="0"/>
            </a:br>
            <a:r>
              <a:rPr lang="ar-IQ" dirty="0" smtClean="0"/>
              <a:t>قد تقرن الإدارة القرار الإداري بأجل فاسخ , فإذا حل هذا الأجل زال القرار الإداري من تاريخ حلول الأجل على خلاف القرار المعلق على شرط فاسخ الذي تزول آثاره بأثر رجعي في تاريخ صدروه .</a:t>
            </a:r>
            <a:br>
              <a:rPr lang="ar-IQ" dirty="0" smtClean="0"/>
            </a:br>
            <a:r>
              <a:rPr lang="ar-IQ" dirty="0" smtClean="0"/>
              <a:t>فالقرار في هذه الحالة يكون نافذاً ومنتجاً لآثاره حتى يتحقق الأجل الفاسخ , ومن ذلك القرارات الإدارية التي تحدد علاقة الموظف بالدولة والتي تنتهي حكماً ببلوغ الموظف سن التقاعد .</a:t>
            </a:r>
            <a:br>
              <a:rPr lang="ar-IQ" dirty="0" smtClean="0"/>
            </a:br>
            <a:r>
              <a:rPr lang="ar-IQ" dirty="0" smtClean="0"/>
              <a:t>سابعاً : الهلاك المادي للشيء الذي يقوم عليه القرار :</a:t>
            </a:r>
            <a:br>
              <a:rPr lang="ar-IQ" dirty="0" smtClean="0"/>
            </a:br>
            <a:r>
              <a:rPr lang="ar-IQ" dirty="0" smtClean="0"/>
              <a:t>كما لو صدر قرار بالترخيص لأحد الأشخاص باستعمال جزء من المال العام , فينتهي القرار بهلاك هذا الجزء من المال العام , أو فقده لصفة العمومية .</a:t>
            </a:r>
            <a:br>
              <a:rPr lang="ar-IQ" dirty="0" smtClean="0"/>
            </a:br>
            <a:r>
              <a:rPr lang="ar-IQ" dirty="0" smtClean="0"/>
              <a:t>ثامناً : تغير الظروف التي دعت إلى إصدار القرار :</a:t>
            </a:r>
            <a:br>
              <a:rPr lang="ar-IQ" dirty="0" smtClean="0"/>
            </a:br>
            <a:r>
              <a:rPr lang="ar-IQ" dirty="0" smtClean="0"/>
              <a:t>القرار الصادر تنفيذاً لقانون معين من الطبيعي أن ينتهي بزوال أو إلغاء القانون , إلا إذا نص على غير ذلك .</a:t>
            </a:r>
          </a:p>
          <a:p>
            <a:pPr marL="0" indent="0">
              <a:buNone/>
            </a:pPr>
            <a:r>
              <a:rPr lang="ar-IQ" sz="3800" b="1" dirty="0" smtClean="0"/>
              <a:t>نهاية </a:t>
            </a:r>
            <a:r>
              <a:rPr lang="ar-IQ" sz="3800" b="1" dirty="0"/>
              <a:t>القرارات الإدارية بعمل من جانب </a:t>
            </a:r>
            <a:r>
              <a:rPr lang="ar-IQ" sz="3800" b="1" dirty="0" smtClean="0"/>
              <a:t>الإدارة</a:t>
            </a:r>
            <a:r>
              <a:rPr lang="ar-IQ" dirty="0" smtClean="0"/>
              <a:t/>
            </a:r>
            <a:br>
              <a:rPr lang="ar-IQ" dirty="0" smtClean="0"/>
            </a:br>
            <a:r>
              <a:rPr lang="ar-IQ" dirty="0"/>
              <a:t>أولاً : الإلغـاء</a:t>
            </a:r>
            <a:r>
              <a:rPr lang="ar-IQ" dirty="0" smtClean="0"/>
              <a:t/>
            </a:r>
            <a:br>
              <a:rPr lang="ar-IQ" dirty="0" smtClean="0"/>
            </a:br>
            <a:r>
              <a:rPr lang="ar-IQ" dirty="0"/>
              <a:t>أن سرعة تطور الحياة الإدارية وتغيرها يؤدي إلى ضرورة تطور القرارات الإدارية وتغيرها في كل وقت , لتساير هذا التطور وتجاوب مع لأوضاع المتغيرة . </a:t>
            </a:r>
            <a:r>
              <a:rPr lang="ar-IQ" dirty="0" smtClean="0"/>
              <a:t/>
            </a:r>
            <a:br>
              <a:rPr lang="ar-IQ" dirty="0" smtClean="0"/>
            </a:br>
            <a:r>
              <a:rPr lang="ar-IQ" dirty="0"/>
              <a:t>لذلك تلجأ الإدارة في كثير من الأحيان إلى وضع حد لتطبيق قراراتها غير المناسبة , وفق ما يسمى الإلغاء .</a:t>
            </a:r>
            <a:r>
              <a:rPr lang="ar-IQ" dirty="0" smtClean="0"/>
              <a:t/>
            </a:r>
            <a:br>
              <a:rPr lang="ar-IQ" dirty="0" smtClean="0"/>
            </a:br>
            <a:r>
              <a:rPr lang="ar-IQ" dirty="0"/>
              <a:t>والإلغاء بهذا المعنى هو العمل القانوني الذي يصدر عن الإدارة </a:t>
            </a:r>
            <a:r>
              <a:rPr lang="ar-IQ" dirty="0">
                <a:solidFill>
                  <a:srgbClr val="FF0000"/>
                </a:solidFill>
              </a:rPr>
              <a:t>متضمناً إنهاء أثر القرار الإداري بالنسبة للمستقبل مع ترك آثاره التي رتبها منذ لحظة صدوره وحتى إلغاءه.</a:t>
            </a:r>
            <a:r>
              <a:rPr lang="ar-IQ" dirty="0" smtClean="0"/>
              <a:t/>
            </a:r>
            <a:br>
              <a:rPr lang="ar-IQ" dirty="0" smtClean="0"/>
            </a:br>
            <a:r>
              <a:rPr lang="ar-IQ" dirty="0" smtClean="0"/>
              <a:t>1- </a:t>
            </a:r>
            <a:r>
              <a:rPr lang="ar-IQ" dirty="0"/>
              <a:t>أن يتم الإلغاء بقرار صادر من السلطة التي أصدرت القرار ألأصلي أو السلطة الرئاسية لها , ما لم ينص المشرع على منح سلطة أخرى هذا الحق </a:t>
            </a:r>
            <a:endParaRPr lang="ar-IQ" dirty="0" smtClean="0"/>
          </a:p>
          <a:p>
            <a:pPr marL="0" indent="0">
              <a:buNone/>
            </a:pPr>
            <a:r>
              <a:rPr lang="ar-IQ" dirty="0" smtClean="0"/>
              <a:t>2- </a:t>
            </a:r>
            <a:r>
              <a:rPr lang="ar-IQ" dirty="0"/>
              <a:t>ومن الضروري أيضاً أن يتخذ قرار الإلغاء نفس شكل وإجراءات صدور القرار الأصلي , فإذا كان الأخير كتابياً يجب أن يكون قرار الإلغاء كتابياً أيضاً</a:t>
            </a:r>
            <a:endParaRPr lang="ar-IQ" dirty="0" smtClean="0"/>
          </a:p>
          <a:p>
            <a:pPr marL="0" indent="0">
              <a:buNone/>
            </a:pPr>
            <a:endParaRPr lang="ar-IQ" dirty="0" smtClean="0">
              <a:solidFill>
                <a:srgbClr val="FF0000"/>
              </a:solidFill>
            </a:endParaRPr>
          </a:p>
          <a:p>
            <a:pPr marL="0" indent="0">
              <a:buNone/>
            </a:pPr>
            <a:r>
              <a:rPr lang="ar-IQ" dirty="0" smtClean="0">
                <a:solidFill>
                  <a:srgbClr val="FF0000"/>
                </a:solidFill>
              </a:rPr>
              <a:t>ويختلف حق الإدارة في إلغاء قراراتها الإدارية باختلاف قراراتها تنظيمية أو فردية .</a:t>
            </a:r>
            <a:endParaRPr lang="ar-IQ" dirty="0">
              <a:solidFill>
                <a:srgbClr val="FF0000"/>
              </a:solidFill>
            </a:endParaRPr>
          </a:p>
        </p:txBody>
      </p:sp>
    </p:spTree>
    <p:extLst>
      <p:ext uri="{BB962C8B-B14F-4D97-AF65-F5344CB8AC3E}">
        <p14:creationId xmlns:p14="http://schemas.microsoft.com/office/powerpoint/2010/main" val="2496568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16632"/>
            <a:ext cx="8964488" cy="6408712"/>
          </a:xfrm>
        </p:spPr>
        <p:txBody>
          <a:bodyPr>
            <a:normAutofit fontScale="77500" lnSpcReduction="20000"/>
          </a:bodyPr>
          <a:lstStyle/>
          <a:p>
            <a:pPr marL="0" indent="0">
              <a:buNone/>
            </a:pPr>
            <a:r>
              <a:rPr lang="ar-IQ" dirty="0"/>
              <a:t>ب- القرارات الإدارية التي لا ترتب حقوقاً </a:t>
            </a:r>
            <a:r>
              <a:rPr lang="ar-IQ" dirty="0" smtClean="0"/>
              <a:t>للأفراد</a:t>
            </a:r>
          </a:p>
          <a:p>
            <a:pPr marL="0" indent="0">
              <a:buNone/>
            </a:pPr>
            <a:r>
              <a:rPr lang="ar-IQ" dirty="0"/>
              <a:t>لقرارات الوقتية : وهي القرارات التي لا تنشئ حقوقاً بالمعنى القانوني لتعلقها بأوضاع مؤقتة ولو لم ينص على سريانها لمدة معينة , ومن ذلك القرارات الصادرة بندب موظف عام أو بمنح تراخيص مؤقتة .</a:t>
            </a:r>
            <a:r>
              <a:rPr lang="ar-IQ" dirty="0" smtClean="0"/>
              <a:t/>
            </a:r>
            <a:br>
              <a:rPr lang="ar-IQ" dirty="0" smtClean="0"/>
            </a:br>
            <a:r>
              <a:rPr lang="ar-IQ" dirty="0"/>
              <a:t>– القرارات الولائية : وهي القرارات التي تخول الأفراد مجرد رخصة من الإدارة لا تترتب عليها أي أثار قانونية أخرى مثل منح أحد الموظفين </a:t>
            </a:r>
            <a:r>
              <a:rPr lang="ar-IQ" dirty="0" err="1"/>
              <a:t>أجازة</a:t>
            </a:r>
            <a:r>
              <a:rPr lang="ar-IQ" dirty="0"/>
              <a:t> مرضية في غير الحالات التي يحتمها القانون , فهذا القرار لا يمكن اعتباره حقاً مكتسباً وبالتالي تملك الإدارة إلغاؤه في أي وقت .</a:t>
            </a:r>
            <a:r>
              <a:rPr lang="ar-IQ" dirty="0" smtClean="0"/>
              <a:t/>
            </a:r>
            <a:br>
              <a:rPr lang="ar-IQ" dirty="0" smtClean="0"/>
            </a:br>
            <a:r>
              <a:rPr lang="ar-IQ" dirty="0"/>
              <a:t>– القرارات السلبية : القرار السلبي هو ذلك القرار الذي لا يصدر في شكل الإفصاح الصريح عن إرادة جهة الإدارة بإنشاء المركز القانوني أو تعديله أو إنهائه , بل تتخذ الإدارة موقفاً سلبياً من التصرف في أمر كان الواجب على الإدارة أن تتخذ أجراءً فيه طبقاً للقانون واللوائح , فسكوت الإدارة عن الإفصاح عن أرادتها بشكل صريح يعد بمثابة قرار سلبي بالرفض , وهذا القرار لا يرتب حقوقاً أو مزايا للأفراد ويجوز إلغاؤه في أي وقت , مثل قرار الإدارة برفض منح رخصة لأحد الأفراد لمزاولة مهنة معينة .</a:t>
            </a:r>
            <a:r>
              <a:rPr lang="ar-IQ" dirty="0" smtClean="0"/>
              <a:t/>
            </a:r>
            <a:br>
              <a:rPr lang="ar-IQ" dirty="0" smtClean="0"/>
            </a:br>
            <a:r>
              <a:rPr lang="ar-IQ" dirty="0"/>
              <a:t>– القرارات غير التنفيذية : وهي القرارات التمهيدية التي تصدر بقصد الإعداد لإصدار قرار معين , مثل قرار الإدارة بإيقاف موظف عن عمله بقصد أحالته إلى المحاكمة التأديبية , والقرارات التي تحتاج إلى تصديق من السلطة </a:t>
            </a:r>
            <a:r>
              <a:rPr lang="ar-IQ" dirty="0" err="1" smtClean="0"/>
              <a:t>الرآسية</a:t>
            </a:r>
            <a:r>
              <a:rPr lang="ar-IQ" dirty="0"/>
              <a:t> </a:t>
            </a:r>
            <a:r>
              <a:rPr lang="ar-IQ" dirty="0" smtClean="0"/>
              <a:t>فيتم الغائها في </a:t>
            </a:r>
            <a:r>
              <a:rPr lang="ar-IQ" dirty="0"/>
              <a:t>أي وقت ودون التقيد بميعاد معين .</a:t>
            </a:r>
            <a:r>
              <a:rPr lang="ar-IQ" dirty="0" smtClean="0"/>
              <a:t/>
            </a:r>
            <a:br>
              <a:rPr lang="ar-IQ" dirty="0" smtClean="0"/>
            </a:br>
            <a:endParaRPr lang="ar-IQ" dirty="0"/>
          </a:p>
        </p:txBody>
      </p:sp>
    </p:spTree>
    <p:extLst>
      <p:ext uri="{BB962C8B-B14F-4D97-AF65-F5344CB8AC3E}">
        <p14:creationId xmlns:p14="http://schemas.microsoft.com/office/powerpoint/2010/main" val="1996770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260648"/>
            <a:ext cx="8856984" cy="6336704"/>
          </a:xfrm>
        </p:spPr>
        <p:txBody>
          <a:bodyPr>
            <a:normAutofit fontScale="70000" lnSpcReduction="20000"/>
          </a:bodyPr>
          <a:lstStyle/>
          <a:p>
            <a:pPr algn="r"/>
            <a:r>
              <a:rPr lang="ar-IQ" dirty="0" smtClean="0">
                <a:solidFill>
                  <a:schemeClr val="tx1"/>
                </a:solidFill>
              </a:rPr>
              <a:t>نهاية القرارات الادارية  </a:t>
            </a:r>
            <a:r>
              <a:rPr lang="ar-IQ" smtClean="0">
                <a:solidFill>
                  <a:schemeClr val="tx1"/>
                </a:solidFill>
              </a:rPr>
              <a:t>الجزء الثاني</a:t>
            </a:r>
            <a:endParaRPr lang="ar-IQ" dirty="0" smtClean="0">
              <a:solidFill>
                <a:schemeClr val="tx1"/>
              </a:solidFill>
            </a:endParaRPr>
          </a:p>
          <a:p>
            <a:pPr algn="r"/>
            <a:r>
              <a:rPr lang="ar-IQ" dirty="0">
                <a:solidFill>
                  <a:schemeClr val="tx1"/>
                </a:solidFill>
              </a:rPr>
              <a:t>ثانيـاً : السحــب .</a:t>
            </a:r>
            <a:r>
              <a:rPr lang="ar-IQ" dirty="0" smtClean="0">
                <a:solidFill>
                  <a:schemeClr val="tx1"/>
                </a:solidFill>
              </a:rPr>
              <a:t/>
            </a:r>
            <a:br>
              <a:rPr lang="ar-IQ" dirty="0" smtClean="0">
                <a:solidFill>
                  <a:schemeClr val="tx1"/>
                </a:solidFill>
              </a:rPr>
            </a:br>
            <a:r>
              <a:rPr lang="ar-IQ" dirty="0">
                <a:solidFill>
                  <a:schemeClr val="tx1"/>
                </a:solidFill>
              </a:rPr>
              <a:t>يقصد بسحب القرارات الإدارية إعدامها بأثر رجعي من تاريخ صدورها , وكأن القرار لم يولد مطلقاً ولم يرتب أية آثار قانونية </a:t>
            </a:r>
            <a:r>
              <a:rPr lang="ar-IQ" dirty="0" smtClean="0">
                <a:solidFill>
                  <a:schemeClr val="tx1"/>
                </a:solidFill>
              </a:rPr>
              <a:t>.</a:t>
            </a:r>
            <a:r>
              <a:rPr lang="ar-IQ" dirty="0">
                <a:solidFill>
                  <a:schemeClr val="tx1"/>
                </a:solidFill>
              </a:rPr>
              <a:t> </a:t>
            </a:r>
            <a:r>
              <a:rPr lang="ar-IQ" dirty="0" smtClean="0">
                <a:solidFill>
                  <a:schemeClr val="tx1"/>
                </a:solidFill>
              </a:rPr>
              <a:t>وهو </a:t>
            </a:r>
            <a:r>
              <a:rPr lang="ar-IQ" dirty="0">
                <a:solidFill>
                  <a:schemeClr val="tx1"/>
                </a:solidFill>
              </a:rPr>
              <a:t>ا</a:t>
            </a:r>
            <a:r>
              <a:rPr lang="ar-IQ" dirty="0" smtClean="0">
                <a:solidFill>
                  <a:schemeClr val="tx1"/>
                </a:solidFill>
              </a:rPr>
              <a:t>لإلغاء </a:t>
            </a:r>
            <a:r>
              <a:rPr lang="ar-IQ" dirty="0">
                <a:solidFill>
                  <a:schemeClr val="tx1"/>
                </a:solidFill>
              </a:rPr>
              <a:t>القضائي من حيث أثره , إذ يترتب عليه إنهاء جميع الآثار القانونية المترتبة على القرارات الإدارية اعتباراً من تاريخ صدورها , وإذا كان من حق القضاء إلغاء القرارات الإدارية المعيبة خلال مدة معينة هي مدة الطعن بالإلغاء , فإن المنطق يحتم أن تتمتع الإدارة بحق سحب قراراتها المعيبة خلال هذه المدة, توقياً لإجراءات التقاضي المطولة , كما أن سحب الإدارة قرارها المعيب أكرم لها من إلغائه قضائياً .</a:t>
            </a:r>
            <a:r>
              <a:rPr lang="ar-IQ" dirty="0" smtClean="0">
                <a:solidFill>
                  <a:schemeClr val="tx1"/>
                </a:solidFill>
              </a:rPr>
              <a:t/>
            </a:r>
            <a:br>
              <a:rPr lang="ar-IQ" dirty="0" smtClean="0">
                <a:solidFill>
                  <a:schemeClr val="tx1"/>
                </a:solidFill>
              </a:rPr>
            </a:br>
            <a:r>
              <a:rPr lang="ar-IQ" dirty="0">
                <a:solidFill>
                  <a:schemeClr val="tx1"/>
                </a:solidFill>
              </a:rPr>
              <a:t>وفي هذا المجال يجب التمييز بين سحب القرارات الإدارية المشروعة وسحب القرارات الإدارية غير المشروعة .</a:t>
            </a:r>
            <a:r>
              <a:rPr lang="ar-IQ" dirty="0" smtClean="0">
                <a:solidFill>
                  <a:schemeClr val="tx1"/>
                </a:solidFill>
              </a:rPr>
              <a:t/>
            </a:r>
            <a:br>
              <a:rPr lang="ar-IQ" dirty="0" smtClean="0">
                <a:solidFill>
                  <a:schemeClr val="tx1"/>
                </a:solidFill>
              </a:rPr>
            </a:br>
            <a:r>
              <a:rPr lang="ar-IQ" dirty="0">
                <a:solidFill>
                  <a:schemeClr val="tx1"/>
                </a:solidFill>
              </a:rPr>
              <a:t>1. سحب القرارات المشروعية .</a:t>
            </a:r>
            <a:r>
              <a:rPr lang="ar-IQ" dirty="0" smtClean="0">
                <a:solidFill>
                  <a:schemeClr val="tx1"/>
                </a:solidFill>
              </a:rPr>
              <a:t/>
            </a:r>
            <a:br>
              <a:rPr lang="ar-IQ" dirty="0" smtClean="0">
                <a:solidFill>
                  <a:schemeClr val="tx1"/>
                </a:solidFill>
              </a:rPr>
            </a:br>
            <a:r>
              <a:rPr lang="ar-IQ" dirty="0" smtClean="0">
                <a:solidFill>
                  <a:schemeClr val="tx1"/>
                </a:solidFill>
              </a:rPr>
              <a:t>لا </a:t>
            </a:r>
            <a:r>
              <a:rPr lang="ar-IQ" dirty="0">
                <a:solidFill>
                  <a:schemeClr val="tx1"/>
                </a:solidFill>
              </a:rPr>
              <a:t>يجوز سحب القرارات الإدارية المشروعة, حماية لمبدأ المشروعية وضمان الحقوق المكتسبة للأفراد , سواء أكانت قرارات فردية أو تنظيمية مع أن الأخيرة لا تنشئ مراكز شخصية بل مراكز عامة أعمالاً للاستقرار في الأوضاع القانونية وتطبيقاً لمبدأ عدم الرجعية القرارات الإدارية .</a:t>
            </a:r>
            <a:r>
              <a:rPr lang="ar-IQ" dirty="0" smtClean="0">
                <a:solidFill>
                  <a:schemeClr val="tx1"/>
                </a:solidFill>
              </a:rPr>
              <a:t/>
            </a:r>
            <a:br>
              <a:rPr lang="ar-IQ" dirty="0" smtClean="0">
                <a:solidFill>
                  <a:schemeClr val="tx1"/>
                </a:solidFill>
              </a:rPr>
            </a:br>
            <a:r>
              <a:rPr lang="ar-IQ" dirty="0">
                <a:solidFill>
                  <a:schemeClr val="tx1"/>
                </a:solidFill>
              </a:rPr>
              <a:t>غير أن القاعدة لا تجري على إطلاقها , فقد أجاز القضاء الإداري سحب القرارات الإدارية المشروعة في حالات معينة من ذلك :</a:t>
            </a:r>
            <a:r>
              <a:rPr lang="ar-IQ" dirty="0" smtClean="0">
                <a:solidFill>
                  <a:schemeClr val="tx1"/>
                </a:solidFill>
              </a:rPr>
              <a:t/>
            </a:r>
            <a:br>
              <a:rPr lang="ar-IQ" dirty="0" smtClean="0">
                <a:solidFill>
                  <a:schemeClr val="tx1"/>
                </a:solidFill>
              </a:rPr>
            </a:br>
            <a:r>
              <a:rPr lang="ar-IQ" dirty="0">
                <a:solidFill>
                  <a:schemeClr val="tx1"/>
                </a:solidFill>
              </a:rPr>
              <a:t>أ- القرارات الإدارية الخاصة بفصل الموظفين : أجاز القضاء الإداري في مصر و فرنسا ولاعتبارات تتعلق بالعدالة سحب قرار فصل الموظف , بشرط إلا يؤثر قرارا السحب على حقوق الأفراد التي قد اكتسبت , كما لو تم تعيين موظف أخر لشغل الوظيفة التي كان يقوم بها الموظف المفصول .</a:t>
            </a:r>
          </a:p>
        </p:txBody>
      </p:sp>
    </p:spTree>
    <p:extLst>
      <p:ext uri="{BB962C8B-B14F-4D97-AF65-F5344CB8AC3E}">
        <p14:creationId xmlns:p14="http://schemas.microsoft.com/office/powerpoint/2010/main" val="4198711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fontScale="70000" lnSpcReduction="20000"/>
          </a:bodyPr>
          <a:lstStyle/>
          <a:p>
            <a:pPr marL="0" indent="0">
              <a:buNone/>
            </a:pPr>
            <a:r>
              <a:rPr lang="ar-IQ" dirty="0"/>
              <a:t>ب- القرارات التي لا يتولد عنها حقوق للأفراد : إذا لم يترتب أي حقوق مكتسبة للأفراد عن القرار الإداري , فإن الإدارة تملك أن تسحبه , ومن ذلك قرارها بسحب قراراها بتوقيع الجزاء التأديبي على أحد موظفيها لعدم تعلق هذا القرار بحق مكتسب لشخص آخر .</a:t>
            </a:r>
            <a:r>
              <a:rPr lang="ar-IQ" dirty="0" smtClean="0"/>
              <a:t/>
            </a:r>
            <a:br>
              <a:rPr lang="ar-IQ" dirty="0" smtClean="0"/>
            </a:br>
            <a:r>
              <a:rPr lang="ar-IQ" dirty="0"/>
              <a:t>وهنا تظهر مسألة القرارات الإدارية التنظيمية فهي تنشئ مراكز قانونية عامة , وبالتالي لا ترتب أي حقوق مكتسبة للأفراد وهذا يعنى أمكان سحب القرارات التنظيمية في أي وقت , إلا أن هذا الحق مقيد بأن لا يرتب هذا القرار حقوقاً للأفراد ولو بطريق غير مباشر .</a:t>
            </a:r>
            <a:r>
              <a:rPr lang="ar-IQ" dirty="0" smtClean="0"/>
              <a:t/>
            </a:r>
            <a:br>
              <a:rPr lang="ar-IQ" dirty="0" smtClean="0"/>
            </a:br>
            <a:r>
              <a:rPr lang="ar-IQ" dirty="0"/>
              <a:t>2. سحـب القرارات الإدارية غير المشروعة .</a:t>
            </a:r>
            <a:r>
              <a:rPr lang="ar-IQ" dirty="0" smtClean="0"/>
              <a:t/>
            </a:r>
            <a:br>
              <a:rPr lang="ar-IQ" dirty="0" smtClean="0"/>
            </a:br>
            <a:r>
              <a:rPr lang="ar-IQ" dirty="0" smtClean="0"/>
              <a:t>يجوز </a:t>
            </a:r>
            <a:r>
              <a:rPr lang="ar-IQ" dirty="0"/>
              <a:t>للإدارة أن تسحب قراراتها غير المشروعة , كجزاء لعدم مشروعيتها واحتراماً للقانون </a:t>
            </a:r>
            <a:r>
              <a:rPr lang="ar-IQ" dirty="0" smtClean="0"/>
              <a:t/>
            </a:r>
            <a:br>
              <a:rPr lang="ar-IQ" dirty="0" smtClean="0"/>
            </a:br>
            <a:r>
              <a:rPr lang="ar-IQ" dirty="0" smtClean="0"/>
              <a:t>وأن </a:t>
            </a:r>
            <a:r>
              <a:rPr lang="ar-IQ" dirty="0"/>
              <a:t>القرارات الإدارية المخالفة لمبدأ المشروعية لا تنشأ حقوق مكتسبة للأفراد ومن ثم يجوز إعدام آثارها بالنسبة للماضي والمستقبل .</a:t>
            </a:r>
            <a:r>
              <a:rPr lang="ar-IQ" dirty="0" smtClean="0"/>
              <a:t/>
            </a:r>
            <a:br>
              <a:rPr lang="ar-IQ" dirty="0" smtClean="0"/>
            </a:br>
            <a:r>
              <a:rPr lang="ar-IQ" dirty="0"/>
              <a:t>وعلى ذلك يجب أن يكون القرار موضوع السحب غير مشروع بأن يكون معيباً بأحد عيوب القرار الإداري , الشكل والاختصاص , ومخالفة القانون , والسبب , أو الانحراف بالسلطة .</a:t>
            </a:r>
            <a:r>
              <a:rPr lang="ar-IQ" dirty="0" smtClean="0"/>
              <a:t/>
            </a:r>
            <a:br>
              <a:rPr lang="ar-IQ" dirty="0" smtClean="0"/>
            </a:br>
            <a:r>
              <a:rPr lang="ar-IQ" dirty="0"/>
              <a:t>وقد يكون سحب القرار سحباً كلياً أو جزئياً إذا تعلق العيب في جزء منه وكان القرار قابلاً للتجزئة .</a:t>
            </a:r>
            <a:r>
              <a:rPr lang="ar-IQ" dirty="0" smtClean="0"/>
              <a:t/>
            </a:r>
            <a:br>
              <a:rPr lang="ar-IQ" dirty="0" smtClean="0"/>
            </a:br>
            <a:r>
              <a:rPr lang="ar-IQ" dirty="0"/>
              <a:t>والسلطة التي تملك سحب القرار هي السلطة التي أصدرته أو السلطة </a:t>
            </a:r>
            <a:r>
              <a:rPr lang="ar-IQ" dirty="0" err="1"/>
              <a:t>الرآسية</a:t>
            </a:r>
            <a:r>
              <a:rPr lang="ar-IQ" dirty="0"/>
              <a:t> لها ما لم يمنح المشرع هذا الحق لسلطة أخرى </a:t>
            </a:r>
            <a:r>
              <a:rPr lang="ar-IQ" dirty="0" smtClean="0"/>
              <a:t>.</a:t>
            </a:r>
          </a:p>
          <a:p>
            <a:pPr marL="0" indent="0">
              <a:buNone/>
            </a:pPr>
            <a:r>
              <a:rPr lang="ar-IQ" dirty="0" smtClean="0"/>
              <a:t>الفارق </a:t>
            </a:r>
            <a:r>
              <a:rPr lang="ar-IQ" dirty="0" err="1" smtClean="0"/>
              <a:t>مابين</a:t>
            </a:r>
            <a:r>
              <a:rPr lang="ar-IQ" dirty="0" smtClean="0"/>
              <a:t> الالغاء والسحب ا</a:t>
            </a:r>
          </a:p>
          <a:p>
            <a:pPr marL="0" indent="0">
              <a:buNone/>
            </a:pPr>
            <a:r>
              <a:rPr lang="ar-IQ" dirty="0" smtClean="0"/>
              <a:t>ان الالغاء هو </a:t>
            </a:r>
            <a:r>
              <a:rPr lang="ar-IQ" dirty="0"/>
              <a:t>العمل القانوني الذي يصدر عن الإدارة متضمناً إنهاء أثر القرار الإداري بالنسبة للمستقبل مع </a:t>
            </a:r>
            <a:r>
              <a:rPr lang="ar-IQ" dirty="0">
                <a:solidFill>
                  <a:srgbClr val="FF0000"/>
                </a:solidFill>
              </a:rPr>
              <a:t>ترك آثاره التي رتبها منذ لحظة صدوره وحتى إلغاءه</a:t>
            </a:r>
            <a:r>
              <a:rPr lang="ar-IQ" dirty="0" smtClean="0"/>
              <a:t>.</a:t>
            </a:r>
          </a:p>
          <a:p>
            <a:pPr marL="0" indent="0">
              <a:buNone/>
            </a:pPr>
            <a:r>
              <a:rPr lang="ar-IQ" dirty="0" smtClean="0"/>
              <a:t>ام السحب بالقرارات </a:t>
            </a:r>
            <a:r>
              <a:rPr lang="ar-IQ" dirty="0"/>
              <a:t>الإدارية </a:t>
            </a:r>
            <a:r>
              <a:rPr lang="ar-IQ" dirty="0">
                <a:solidFill>
                  <a:srgbClr val="FF0000"/>
                </a:solidFill>
              </a:rPr>
              <a:t>إعدامها بأثر رجعي من تاريخ صدورها , وكأن القرار لم يولد مطلقاً ولم يرتب أية آثار قانونية </a:t>
            </a:r>
            <a:r>
              <a:rPr lang="ar-IQ" dirty="0"/>
              <a:t>.</a:t>
            </a:r>
          </a:p>
        </p:txBody>
      </p:sp>
    </p:spTree>
    <p:extLst>
      <p:ext uri="{BB962C8B-B14F-4D97-AF65-F5344CB8AC3E}">
        <p14:creationId xmlns:p14="http://schemas.microsoft.com/office/powerpoint/2010/main" val="1607393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85000" lnSpcReduction="20000"/>
          </a:bodyPr>
          <a:lstStyle/>
          <a:p>
            <a:pPr marL="0" indent="0">
              <a:buNone/>
            </a:pPr>
            <a:r>
              <a:rPr lang="ar-IQ" dirty="0"/>
              <a:t>المــدة المحددة للسحـب .</a:t>
            </a:r>
            <a:r>
              <a:rPr lang="ar-IQ" dirty="0" smtClean="0"/>
              <a:t/>
            </a:r>
            <a:br>
              <a:rPr lang="ar-IQ" dirty="0" smtClean="0"/>
            </a:br>
            <a:r>
              <a:rPr lang="ar-IQ" dirty="0" smtClean="0"/>
              <a:t>-يتم </a:t>
            </a:r>
            <a:r>
              <a:rPr lang="ar-IQ" dirty="0"/>
              <a:t>سحب القرارات الإدارية الفردية خلال المدة التي يجوز فيها الطعن بالإلغاء أمام القضاء , أي خلال ستين يوماً من تاريخ صدورها بحيث إذا انقضى هذا الميعاد اكتسب القرار حصانة تمنعه من أي إلغاء أو تعديل.</a:t>
            </a:r>
            <a:r>
              <a:rPr lang="ar-IQ" dirty="0" smtClean="0"/>
              <a:t/>
            </a:r>
            <a:br>
              <a:rPr lang="ar-IQ" dirty="0" smtClean="0"/>
            </a:br>
            <a:r>
              <a:rPr lang="ar-IQ" dirty="0" smtClean="0"/>
              <a:t>-أما </a:t>
            </a:r>
            <a:r>
              <a:rPr lang="ar-IQ" dirty="0"/>
              <a:t>بالنسبة للقرارات الإدارية غير المشروعة فيجوز سحبها في أي وقت حسبما </a:t>
            </a:r>
            <a:r>
              <a:rPr lang="ar-IQ" dirty="0" err="1"/>
              <a:t>تقتضيه</a:t>
            </a:r>
            <a:r>
              <a:rPr lang="ar-IQ" dirty="0"/>
              <a:t> المصلحة العامة .</a:t>
            </a:r>
            <a:r>
              <a:rPr lang="ar-IQ" dirty="0" smtClean="0"/>
              <a:t/>
            </a:r>
            <a:br>
              <a:rPr lang="ar-IQ" dirty="0" smtClean="0"/>
            </a:br>
            <a:r>
              <a:rPr lang="ar-IQ" dirty="0"/>
              <a:t>إلا أن قاعدة التقيد بميعاد سحب القرارات الإدارية الفردية المعيبة ترد عليها بعض الاستثناءات تستطيع الإدارة فيها أن تسحب قراراتها دون التقيد بمدة معينة تمثل فيما يلي </a:t>
            </a:r>
            <a:r>
              <a:rPr lang="ar-IQ" dirty="0" smtClean="0"/>
              <a:t>:</a:t>
            </a:r>
          </a:p>
          <a:p>
            <a:pPr marL="0" indent="0">
              <a:buNone/>
            </a:pPr>
            <a:r>
              <a:rPr lang="ar-IQ" dirty="0"/>
              <a:t>أ- القرار المنعدم </a:t>
            </a:r>
            <a:r>
              <a:rPr lang="ar-IQ" dirty="0" smtClean="0"/>
              <a:t>:هو </a:t>
            </a:r>
            <a:r>
              <a:rPr lang="ar-IQ" dirty="0"/>
              <a:t>القرار المشوب بعيب جسيم يجرده من صفته الإدارية ويجعله مجرد عمل مادي , لا تتمتع بما يتمتع به الأعمال الإدارية من حماية , فلا يتحصن بمضي المدة , ويجوز سحبه في أي وقت , كما يجوز لصاحب الشأن أن يلجأ إلى القضاء طالباً إلغاء القرار المنعدم دون التقيد بمواعيد رفع دعوى الإلغاء </a:t>
            </a:r>
            <a:r>
              <a:rPr lang="ar-IQ" dirty="0" smtClean="0"/>
              <a:t>.</a:t>
            </a:r>
            <a:r>
              <a:rPr lang="ar-IQ" dirty="0"/>
              <a:t> </a:t>
            </a:r>
            <a:r>
              <a:rPr lang="ar-IQ" dirty="0" smtClean="0"/>
              <a:t>مثال على هذه القرارات </a:t>
            </a:r>
            <a:r>
              <a:rPr lang="ar-IQ" dirty="0"/>
              <a:t>صدور القرار من فرد عادي لا يتمتع بصفة الموظف أو من هيئة خاصة لا تمت بصلة للإدارة صاحبة </a:t>
            </a:r>
            <a:r>
              <a:rPr lang="ar-IQ" dirty="0" smtClean="0"/>
              <a:t>الاختصاص .</a:t>
            </a:r>
          </a:p>
          <a:p>
            <a:pPr marL="0" indent="0">
              <a:buNone/>
            </a:pPr>
            <a:endParaRPr lang="ar-IQ" dirty="0"/>
          </a:p>
        </p:txBody>
      </p:sp>
    </p:spTree>
    <p:extLst>
      <p:ext uri="{BB962C8B-B14F-4D97-AF65-F5344CB8AC3E}">
        <p14:creationId xmlns:p14="http://schemas.microsoft.com/office/powerpoint/2010/main" val="1406572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856984" cy="6192688"/>
          </a:xfrm>
        </p:spPr>
        <p:txBody>
          <a:bodyPr>
            <a:normAutofit fontScale="70000" lnSpcReduction="20000"/>
          </a:bodyPr>
          <a:lstStyle/>
          <a:p>
            <a:pPr marL="0" indent="0">
              <a:buNone/>
            </a:pPr>
            <a:r>
              <a:rPr lang="ar-IQ" dirty="0"/>
              <a:t>ب- القرار الإداري المبني على غش أو تدليس </a:t>
            </a:r>
            <a:r>
              <a:rPr lang="ar-IQ" dirty="0" smtClean="0"/>
              <a:t>:, </a:t>
            </a:r>
            <a:r>
              <a:rPr lang="ar-IQ" dirty="0"/>
              <a:t>فإن للإدارة أن تسحب القرار دون التقيد بمدة السحب لأنه لا يوجد و الحال هذه ما يبرر حماية المركز القانوني لهذا الشخص الذي استعمل طرقاً </a:t>
            </a:r>
            <a:r>
              <a:rPr lang="ar-IQ" dirty="0" err="1"/>
              <a:t>إحتيالية</a:t>
            </a:r>
            <a:r>
              <a:rPr lang="ar-IQ" dirty="0"/>
              <a:t> بنية تضليل الإدارة وحملها على إصدار القرار استناداً إلى القاعدة التي تقرر أن الغش يفسد كل شيء </a:t>
            </a:r>
            <a:r>
              <a:rPr lang="ar-IQ" dirty="0" smtClean="0"/>
              <a:t>.مثال </a:t>
            </a:r>
            <a:r>
              <a:rPr lang="ar-IQ" dirty="0"/>
              <a:t>ذلك قرار تعيين موظف على أساس تقديم شهادات خبرة مزورة .</a:t>
            </a:r>
            <a:r>
              <a:rPr lang="ar-IQ" dirty="0" smtClean="0"/>
              <a:t/>
            </a:r>
            <a:br>
              <a:rPr lang="ar-IQ" dirty="0" smtClean="0"/>
            </a:br>
            <a:r>
              <a:rPr lang="ar-IQ" dirty="0"/>
              <a:t>وقد تكون هذه الطرق الاحتيالية التي استخدمها المستفيد طرقاً مادية كافية للتضليل </a:t>
            </a:r>
            <a:r>
              <a:rPr lang="ar-IQ" dirty="0" err="1"/>
              <a:t>وأخفاء</a:t>
            </a:r>
            <a:r>
              <a:rPr lang="ar-IQ" dirty="0"/>
              <a:t> الحقيقة , وقد يكون عملاً سلبياً محضاً في صورة كتمان صاحب الشأن عمداً بعض المعلومات الأساسية التي تجهلها جهة الإدارة , ولا تستطيع معرفتها عن طريق آخر ويؤثر جهلها بها تأثيراً جوهرياً في إرادتها مع علم صاحب الشأن بهذه المعلومات وبأهميتها وخطرها . </a:t>
            </a:r>
            <a:r>
              <a:rPr lang="ar-IQ" dirty="0" smtClean="0"/>
              <a:t/>
            </a:r>
            <a:br>
              <a:rPr lang="ar-IQ" dirty="0" smtClean="0"/>
            </a:br>
            <a:r>
              <a:rPr lang="ar-IQ" dirty="0"/>
              <a:t>ج- القرارات الإدارية المبينة على سلطة مقيدة </a:t>
            </a:r>
            <a:r>
              <a:rPr lang="ar-IQ" dirty="0" smtClean="0"/>
              <a:t>:</a:t>
            </a:r>
            <a:r>
              <a:rPr lang="ar-IQ" dirty="0"/>
              <a:t> </a:t>
            </a:r>
            <a:r>
              <a:rPr lang="ar-IQ" dirty="0" smtClean="0"/>
              <a:t>القرارات </a:t>
            </a:r>
            <a:r>
              <a:rPr lang="ar-IQ" dirty="0"/>
              <a:t>الإدارية التي تصدر بناءً على سلطة مقيدة بحيث لا يترك المشرع للإدارة حرية في التقدير , فإنه يكون لها أن ترجع في قراراتها كلما أخطأت في تطبيق القانون دون تقيد بمدة </a:t>
            </a:r>
            <a:r>
              <a:rPr lang="ar-IQ" dirty="0" smtClean="0"/>
              <a:t>.ومثال </a:t>
            </a:r>
            <a:r>
              <a:rPr lang="ar-IQ" dirty="0"/>
              <a:t>القرارات التي تصدر بناءً على اختصاص مقيد قرار الإدارة بترقية موظف على أساس الأقدمية , فإذا أخطأت الإدارة في مراعاة هذا الشرط وأصدرت قرارها متخطية الموظف المستحق إلى الموظف أحدث , جاز لها أن تسحب قرار الترقية دون التقيد بمدة معينة </a:t>
            </a:r>
            <a:r>
              <a:rPr lang="ar-IQ" dirty="0" smtClean="0"/>
              <a:t>.وعلى </a:t>
            </a:r>
            <a:r>
              <a:rPr lang="ar-IQ" dirty="0"/>
              <a:t>العكس من ذلك إذا مارست الإدارة اختصاصاً تقديرياً , فإنه لا يجوز لها أن ترجع في قرارها المعيب إلا خلال المدة المحدد للطعن بالإلغاء .</a:t>
            </a:r>
            <a:r>
              <a:rPr lang="ar-IQ" dirty="0" smtClean="0"/>
              <a:t/>
            </a:r>
            <a:br>
              <a:rPr lang="ar-IQ" dirty="0" smtClean="0"/>
            </a:br>
            <a:r>
              <a:rPr lang="ar-IQ" dirty="0"/>
              <a:t>د- القرارات الإدارية التي لم تنشر أو لم تعلن :</a:t>
            </a:r>
            <a:r>
              <a:rPr lang="ar-IQ" dirty="0" smtClean="0"/>
              <a:t/>
            </a:r>
            <a:br>
              <a:rPr lang="ar-IQ" dirty="0" smtClean="0"/>
            </a:br>
            <a:r>
              <a:rPr lang="ar-IQ" dirty="0"/>
              <a:t>من المستقر فقهاً وقضاءً أن القرار الإداري يكون نافذاً في مواجهة الإدارة من تاريخ صدوره في حين لا يسري في مواجهة الأفراد إلا بعلمهم به بالطرق المقررة قانوناً.</a:t>
            </a:r>
            <a:r>
              <a:rPr lang="ar-IQ" dirty="0" smtClean="0"/>
              <a:t/>
            </a:r>
            <a:br>
              <a:rPr lang="ar-IQ" dirty="0" smtClean="0"/>
            </a:br>
            <a:r>
              <a:rPr lang="ar-IQ" dirty="0"/>
              <a:t>وبناءً على ذلك فإن لجهة الإدارة أن تسحب قراراتها الإدارية التي لم تنشر أو لم تعلن في أي </a:t>
            </a:r>
            <a:r>
              <a:rPr lang="ar-IQ" dirty="0" smtClean="0"/>
              <a:t>وقت</a:t>
            </a:r>
          </a:p>
        </p:txBody>
      </p:sp>
    </p:spTree>
    <p:extLst>
      <p:ext uri="{BB962C8B-B14F-4D97-AF65-F5344CB8AC3E}">
        <p14:creationId xmlns:p14="http://schemas.microsoft.com/office/powerpoint/2010/main" val="4099395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260648"/>
            <a:ext cx="8928992" cy="6768752"/>
          </a:xfrm>
        </p:spPr>
        <p:txBody>
          <a:bodyPr>
            <a:noAutofit/>
          </a:bodyPr>
          <a:lstStyle/>
          <a:p>
            <a:pPr marL="0" indent="0">
              <a:buNone/>
            </a:pPr>
            <a:r>
              <a:rPr lang="ar-IQ" sz="2400" dirty="0"/>
              <a:t>وتتنوع اللوائح الى عدة انواع أهما:-</a:t>
            </a:r>
            <a:r>
              <a:rPr lang="ar-IQ" sz="2400" dirty="0" smtClean="0"/>
              <a:t/>
            </a:r>
            <a:br>
              <a:rPr lang="ar-IQ" sz="2400" dirty="0" smtClean="0"/>
            </a:br>
            <a:r>
              <a:rPr lang="ar-IQ" sz="2400" dirty="0"/>
              <a:t>1- اللوائح التنفيذية :- وهي التي تصدرها الادارة بغرض وضع القانون موضع التنفيذ ، وهي تخضع تماماً للقانون وتقيد به وتتبعه ، فلا تملك ان تعدل فيه او تضف اليه او تعطل تنفيذه.</a:t>
            </a:r>
            <a:r>
              <a:rPr lang="ar-IQ" sz="2400" dirty="0" smtClean="0"/>
              <a:t/>
            </a:r>
            <a:br>
              <a:rPr lang="ar-IQ" sz="2400" dirty="0" smtClean="0"/>
            </a:br>
            <a:r>
              <a:rPr lang="ar-IQ" sz="2400" dirty="0"/>
              <a:t>2- لوائح الضبط :- وهي تلك اللوائح التي تصدرها الادارة بقصد المحافظة على النظام العام بعناصره المختلفة، الامن العام ،والصحة العامة والسكنية العامة ،وهي مهمه بالغة الاهمية لتعلقها مباشرة بحياة الافراد وتقيد حرياتهم </a:t>
            </a:r>
            <a:r>
              <a:rPr lang="ar-IQ" sz="2400" dirty="0" err="1"/>
              <a:t>لانها</a:t>
            </a:r>
            <a:r>
              <a:rPr lang="ar-IQ" sz="2400" dirty="0"/>
              <a:t> تتضمن اوامر ونواهي و توقع العقوبات على مخالفيها ،مثل لوائح المرور وحماية الاغذية والمشروبات والمحال العامة </a:t>
            </a:r>
            <a:r>
              <a:rPr lang="ar-IQ" sz="2400" dirty="0" smtClean="0"/>
              <a:t/>
            </a:r>
            <a:br>
              <a:rPr lang="ar-IQ" sz="2400" dirty="0" smtClean="0"/>
            </a:br>
            <a:r>
              <a:rPr lang="ar-IQ" sz="2400" dirty="0"/>
              <a:t>3- اللوائح التنظيمية :- وتسمى ايضا اللوائح المستقلة وهي اللوائح التي تتعدى تنفيذ القوانين الى تنظيم بعض الامور التي لم يتطرق اليها القانون فتقترب وظيفتها </a:t>
            </a:r>
            <a:r>
              <a:rPr lang="ar-IQ" sz="2400" dirty="0" smtClean="0"/>
              <a:t>من التشريع </a:t>
            </a:r>
            <a:br>
              <a:rPr lang="ar-IQ" sz="2400" dirty="0" smtClean="0"/>
            </a:br>
            <a:r>
              <a:rPr lang="ar-IQ" sz="2400" dirty="0"/>
              <a:t>4- لوائح الضرورة :- وهي اللوائح التي تصدرها السلطة التنفيذية في غيبة البرلمان أو السلطة التشريعية لمواجهة ظروف استثنائية عاجلة تهدد أمن الدولة وسلامتها ، فتمتلك السلطة التنفيذية من خلالها ان تنظم امور ينظمها القانون اصلا ويجب ان تعرض هذه القرارات على السلطة التشريعية في اقرب فرصة </a:t>
            </a:r>
            <a:r>
              <a:rPr lang="ar-IQ" sz="2400" dirty="0" err="1"/>
              <a:t>لاقرارها</a:t>
            </a:r>
            <a:r>
              <a:rPr lang="ar-IQ" sz="2400" dirty="0"/>
              <a:t> .</a:t>
            </a:r>
            <a:r>
              <a:rPr lang="ar-IQ" sz="2400" dirty="0" smtClean="0"/>
              <a:t/>
            </a:r>
            <a:br>
              <a:rPr lang="ar-IQ" sz="2400" dirty="0" smtClean="0"/>
            </a:br>
            <a:r>
              <a:rPr lang="ar-IQ" sz="2400" dirty="0"/>
              <a:t>5- اللوائح التفويضية :- وهي القرارات التي تصدرها السلطة التنفيذية بتفويض من السلطة التشريعية لتنظيم بعض المسائل الداخلة اصلا في نطاق التشريع ويكون لهذه القرارات قوة القانون سواء اصدرت في غيبة السلطة التشريعية أو في حالة انعقادها.</a:t>
            </a:r>
            <a:r>
              <a:rPr lang="ar-IQ" sz="2400" dirty="0" smtClean="0"/>
              <a:t/>
            </a:r>
            <a:br>
              <a:rPr lang="ar-IQ" sz="2400" dirty="0" smtClean="0"/>
            </a:br>
            <a:endParaRPr lang="ar-IQ" sz="2400" dirty="0"/>
          </a:p>
        </p:txBody>
      </p:sp>
    </p:spTree>
    <p:extLst>
      <p:ext uri="{BB962C8B-B14F-4D97-AF65-F5344CB8AC3E}">
        <p14:creationId xmlns:p14="http://schemas.microsoft.com/office/powerpoint/2010/main" val="2828947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16632"/>
            <a:ext cx="8229600" cy="6336704"/>
          </a:xfrm>
        </p:spPr>
        <p:txBody>
          <a:bodyPr>
            <a:normAutofit fontScale="77500" lnSpcReduction="20000"/>
          </a:bodyPr>
          <a:lstStyle/>
          <a:p>
            <a:pPr marL="0" indent="0">
              <a:buNone/>
            </a:pPr>
            <a:r>
              <a:rPr lang="ar-IQ" dirty="0"/>
              <a:t>القرارات الفردية .</a:t>
            </a:r>
            <a:r>
              <a:rPr lang="ar-IQ" dirty="0" smtClean="0"/>
              <a:t/>
            </a:r>
            <a:br>
              <a:rPr lang="ar-IQ" dirty="0" smtClean="0"/>
            </a:br>
            <a:r>
              <a:rPr lang="ar-IQ" dirty="0"/>
              <a:t>وهي القرارات التي تنشئ مراكز قانونية خاصة بحالات فردية تتصل بفرد معين بالذات أو أفراداً معيين بذواتهم و وتستنفذ موضوعها بمجرد تطبيقها مرة واحدة . </a:t>
            </a:r>
            <a:r>
              <a:rPr lang="ar-IQ" dirty="0" smtClean="0"/>
              <a:t>مثل </a:t>
            </a:r>
            <a:r>
              <a:rPr lang="ar-IQ" dirty="0"/>
              <a:t>القرار الصادر بتعيين موظف عام أو ترقية عدد من الموظفين .</a:t>
            </a:r>
            <a:r>
              <a:rPr lang="ar-IQ" dirty="0" smtClean="0"/>
              <a:t/>
            </a:r>
            <a:br>
              <a:rPr lang="ar-IQ" dirty="0" smtClean="0"/>
            </a:br>
            <a:r>
              <a:rPr lang="ar-IQ" dirty="0"/>
              <a:t>ويظهر الاختلاف بين القرارات التنظيمية أو اللوائح والقرارات الفردية فيما يلي :</a:t>
            </a:r>
            <a:r>
              <a:rPr lang="ar-IQ" dirty="0" smtClean="0"/>
              <a:t/>
            </a:r>
            <a:br>
              <a:rPr lang="ar-IQ" dirty="0" smtClean="0"/>
            </a:br>
            <a:r>
              <a:rPr lang="ar-IQ" dirty="0"/>
              <a:t>1. تسري القرارات الفردية على فرد معين بالذات أو أفراد أو حالات معينة بالذات , بينما تتضمن القرارات التنظيمية قواعد عامة مجردة تطبق على كل من تتوافر فيهم شروط معينة دون أن يتم تحديد هؤلاء الأشخاص مقدماً بذواتهم أو أسمائهم .</a:t>
            </a:r>
            <a:r>
              <a:rPr lang="ar-IQ" dirty="0" smtClean="0"/>
              <a:t/>
            </a:r>
            <a:br>
              <a:rPr lang="ar-IQ" dirty="0" smtClean="0"/>
            </a:br>
            <a:r>
              <a:rPr lang="ar-IQ" dirty="0"/>
              <a:t>2. يسري القرار الفردي من تاريخ إعلان صاحب الشأن به كقاعدة عامة , في حين يبدأ سريان القرارات الإدارية التنظيمية من تاريخ نشرها في الجريدة الرسمية .</a:t>
            </a:r>
            <a:r>
              <a:rPr lang="ar-IQ" dirty="0" smtClean="0"/>
              <a:t/>
            </a:r>
            <a:br>
              <a:rPr lang="ar-IQ" dirty="0" smtClean="0"/>
            </a:br>
            <a:r>
              <a:rPr lang="ar-IQ" dirty="0"/>
              <a:t>3. تملك الإدارة الحق في تعديل القرارات التنظيمية أو إلغائها أو سحبها دون أن يكون لأحد الحق بالتمسك بحقوق مكتسبة , على اعتبار أنها تنظم قواعد عامة , في حين تخضع الإدارة في سحبها وإلغائها أو تعديلها للقرارات الإدارية الفردية لشروط معينة حددها القانون </a:t>
            </a:r>
            <a:r>
              <a:rPr lang="ar-IQ" dirty="0" smtClean="0"/>
              <a:t>.</a:t>
            </a:r>
            <a:br>
              <a:rPr lang="ar-IQ" dirty="0" smtClean="0"/>
            </a:br>
            <a:r>
              <a:rPr lang="ar-IQ" dirty="0"/>
              <a:t>4. تختص المحاكم العادية في تفسير القرارات التنظيمية , كما </a:t>
            </a:r>
            <a:r>
              <a:rPr lang="ar-IQ" dirty="0" smtClean="0"/>
              <a:t>في </a:t>
            </a:r>
            <a:r>
              <a:rPr lang="ar-IQ" dirty="0"/>
              <a:t>تفسير القوانين , في حين يختص القضاء الإداري بتفسير القرارات الإدارية الفردية . </a:t>
            </a:r>
          </a:p>
        </p:txBody>
      </p:sp>
    </p:spTree>
    <p:extLst>
      <p:ext uri="{BB962C8B-B14F-4D97-AF65-F5344CB8AC3E}">
        <p14:creationId xmlns:p14="http://schemas.microsoft.com/office/powerpoint/2010/main" val="4229557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332656"/>
            <a:ext cx="8784976" cy="6408712"/>
          </a:xfrm>
        </p:spPr>
        <p:txBody>
          <a:bodyPr>
            <a:normAutofit fontScale="70000" lnSpcReduction="20000"/>
          </a:bodyPr>
          <a:lstStyle/>
          <a:p>
            <a:pPr algn="r"/>
            <a:r>
              <a:rPr lang="ar-IQ" sz="3400" dirty="0">
                <a:solidFill>
                  <a:schemeClr val="tx1"/>
                </a:solidFill>
              </a:rPr>
              <a:t>سلطة الإدارة في إصدار القرارات الإدارية</a:t>
            </a:r>
            <a:r>
              <a:rPr lang="ar-IQ" dirty="0" smtClean="0">
                <a:solidFill>
                  <a:schemeClr val="tx1"/>
                </a:solidFill>
              </a:rPr>
              <a:t/>
            </a:r>
            <a:br>
              <a:rPr lang="ar-IQ" dirty="0" smtClean="0">
                <a:solidFill>
                  <a:schemeClr val="tx1"/>
                </a:solidFill>
              </a:rPr>
            </a:br>
            <a:r>
              <a:rPr lang="ar-IQ" dirty="0" smtClean="0">
                <a:solidFill>
                  <a:schemeClr val="tx1"/>
                </a:solidFill>
              </a:rPr>
              <a:t/>
            </a:r>
            <a:br>
              <a:rPr lang="ar-IQ" dirty="0" smtClean="0">
                <a:solidFill>
                  <a:schemeClr val="tx1"/>
                </a:solidFill>
              </a:rPr>
            </a:br>
            <a:r>
              <a:rPr lang="ar-IQ" dirty="0">
                <a:solidFill>
                  <a:schemeClr val="tx1"/>
                </a:solidFill>
              </a:rPr>
              <a:t>تمارس الإدارة سلطتها في إصدار القرار بإتباع </a:t>
            </a:r>
            <a:r>
              <a:rPr lang="ar-IQ" dirty="0" smtClean="0">
                <a:solidFill>
                  <a:schemeClr val="tx1"/>
                </a:solidFill>
              </a:rPr>
              <a:t>أسلوبين</a:t>
            </a:r>
            <a:br>
              <a:rPr lang="ar-IQ" dirty="0" smtClean="0">
                <a:solidFill>
                  <a:schemeClr val="tx1"/>
                </a:solidFill>
              </a:rPr>
            </a:br>
            <a:r>
              <a:rPr lang="ar-IQ" dirty="0">
                <a:solidFill>
                  <a:schemeClr val="tx1"/>
                </a:solidFill>
              </a:rPr>
              <a:t>أولاً : الاختصاص المقيد .</a:t>
            </a:r>
            <a:r>
              <a:rPr lang="ar-IQ" dirty="0" smtClean="0">
                <a:solidFill>
                  <a:schemeClr val="tx1"/>
                </a:solidFill>
              </a:rPr>
              <a:t/>
            </a:r>
            <a:br>
              <a:rPr lang="ar-IQ" dirty="0" smtClean="0">
                <a:solidFill>
                  <a:schemeClr val="tx1"/>
                </a:solidFill>
              </a:rPr>
            </a:br>
            <a:r>
              <a:rPr lang="ar-IQ" dirty="0" smtClean="0">
                <a:solidFill>
                  <a:schemeClr val="tx1"/>
                </a:solidFill>
              </a:rPr>
              <a:t>أن </a:t>
            </a:r>
            <a:r>
              <a:rPr lang="ar-IQ" dirty="0">
                <a:solidFill>
                  <a:schemeClr val="tx1"/>
                </a:solidFill>
              </a:rPr>
              <a:t>لا تكون الإدارة حرة في اتخاذ القرار أو الامتناع عن اتخاذه , فالقانون يفرض عليها عند توفر شروط معينة أو قيام عناصر واقعية محددة , إصدار قرار معين , وقد يحدد الهدف الذي يتعين على الإدارة أن تعمل على تحقيقه أو الوقت المناسب لإصداره </a:t>
            </a:r>
            <a:r>
              <a:rPr lang="ar-IQ" dirty="0" smtClean="0">
                <a:solidFill>
                  <a:schemeClr val="tx1"/>
                </a:solidFill>
              </a:rPr>
              <a:t>.وتكون مقيدة بتطبيق </a:t>
            </a:r>
            <a:r>
              <a:rPr lang="ar-IQ" dirty="0">
                <a:solidFill>
                  <a:schemeClr val="tx1"/>
                </a:solidFill>
              </a:rPr>
              <a:t>القانون على الحالات التي تصادفها عندما تتحقق أسبابها , فلا يترك لها أية حرية في التقدير . </a:t>
            </a:r>
            <a:r>
              <a:rPr lang="ar-IQ" dirty="0" smtClean="0">
                <a:solidFill>
                  <a:schemeClr val="tx1"/>
                </a:solidFill>
              </a:rPr>
              <a:t/>
            </a:r>
            <a:br>
              <a:rPr lang="ar-IQ" dirty="0" smtClean="0">
                <a:solidFill>
                  <a:schemeClr val="tx1"/>
                </a:solidFill>
              </a:rPr>
            </a:br>
            <a:r>
              <a:rPr lang="ar-IQ" dirty="0">
                <a:solidFill>
                  <a:schemeClr val="tx1"/>
                </a:solidFill>
              </a:rPr>
              <a:t>ومثال الاختصاص المقيد حالة ترقية الموظف بالأقدمية فإذا توفرت هذه الأقدمية فإن الإدارة مجبرة على التدخل وإصدار قراراتها بالترقية .</a:t>
            </a:r>
            <a:r>
              <a:rPr lang="ar-IQ" dirty="0" smtClean="0">
                <a:solidFill>
                  <a:schemeClr val="tx1"/>
                </a:solidFill>
              </a:rPr>
              <a:t/>
            </a:r>
            <a:br>
              <a:rPr lang="ar-IQ" dirty="0" smtClean="0">
                <a:solidFill>
                  <a:schemeClr val="tx1"/>
                </a:solidFill>
              </a:rPr>
            </a:br>
            <a:r>
              <a:rPr lang="ar-IQ" dirty="0">
                <a:solidFill>
                  <a:schemeClr val="tx1"/>
                </a:solidFill>
              </a:rPr>
              <a:t>ومع ذلك </a:t>
            </a:r>
            <a:r>
              <a:rPr lang="ar-IQ" dirty="0" smtClean="0">
                <a:solidFill>
                  <a:schemeClr val="tx1"/>
                </a:solidFill>
              </a:rPr>
              <a:t>فالإدارة </a:t>
            </a:r>
            <a:r>
              <a:rPr lang="ar-IQ" dirty="0" err="1" smtClean="0">
                <a:solidFill>
                  <a:schemeClr val="tx1"/>
                </a:solidFill>
              </a:rPr>
              <a:t>لاتكون</a:t>
            </a:r>
            <a:r>
              <a:rPr lang="ar-IQ" dirty="0" smtClean="0">
                <a:solidFill>
                  <a:schemeClr val="tx1"/>
                </a:solidFill>
              </a:rPr>
              <a:t> مقيدة بكل عناصر القرار الاداري عد اصداره , فهي مقيدة بالاختصاص والشكل فقط, </a:t>
            </a:r>
            <a:r>
              <a:rPr lang="ar-IQ" dirty="0">
                <a:solidFill>
                  <a:schemeClr val="tx1"/>
                </a:solidFill>
              </a:rPr>
              <a:t>لأن المهم أن يسير القرار الإداري الصادر ضمن الاختصاص المقيد للإدارة في مجال النطاق القانوني الذي رسمه المشرع حتى لا يكون مشوباً بعدم مشروعيته .</a:t>
            </a:r>
            <a:r>
              <a:rPr lang="ar-IQ" dirty="0" smtClean="0">
                <a:solidFill>
                  <a:schemeClr val="tx1"/>
                </a:solidFill>
              </a:rPr>
              <a:t/>
            </a:r>
            <a:br>
              <a:rPr lang="ar-IQ" dirty="0" smtClean="0">
                <a:solidFill>
                  <a:schemeClr val="tx1"/>
                </a:solidFill>
              </a:rPr>
            </a:br>
            <a:r>
              <a:rPr lang="ar-IQ" dirty="0" smtClean="0">
                <a:solidFill>
                  <a:schemeClr val="tx1"/>
                </a:solidFill>
              </a:rPr>
              <a:t>فلا </a:t>
            </a:r>
            <a:r>
              <a:rPr lang="ar-IQ" dirty="0">
                <a:solidFill>
                  <a:schemeClr val="tx1"/>
                </a:solidFill>
              </a:rPr>
              <a:t>تتمتع الإدارة بحرية في مجال عنصر الاختصاص , حيث يكون قراراها باطلاً أو معدوماً إذا لم تحترم قواعد الاختصاص </a:t>
            </a:r>
            <a:r>
              <a:rPr lang="ar-IQ" dirty="0" smtClean="0">
                <a:solidFill>
                  <a:schemeClr val="tx1"/>
                </a:solidFill>
              </a:rPr>
              <a:t>.</a:t>
            </a:r>
          </a:p>
          <a:p>
            <a:pPr algn="r"/>
            <a:r>
              <a:rPr lang="ar-IQ" dirty="0" smtClean="0">
                <a:solidFill>
                  <a:schemeClr val="tx1"/>
                </a:solidFill>
              </a:rPr>
              <a:t>وكذلك </a:t>
            </a:r>
            <a:r>
              <a:rPr lang="ar-IQ" dirty="0">
                <a:solidFill>
                  <a:schemeClr val="tx1"/>
                </a:solidFill>
              </a:rPr>
              <a:t>في عنصر الشكل عندما يرسم المشرع القواعد والإجراءات الواجب إتباعها عند إصدار القرار , كما يرد الاختصاص المقيد أحياناً في العناصر الموضوعية من القرار الإداري فيجب أن يكون للقرار الإداري سبب ومحل مشروعان , وأن تهدف الإدارة من إصداره إلى تحقيق المصلحة العامة .</a:t>
            </a:r>
            <a:r>
              <a:rPr lang="ar-IQ" dirty="0" smtClean="0">
                <a:solidFill>
                  <a:schemeClr val="tx1"/>
                </a:solidFill>
              </a:rPr>
              <a:t/>
            </a:r>
            <a:br>
              <a:rPr lang="ar-IQ" dirty="0" smtClean="0">
                <a:solidFill>
                  <a:schemeClr val="tx1"/>
                </a:solidFill>
              </a:rPr>
            </a:br>
            <a:endParaRPr lang="ar-IQ" dirty="0">
              <a:solidFill>
                <a:schemeClr val="tx1"/>
              </a:solidFill>
            </a:endParaRPr>
          </a:p>
        </p:txBody>
      </p:sp>
    </p:spTree>
    <p:extLst>
      <p:ext uri="{BB962C8B-B14F-4D97-AF65-F5344CB8AC3E}">
        <p14:creationId xmlns:p14="http://schemas.microsoft.com/office/powerpoint/2010/main" val="3901886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192688"/>
          </a:xfrm>
        </p:spPr>
        <p:txBody>
          <a:bodyPr>
            <a:normAutofit fontScale="92500" lnSpcReduction="20000"/>
          </a:bodyPr>
          <a:lstStyle/>
          <a:p>
            <a:r>
              <a:rPr lang="ar-IQ" dirty="0"/>
              <a:t>ثانياً : السلطة التقديرية</a:t>
            </a:r>
            <a:r>
              <a:rPr lang="ar-IQ" dirty="0" smtClean="0"/>
              <a:t/>
            </a:r>
            <a:br>
              <a:rPr lang="ar-IQ" dirty="0" smtClean="0"/>
            </a:br>
            <a:r>
              <a:rPr lang="ar-IQ" dirty="0"/>
              <a:t>يقصد بالسلطة التقديرية أن تكون الإدارة حرة في اتخاذ القرار أو الامتناع عن اتخاذه أو في اختيار القرار الذي تراه , أي أن المشرع يترك للإدارة حرية اختيار وقت وأسلوب التدخل في إصدار قرارها تبعاً للظروف .</a:t>
            </a:r>
            <a:r>
              <a:rPr lang="ar-IQ" dirty="0" smtClean="0"/>
              <a:t/>
            </a:r>
            <a:br>
              <a:rPr lang="ar-IQ" dirty="0" smtClean="0"/>
            </a:br>
            <a:r>
              <a:rPr lang="ar-IQ" dirty="0"/>
              <a:t>فالمشرع يكتفي بوضع القاعدة العامة التي تتصف بالمرونة تاركاً للإدارة تقدير ملائمة التصرف , شريطة أن تتوخى الصالح العام في أي قرار تتخذه وأن لا تنحرف عن هذه الغاية , و إلا كان قرارها مشوباً بعيب إساءة استعمال السلطة . </a:t>
            </a:r>
            <a:r>
              <a:rPr lang="ar-IQ" dirty="0" smtClean="0"/>
              <a:t>مثال </a:t>
            </a:r>
            <a:r>
              <a:rPr lang="ar-IQ" dirty="0"/>
              <a:t>ذلك سلطة الإدارة في إصدار قرار الترقية بالاختيار على أساس الكفاءة .</a:t>
            </a:r>
            <a:r>
              <a:rPr lang="ar-IQ" dirty="0" smtClean="0"/>
              <a:t/>
            </a:r>
            <a:br>
              <a:rPr lang="ar-IQ" dirty="0" smtClean="0"/>
            </a:br>
            <a:r>
              <a:rPr lang="ar-IQ" dirty="0"/>
              <a:t>وتتجلى سلطة الإدارة التقديرية في عنصر السبب وهو الحالة الواقعية والقانونية التي تبرر اتخاذ القرار </a:t>
            </a:r>
            <a:r>
              <a:rPr lang="ar-IQ" dirty="0" smtClean="0"/>
              <a:t>,</a:t>
            </a:r>
          </a:p>
          <a:p>
            <a:r>
              <a:rPr lang="ar-IQ" dirty="0" smtClean="0"/>
              <a:t> </a:t>
            </a:r>
            <a:r>
              <a:rPr lang="ar-IQ" dirty="0"/>
              <a:t>والمحل وهو الأثر القانوني المترتب عنه حالاً ومباشرة , أما باقي عناصر القرار الإداري وهي الاختصاص والشكل والغاية فإنها تصدر بناءً على اختصاص مقيد .</a:t>
            </a:r>
          </a:p>
        </p:txBody>
      </p:sp>
    </p:spTree>
    <p:extLst>
      <p:ext uri="{BB962C8B-B14F-4D97-AF65-F5344CB8AC3E}">
        <p14:creationId xmlns:p14="http://schemas.microsoft.com/office/powerpoint/2010/main" val="18032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70000" lnSpcReduction="20000"/>
          </a:bodyPr>
          <a:lstStyle/>
          <a:p>
            <a:pPr marL="0" indent="0">
              <a:buNone/>
            </a:pPr>
            <a:r>
              <a:rPr lang="ar-IQ" dirty="0"/>
              <a:t>مدى رقابة القضاء على السلطة التقديرية .</a:t>
            </a:r>
            <a:r>
              <a:rPr lang="ar-IQ" dirty="0" smtClean="0"/>
              <a:t/>
            </a:r>
            <a:br>
              <a:rPr lang="ar-IQ" dirty="0" smtClean="0"/>
            </a:br>
            <a:r>
              <a:rPr lang="ar-IQ" dirty="0"/>
              <a:t>ترتبط السلطة التقديرية بفكرة ملائمة القرار الإداري , إذ أن المشرع منح الإدارة هذه السلطة شعوراً منه بأنها أقدر على اختيار الوسائل المناسبة للتدخل واتخاذ القرار الملائم في ظروف معينة , </a:t>
            </a:r>
            <a:r>
              <a:rPr lang="ar-IQ" dirty="0" smtClean="0"/>
              <a:t/>
            </a:r>
            <a:br>
              <a:rPr lang="ar-IQ" dirty="0" smtClean="0"/>
            </a:br>
            <a:r>
              <a:rPr lang="ar-IQ" dirty="0" smtClean="0"/>
              <a:t>1- يقوم </a:t>
            </a:r>
            <a:r>
              <a:rPr lang="ar-IQ" dirty="0"/>
              <a:t>الاختصاص المقيد على فكرة مشروعية القرار الإداري , لأن الإدارة مقيدة دائماً بما يفرضه القانون , ويترتب على ذلك أن القضاء يملك بسط رقابته على مشروعية القرار الصادر بناءً على اختصاص الإدارة المقيد , ويملك إلغاؤه إذا ما تبين أنه مخالف للقانون .</a:t>
            </a:r>
            <a:r>
              <a:rPr lang="ar-IQ" dirty="0" smtClean="0"/>
              <a:t/>
            </a:r>
            <a:br>
              <a:rPr lang="ar-IQ" dirty="0" smtClean="0"/>
            </a:br>
            <a:r>
              <a:rPr lang="ar-IQ" dirty="0" smtClean="0"/>
              <a:t>2- اما  </a:t>
            </a:r>
            <a:r>
              <a:rPr lang="ar-IQ" dirty="0"/>
              <a:t>مجال الرقابة على عنصر السبب في أن الإدارة تملك تقدير أهمية وخطورة الوقائع ولا تخضع في ذلك لرقابة القضاء , في حين يمارس القضاء رقابته على صحة قيام الوقائع المادية التي قام عليها القرار, وكذلك فيما يتعلق بالتكييف القانوني لهذه الوقائع .</a:t>
            </a:r>
            <a:r>
              <a:rPr lang="ar-IQ" dirty="0" smtClean="0"/>
              <a:t/>
            </a:r>
            <a:br>
              <a:rPr lang="ar-IQ" dirty="0" smtClean="0"/>
            </a:br>
            <a:r>
              <a:rPr lang="ar-IQ" dirty="0" smtClean="0"/>
              <a:t>3- أما </a:t>
            </a:r>
            <a:r>
              <a:rPr lang="ar-IQ" dirty="0"/>
              <a:t>بالنسبة لعنصر المحل فمن الممكن القول بأن معظم الاختصاص فيه هو اختصاص تقديري فبعد أن تتحقق الإدارة من قيام الوقائع المادية , وبعد أن تكيفها التكييف القانوني الصحيح , وتقدر مدى خطورة هذه الوقائع , تنتقل إلى عنصر المحل متمتعة بسلطة تقديرية واسعة في أن تتدخل أو لا تدخل واختيار وقت هذا التدخل كما تتمتع الإدارة بسلطة تحديد الأثر القانوني الذي تريد ترتيبه , ما لم ينص المشرع على ضرورة تدخلها ووقته والأثر المترتب عليه . </a:t>
            </a:r>
            <a:r>
              <a:rPr lang="ar-IQ" dirty="0" smtClean="0"/>
              <a:t/>
            </a:r>
            <a:br>
              <a:rPr lang="ar-IQ" dirty="0" smtClean="0"/>
            </a:br>
            <a:r>
              <a:rPr lang="ar-IQ" dirty="0" smtClean="0"/>
              <a:t>وفي </a:t>
            </a:r>
            <a:r>
              <a:rPr lang="ar-IQ" dirty="0"/>
              <a:t>هذا المجال </a:t>
            </a:r>
            <a:r>
              <a:rPr lang="ar-IQ" dirty="0" smtClean="0"/>
              <a:t>نذهب </a:t>
            </a:r>
            <a:r>
              <a:rPr lang="ar-IQ" dirty="0"/>
              <a:t>على أن سلطة الإدارة التقديرية لا تمنع من رقابة القضاء وإنما هي التي تمنح الإدارة مجالاً واسعاً لتقدير الظروف الملائمة لاتخاذ قراراتها وهذه الحرية مقيدة بأن لا تتضمن هذه القرارات غلطاً </a:t>
            </a:r>
            <a:r>
              <a:rPr lang="ar-IQ" dirty="0" smtClean="0"/>
              <a:t>أو </a:t>
            </a:r>
            <a:r>
              <a:rPr lang="ar-IQ" dirty="0"/>
              <a:t>انحرافاً بالسلطة , وهي بذلك لا تتعارض مع مبدأ المشروعية بقدر ما تخفف من اختصاصات الإدارة المقيدة .</a:t>
            </a:r>
          </a:p>
        </p:txBody>
      </p:sp>
    </p:spTree>
    <p:extLst>
      <p:ext uri="{BB962C8B-B14F-4D97-AF65-F5344CB8AC3E}">
        <p14:creationId xmlns:p14="http://schemas.microsoft.com/office/powerpoint/2010/main" val="2692478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260648"/>
            <a:ext cx="8568952" cy="6408712"/>
          </a:xfrm>
        </p:spPr>
        <p:txBody>
          <a:bodyPr>
            <a:normAutofit fontScale="92500" lnSpcReduction="20000"/>
          </a:bodyPr>
          <a:lstStyle/>
          <a:p>
            <a:pPr algn="r"/>
            <a:r>
              <a:rPr lang="ar-IQ" b="1" dirty="0">
                <a:solidFill>
                  <a:schemeClr val="tx1"/>
                </a:solidFill>
              </a:rPr>
              <a:t>نفاذ القرارات </a:t>
            </a:r>
            <a:r>
              <a:rPr lang="ar-IQ" b="1" dirty="0" smtClean="0">
                <a:solidFill>
                  <a:schemeClr val="tx1"/>
                </a:solidFill>
              </a:rPr>
              <a:t>الإدارية</a:t>
            </a:r>
            <a:r>
              <a:rPr lang="ar-IQ" dirty="0" smtClean="0">
                <a:solidFill>
                  <a:schemeClr val="tx1"/>
                </a:solidFill>
              </a:rPr>
              <a:t/>
            </a:r>
            <a:br>
              <a:rPr lang="ar-IQ" dirty="0" smtClean="0">
                <a:solidFill>
                  <a:schemeClr val="tx1"/>
                </a:solidFill>
              </a:rPr>
            </a:br>
            <a:r>
              <a:rPr lang="ar-IQ" dirty="0" smtClean="0">
                <a:solidFill>
                  <a:schemeClr val="tx1"/>
                </a:solidFill>
              </a:rPr>
              <a:t>يعتبر القرار </a:t>
            </a:r>
            <a:r>
              <a:rPr lang="ar-IQ" dirty="0">
                <a:solidFill>
                  <a:schemeClr val="tx1"/>
                </a:solidFill>
              </a:rPr>
              <a:t>الإداري نافذاً من تاريخ صدروه من السلطة المختصة قانوناً بإصداره , </a:t>
            </a:r>
            <a:r>
              <a:rPr lang="ar-IQ" dirty="0" smtClean="0">
                <a:solidFill>
                  <a:schemeClr val="tx1"/>
                </a:solidFill>
              </a:rPr>
              <a:t>و </a:t>
            </a:r>
            <a:r>
              <a:rPr lang="ar-IQ" dirty="0">
                <a:solidFill>
                  <a:schemeClr val="tx1"/>
                </a:solidFill>
              </a:rPr>
              <a:t>لا يسري في حق الأفراد المخاطبين به إلا إذا علموا به عن طريق أحدى الوسائل المقررة قانوناً </a:t>
            </a:r>
            <a:r>
              <a:rPr lang="ar-IQ" dirty="0" smtClean="0">
                <a:solidFill>
                  <a:schemeClr val="tx1"/>
                </a:solidFill>
              </a:rPr>
              <a:t>.</a:t>
            </a:r>
            <a:br>
              <a:rPr lang="ar-IQ" dirty="0" smtClean="0">
                <a:solidFill>
                  <a:schemeClr val="tx1"/>
                </a:solidFill>
              </a:rPr>
            </a:br>
            <a:r>
              <a:rPr lang="ar-IQ" dirty="0">
                <a:solidFill>
                  <a:schemeClr val="tx1"/>
                </a:solidFill>
              </a:rPr>
              <a:t>أولاً : تاريخ صدور القرار الإداري ذاتـه .</a:t>
            </a:r>
            <a:r>
              <a:rPr lang="ar-IQ" dirty="0" smtClean="0">
                <a:solidFill>
                  <a:schemeClr val="tx1"/>
                </a:solidFill>
              </a:rPr>
              <a:t/>
            </a:r>
            <a:br>
              <a:rPr lang="ar-IQ" dirty="0" smtClean="0">
                <a:solidFill>
                  <a:schemeClr val="tx1"/>
                </a:solidFill>
              </a:rPr>
            </a:br>
            <a:r>
              <a:rPr lang="ar-IQ" dirty="0" smtClean="0">
                <a:solidFill>
                  <a:schemeClr val="tx1"/>
                </a:solidFill>
              </a:rPr>
              <a:t>أن </a:t>
            </a:r>
            <a:r>
              <a:rPr lang="ar-IQ" dirty="0">
                <a:solidFill>
                  <a:schemeClr val="tx1"/>
                </a:solidFill>
              </a:rPr>
              <a:t>القرار الإداري يعد صحيحاً ونافذاً من تاريخ صدوره , </a:t>
            </a:r>
            <a:r>
              <a:rPr lang="ar-IQ" dirty="0" smtClean="0">
                <a:solidFill>
                  <a:schemeClr val="tx1"/>
                </a:solidFill>
              </a:rPr>
              <a:t>ويسرى </a:t>
            </a:r>
            <a:r>
              <a:rPr lang="ar-IQ" dirty="0">
                <a:solidFill>
                  <a:schemeClr val="tx1"/>
                </a:solidFill>
              </a:rPr>
              <a:t>في حق الإدارة من هذا التاريخ ويستطيع كل ذي مصلحة أن يحتج بهذا التاريخ في مواجهتها غير أن هذا القرار لا يكون نافذاً بحق الأفراد إلا من تاريخ علمهم به .</a:t>
            </a:r>
            <a:r>
              <a:rPr lang="ar-IQ" dirty="0" smtClean="0">
                <a:solidFill>
                  <a:schemeClr val="tx1"/>
                </a:solidFill>
              </a:rPr>
              <a:t/>
            </a:r>
            <a:br>
              <a:rPr lang="ar-IQ" dirty="0" smtClean="0">
                <a:solidFill>
                  <a:schemeClr val="tx1"/>
                </a:solidFill>
              </a:rPr>
            </a:br>
            <a:r>
              <a:rPr lang="ar-IQ" dirty="0">
                <a:solidFill>
                  <a:schemeClr val="tx1"/>
                </a:solidFill>
              </a:rPr>
              <a:t>إلا أن هذه القاعدة ترد عليها بعض الاستثناءات </a:t>
            </a:r>
            <a:endParaRPr lang="ar-IQ" dirty="0" smtClean="0">
              <a:solidFill>
                <a:schemeClr val="tx1"/>
              </a:solidFill>
            </a:endParaRPr>
          </a:p>
          <a:p>
            <a:pPr algn="r"/>
            <a:r>
              <a:rPr lang="ar-IQ" dirty="0" smtClean="0">
                <a:solidFill>
                  <a:schemeClr val="tx1"/>
                </a:solidFill>
              </a:rPr>
              <a:t>بعض القرارات يلزم </a:t>
            </a:r>
            <a:r>
              <a:rPr lang="ar-IQ" dirty="0" err="1">
                <a:solidFill>
                  <a:schemeClr val="tx1"/>
                </a:solidFill>
              </a:rPr>
              <a:t>لنفاذها</a:t>
            </a:r>
            <a:r>
              <a:rPr lang="ar-IQ" dirty="0">
                <a:solidFill>
                  <a:schemeClr val="tx1"/>
                </a:solidFill>
              </a:rPr>
              <a:t> إجراءات أخرى من قبيل التصديق أو وجود اعتماد مالي , فلا ينفذ القرار إلا من تاريخ استيفاء هذه الإجراءات , </a:t>
            </a:r>
            <a:endParaRPr lang="ar-IQ" dirty="0" smtClean="0">
              <a:solidFill>
                <a:schemeClr val="tx1"/>
              </a:solidFill>
            </a:endParaRPr>
          </a:p>
          <a:p>
            <a:pPr algn="r"/>
            <a:r>
              <a:rPr lang="ar-IQ" dirty="0">
                <a:solidFill>
                  <a:schemeClr val="tx1"/>
                </a:solidFill>
              </a:rPr>
              <a:t>-</a:t>
            </a:r>
            <a:r>
              <a:rPr lang="ar-IQ" dirty="0" smtClean="0">
                <a:solidFill>
                  <a:schemeClr val="tx1"/>
                </a:solidFill>
              </a:rPr>
              <a:t>كما </a:t>
            </a:r>
            <a:r>
              <a:rPr lang="ar-IQ" dirty="0">
                <a:solidFill>
                  <a:schemeClr val="tx1"/>
                </a:solidFill>
              </a:rPr>
              <a:t>قد تعمد الإدارة إلى أرجاء أثار القرار إلى تاريخ لاحق لتاريخ صدوره وهو ما يعرف بإرجاء أثار القرار الإداري</a:t>
            </a:r>
          </a:p>
        </p:txBody>
      </p:sp>
    </p:spTree>
    <p:extLst>
      <p:ext uri="{BB962C8B-B14F-4D97-AF65-F5344CB8AC3E}">
        <p14:creationId xmlns:p14="http://schemas.microsoft.com/office/powerpoint/2010/main" val="2289040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77500" lnSpcReduction="20000"/>
          </a:bodyPr>
          <a:lstStyle/>
          <a:p>
            <a:pPr marL="0" indent="0">
              <a:buNone/>
            </a:pPr>
            <a:r>
              <a:rPr lang="ar-IQ" sz="3400" b="1" dirty="0"/>
              <a:t>ثانياً : سريان القرار الإداري في مواجهة الأفراد .</a:t>
            </a:r>
            <a:r>
              <a:rPr lang="ar-IQ" dirty="0" smtClean="0"/>
              <a:t/>
            </a:r>
            <a:br>
              <a:rPr lang="ar-IQ" dirty="0" smtClean="0"/>
            </a:br>
            <a:r>
              <a:rPr lang="ar-IQ" dirty="0"/>
              <a:t>إذا كان القرار الإداري ينفذ في حق الإدارة بصدوره , فإنه لا يكون كذلك في مواجهة الأفراد , فيلزم لذلك علمهم به </a:t>
            </a:r>
            <a:r>
              <a:rPr lang="ar-IQ" dirty="0" err="1"/>
              <a:t>بأحدى</a:t>
            </a:r>
            <a:r>
              <a:rPr lang="ar-IQ" dirty="0"/>
              <a:t> وسائل الإعلام المقررة قانوناً , </a:t>
            </a:r>
            <a:r>
              <a:rPr lang="ar-IQ" dirty="0" smtClean="0"/>
              <a:t>وهي</a:t>
            </a:r>
            <a:br>
              <a:rPr lang="ar-IQ" dirty="0" smtClean="0"/>
            </a:br>
            <a:r>
              <a:rPr lang="ar-IQ" dirty="0"/>
              <a:t>1. الإعلان </a:t>
            </a:r>
            <a:r>
              <a:rPr lang="ar-IQ" dirty="0" smtClean="0"/>
              <a:t>:هو تبليغ </a:t>
            </a:r>
            <a:r>
              <a:rPr lang="ar-IQ" dirty="0"/>
              <a:t>القرار الإداري إلى المخاطب به بالذات , والأصل أن الإعلان يتم بكافة الوسائل المعروفة والتي من خلالها يمكن أن يتحقق علم صاحب الشأن بالقرار , كتسليمه القرار مباشرة أو بالبريد أو عن طريق محضر , أو لصقه في المكان المخصص للإعلان .</a:t>
            </a:r>
            <a:r>
              <a:rPr lang="ar-IQ" dirty="0" smtClean="0"/>
              <a:t/>
            </a:r>
            <a:br>
              <a:rPr lang="ar-IQ" dirty="0" smtClean="0"/>
            </a:br>
            <a:r>
              <a:rPr lang="ar-IQ" dirty="0"/>
              <a:t>والإعلان هو الوسيلة الواجبة لتبليغ القرارات الفردية الصادرة بصدد فرد معين بالذات أو أفراداً معينين بذواتهم أو بخصوص حالة أو حالات معينة , كما هو الحال بالنسبة لقرار تعيين موظف أو منح رخصة مزاولة مهنة معينة , وعلى ذلك لا يكفي نشر القرار لافتراض العلم به . </a:t>
            </a:r>
            <a:r>
              <a:rPr lang="ar-IQ" dirty="0" smtClean="0"/>
              <a:t>و قد </a:t>
            </a:r>
            <a:r>
              <a:rPr lang="ar-IQ" dirty="0"/>
              <a:t>يكون تحريرياً كما يصح شفهياً و فالإدارة غير ملزمة بإتباع وسيلة معينة للإعلان إلا أن الصعوبة تكمن في إثبات التبليغ الشفهي لذلك نجد الإدارة تسعى دائماً إلى أن يكون إعلانها كتابة حتى تتجنب مخاطر التبليغ لأن من السهل عليها إثبات التبليغ الكتابي .</a:t>
            </a:r>
            <a:r>
              <a:rPr lang="ar-IQ" dirty="0" smtClean="0"/>
              <a:t/>
            </a:r>
            <a:br>
              <a:rPr lang="ar-IQ" dirty="0" smtClean="0"/>
            </a:br>
            <a:r>
              <a:rPr lang="ar-IQ" dirty="0"/>
              <a:t>إلا أن عدم تطلب شكلية معينة في الإعلان لا ينفي ضرورة احتواء الإعلان على مقومات تتمثل في ذكر مضمون القرار والجهة الصادر منها وأن يوجهه إلى ذوي المصلحة شخصياً أو من ينوب عنهم </a:t>
            </a:r>
            <a:endParaRPr lang="ar-IQ" dirty="0" smtClean="0"/>
          </a:p>
          <a:p>
            <a:pPr marL="0" indent="0">
              <a:buNone/>
            </a:pPr>
            <a:endParaRPr lang="ar-IQ" dirty="0"/>
          </a:p>
        </p:txBody>
      </p:sp>
    </p:spTree>
    <p:extLst>
      <p:ext uri="{BB962C8B-B14F-4D97-AF65-F5344CB8AC3E}">
        <p14:creationId xmlns:p14="http://schemas.microsoft.com/office/powerpoint/2010/main" val="2400896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009531"/>
          </a:xfrm>
        </p:spPr>
        <p:txBody>
          <a:bodyPr>
            <a:normAutofit fontScale="70000" lnSpcReduction="20000"/>
          </a:bodyPr>
          <a:lstStyle/>
          <a:p>
            <a:pPr marL="0" indent="0">
              <a:buNone/>
            </a:pPr>
            <a:r>
              <a:rPr lang="ar-IQ" dirty="0" smtClean="0"/>
              <a:t>3- النشر : هو الطريقة التي يتم من خلالها علم أصحاب الشأن بالنسبة للقرارات الإدارية التنظيمية أو </a:t>
            </a:r>
            <a:r>
              <a:rPr lang="ar-IQ" dirty="0" err="1" smtClean="0"/>
              <a:t>اللائحية</a:t>
            </a:r>
            <a:r>
              <a:rPr lang="ar-IQ" dirty="0" smtClean="0"/>
              <a:t> .وتتضمن هذه القرارات قواعد عامة مجردة تنطبق على عدد غير محدد من الحالات أو الأفراد , مما يتطلب علم الكافة به من خلال نشره .</a:t>
            </a:r>
            <a:br>
              <a:rPr lang="ar-IQ" dirty="0" smtClean="0"/>
            </a:br>
            <a:r>
              <a:rPr lang="ar-IQ" dirty="0" smtClean="0"/>
              <a:t>ويتم النشر عادة في الجريدة الرسمية إلا إذا نص القانون على وسيلة أخرى للنشر فيجب على الإدارة أتباع تلك الوسيلة كأن يتم في الصحف اليومية أو عن طريق لصق القرار في أماكن عامة في المدينة .وحتى يؤدي النشر مهمته يجب أن يكشف عن مضمون القرار بحيث يعلمه الأفراد علماً تاماً, حتى يتسنى لأصحاب الشأن تحديد موقفهم من القرار, اذا كان القرار معيب.</a:t>
            </a:r>
          </a:p>
          <a:p>
            <a:pPr marL="0" indent="0">
              <a:buNone/>
            </a:pPr>
            <a:r>
              <a:rPr lang="ar-IQ" dirty="0"/>
              <a:t>3. العلم اليقيني</a:t>
            </a:r>
            <a:r>
              <a:rPr lang="ar-IQ" dirty="0" smtClean="0"/>
              <a:t/>
            </a:r>
            <a:br>
              <a:rPr lang="ar-IQ" dirty="0" smtClean="0"/>
            </a:br>
            <a:r>
              <a:rPr lang="ar-IQ" dirty="0"/>
              <a:t>أضاف القضاء الإداري إلى النشر والإعلان العلم اليقيني بالقرار كسبب من أسباب علم صاحب الشأن بالقرار الإداري وسريان مدة الطعن بالإلغاء من تاريخه . </a:t>
            </a:r>
            <a:r>
              <a:rPr lang="ar-IQ" dirty="0" smtClean="0"/>
              <a:t>ويجب </a:t>
            </a:r>
            <a:r>
              <a:rPr lang="ar-IQ" dirty="0"/>
              <a:t>أن يكون متضمناً المضمون الكامل لعناصر القرار الإداري ومحتوياته فيقوم مقام النشر والإعلان , فيصبح صاحب الشأن في مواجهة القرار في حالة تسمح له بالإلمام بكافة ما تجب معرفته , فيتبين مركزه القانوني من القرار وإدراك مواطن العيب فيه , وما يمس مصلحته , فلا عبره بالعلم الظني أو الافتراض مهما كان احتمال العلم قوياً . </a:t>
            </a:r>
            <a:r>
              <a:rPr lang="ar-IQ" dirty="0" smtClean="0"/>
              <a:t/>
            </a:r>
            <a:br>
              <a:rPr lang="ar-IQ" dirty="0" smtClean="0"/>
            </a:br>
            <a:r>
              <a:rPr lang="ar-IQ" dirty="0"/>
              <a:t>ويمكن أن يستمد هذا العلم من أية واقعة أو قرينه تفيد حصوله دون التقيد بوسيلة معينة للإثبات وللقضاء الإداري أن يتحقق من قيام أو عدم قيام هذه القرينة وهل هي كافية للعلم أم لا , ولا يبدأ سريان مدة الطعن إلا من اليوم الذي يثبت فيه هذا العلم اليقيني .</a:t>
            </a:r>
            <a:r>
              <a:rPr lang="ar-IQ" dirty="0" smtClean="0"/>
              <a:t/>
            </a:r>
            <a:br>
              <a:rPr lang="ar-IQ" dirty="0" smtClean="0"/>
            </a:br>
            <a:r>
              <a:rPr lang="ar-IQ" dirty="0"/>
              <a:t>ويلزم أخيراً أمكان ثبوت العلم اليقيني في تاريخ معين حتى يمكن حساب ميعاد الطعن بالإلغاء من تاريخه , ومن ثم فلا عبره بالعلم اليقيني بالقرار حتى وأن ثبتت واقعة أو قرينة العلم به طالما أنها تمت دون أن يوضع تاريخها</a:t>
            </a:r>
            <a:r>
              <a:rPr lang="ar-IQ" dirty="0" smtClean="0"/>
              <a:t> </a:t>
            </a:r>
            <a:endParaRPr lang="ar-IQ" dirty="0"/>
          </a:p>
        </p:txBody>
      </p:sp>
    </p:spTree>
    <p:extLst>
      <p:ext uri="{BB962C8B-B14F-4D97-AF65-F5344CB8AC3E}">
        <p14:creationId xmlns:p14="http://schemas.microsoft.com/office/powerpoint/2010/main" val="346012072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355</Words>
  <Application>Microsoft Office PowerPoint</Application>
  <PresentationFormat>عرض على الشاشة (3:4)‏</PresentationFormat>
  <Paragraphs>37</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4</cp:revision>
  <dcterms:created xsi:type="dcterms:W3CDTF">2021-05-05T12:51:49Z</dcterms:created>
  <dcterms:modified xsi:type="dcterms:W3CDTF">2022-03-17T11:35:53Z</dcterms:modified>
</cp:coreProperties>
</file>