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60" r:id="rId5"/>
    <p:sldId id="262" r:id="rId6"/>
    <p:sldId id="263" r:id="rId7"/>
    <p:sldId id="264" r:id="rId8"/>
    <p:sldId id="265" r:id="rId9"/>
    <p:sldId id="266" r:id="rId10"/>
    <p:sldId id="267" r:id="rId11"/>
    <p:sldId id="268" r:id="rId12"/>
    <p:sldId id="269" r:id="rId13"/>
    <p:sldId id="270" r:id="rId14"/>
    <p:sldId id="271" r:id="rId15"/>
    <p:sldId id="272" r:id="rId16"/>
    <p:sldId id="273" r:id="rId1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56" d="100"/>
          <a:sy n="56" d="100"/>
        </p:scale>
        <p:origin x="-96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09A93066-A8EF-411A-BC4D-76CB903258CD}" type="datetimeFigureOut">
              <a:rPr lang="ar-IQ" smtClean="0"/>
              <a:t>14/08/1443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EA39A0B-2864-4065-A4E4-F2A70C072155}" type="slidenum">
              <a:rPr lang="ar-IQ" smtClean="0"/>
              <a:t>‹#›</a:t>
            </a:fld>
            <a:endParaRPr lang="ar-IQ"/>
          </a:p>
        </p:txBody>
      </p:sp>
    </p:spTree>
    <p:extLst>
      <p:ext uri="{BB962C8B-B14F-4D97-AF65-F5344CB8AC3E}">
        <p14:creationId xmlns:p14="http://schemas.microsoft.com/office/powerpoint/2010/main" val="2392307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9A93066-A8EF-411A-BC4D-76CB903258CD}" type="datetimeFigureOut">
              <a:rPr lang="ar-IQ" smtClean="0"/>
              <a:t>14/08/1443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EA39A0B-2864-4065-A4E4-F2A70C072155}" type="slidenum">
              <a:rPr lang="ar-IQ" smtClean="0"/>
              <a:t>‹#›</a:t>
            </a:fld>
            <a:endParaRPr lang="ar-IQ"/>
          </a:p>
        </p:txBody>
      </p:sp>
    </p:spTree>
    <p:extLst>
      <p:ext uri="{BB962C8B-B14F-4D97-AF65-F5344CB8AC3E}">
        <p14:creationId xmlns:p14="http://schemas.microsoft.com/office/powerpoint/2010/main" val="137485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9A93066-A8EF-411A-BC4D-76CB903258CD}" type="datetimeFigureOut">
              <a:rPr lang="ar-IQ" smtClean="0"/>
              <a:t>14/08/1443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EA39A0B-2864-4065-A4E4-F2A70C072155}" type="slidenum">
              <a:rPr lang="ar-IQ" smtClean="0"/>
              <a:t>‹#›</a:t>
            </a:fld>
            <a:endParaRPr lang="ar-IQ"/>
          </a:p>
        </p:txBody>
      </p:sp>
    </p:spTree>
    <p:extLst>
      <p:ext uri="{BB962C8B-B14F-4D97-AF65-F5344CB8AC3E}">
        <p14:creationId xmlns:p14="http://schemas.microsoft.com/office/powerpoint/2010/main" val="3171621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9A93066-A8EF-411A-BC4D-76CB903258CD}" type="datetimeFigureOut">
              <a:rPr lang="ar-IQ" smtClean="0"/>
              <a:t>14/08/1443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EA39A0B-2864-4065-A4E4-F2A70C072155}" type="slidenum">
              <a:rPr lang="ar-IQ" smtClean="0"/>
              <a:t>‹#›</a:t>
            </a:fld>
            <a:endParaRPr lang="ar-IQ"/>
          </a:p>
        </p:txBody>
      </p:sp>
    </p:spTree>
    <p:extLst>
      <p:ext uri="{BB962C8B-B14F-4D97-AF65-F5344CB8AC3E}">
        <p14:creationId xmlns:p14="http://schemas.microsoft.com/office/powerpoint/2010/main" val="3762120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9A93066-A8EF-411A-BC4D-76CB903258CD}" type="datetimeFigureOut">
              <a:rPr lang="ar-IQ" smtClean="0"/>
              <a:t>14/08/1443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EA39A0B-2864-4065-A4E4-F2A70C072155}" type="slidenum">
              <a:rPr lang="ar-IQ" smtClean="0"/>
              <a:t>‹#›</a:t>
            </a:fld>
            <a:endParaRPr lang="ar-IQ"/>
          </a:p>
        </p:txBody>
      </p:sp>
    </p:spTree>
    <p:extLst>
      <p:ext uri="{BB962C8B-B14F-4D97-AF65-F5344CB8AC3E}">
        <p14:creationId xmlns:p14="http://schemas.microsoft.com/office/powerpoint/2010/main" val="442551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09A93066-A8EF-411A-BC4D-76CB903258CD}" type="datetimeFigureOut">
              <a:rPr lang="ar-IQ" smtClean="0"/>
              <a:t>14/08/1443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EA39A0B-2864-4065-A4E4-F2A70C072155}" type="slidenum">
              <a:rPr lang="ar-IQ" smtClean="0"/>
              <a:t>‹#›</a:t>
            </a:fld>
            <a:endParaRPr lang="ar-IQ"/>
          </a:p>
        </p:txBody>
      </p:sp>
    </p:spTree>
    <p:extLst>
      <p:ext uri="{BB962C8B-B14F-4D97-AF65-F5344CB8AC3E}">
        <p14:creationId xmlns:p14="http://schemas.microsoft.com/office/powerpoint/2010/main" val="3111176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09A93066-A8EF-411A-BC4D-76CB903258CD}" type="datetimeFigureOut">
              <a:rPr lang="ar-IQ" smtClean="0"/>
              <a:t>14/08/1443</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3EA39A0B-2864-4065-A4E4-F2A70C072155}" type="slidenum">
              <a:rPr lang="ar-IQ" smtClean="0"/>
              <a:t>‹#›</a:t>
            </a:fld>
            <a:endParaRPr lang="ar-IQ"/>
          </a:p>
        </p:txBody>
      </p:sp>
    </p:spTree>
    <p:extLst>
      <p:ext uri="{BB962C8B-B14F-4D97-AF65-F5344CB8AC3E}">
        <p14:creationId xmlns:p14="http://schemas.microsoft.com/office/powerpoint/2010/main" val="163920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09A93066-A8EF-411A-BC4D-76CB903258CD}" type="datetimeFigureOut">
              <a:rPr lang="ar-IQ" smtClean="0"/>
              <a:t>14/08/1443</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3EA39A0B-2864-4065-A4E4-F2A70C072155}" type="slidenum">
              <a:rPr lang="ar-IQ" smtClean="0"/>
              <a:t>‹#›</a:t>
            </a:fld>
            <a:endParaRPr lang="ar-IQ"/>
          </a:p>
        </p:txBody>
      </p:sp>
    </p:spTree>
    <p:extLst>
      <p:ext uri="{BB962C8B-B14F-4D97-AF65-F5344CB8AC3E}">
        <p14:creationId xmlns:p14="http://schemas.microsoft.com/office/powerpoint/2010/main" val="1710101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9A93066-A8EF-411A-BC4D-76CB903258CD}" type="datetimeFigureOut">
              <a:rPr lang="ar-IQ" smtClean="0"/>
              <a:t>14/08/1443</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3EA39A0B-2864-4065-A4E4-F2A70C072155}" type="slidenum">
              <a:rPr lang="ar-IQ" smtClean="0"/>
              <a:t>‹#›</a:t>
            </a:fld>
            <a:endParaRPr lang="ar-IQ"/>
          </a:p>
        </p:txBody>
      </p:sp>
    </p:spTree>
    <p:extLst>
      <p:ext uri="{BB962C8B-B14F-4D97-AF65-F5344CB8AC3E}">
        <p14:creationId xmlns:p14="http://schemas.microsoft.com/office/powerpoint/2010/main" val="1624904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9A93066-A8EF-411A-BC4D-76CB903258CD}" type="datetimeFigureOut">
              <a:rPr lang="ar-IQ" smtClean="0"/>
              <a:t>14/08/1443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EA39A0B-2864-4065-A4E4-F2A70C072155}" type="slidenum">
              <a:rPr lang="ar-IQ" smtClean="0"/>
              <a:t>‹#›</a:t>
            </a:fld>
            <a:endParaRPr lang="ar-IQ"/>
          </a:p>
        </p:txBody>
      </p:sp>
    </p:spTree>
    <p:extLst>
      <p:ext uri="{BB962C8B-B14F-4D97-AF65-F5344CB8AC3E}">
        <p14:creationId xmlns:p14="http://schemas.microsoft.com/office/powerpoint/2010/main" val="3458546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9A93066-A8EF-411A-BC4D-76CB903258CD}" type="datetimeFigureOut">
              <a:rPr lang="ar-IQ" smtClean="0"/>
              <a:t>14/08/1443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EA39A0B-2864-4065-A4E4-F2A70C072155}" type="slidenum">
              <a:rPr lang="ar-IQ" smtClean="0"/>
              <a:t>‹#›</a:t>
            </a:fld>
            <a:endParaRPr lang="ar-IQ"/>
          </a:p>
        </p:txBody>
      </p:sp>
    </p:spTree>
    <p:extLst>
      <p:ext uri="{BB962C8B-B14F-4D97-AF65-F5344CB8AC3E}">
        <p14:creationId xmlns:p14="http://schemas.microsoft.com/office/powerpoint/2010/main" val="3016442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9A93066-A8EF-411A-BC4D-76CB903258CD}" type="datetimeFigureOut">
              <a:rPr lang="ar-IQ" smtClean="0"/>
              <a:t>14/08/1443</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EA39A0B-2864-4065-A4E4-F2A70C072155}" type="slidenum">
              <a:rPr lang="ar-IQ" smtClean="0"/>
              <a:t>‹#›</a:t>
            </a:fld>
            <a:endParaRPr lang="ar-IQ"/>
          </a:p>
        </p:txBody>
      </p:sp>
    </p:spTree>
    <p:extLst>
      <p:ext uri="{BB962C8B-B14F-4D97-AF65-F5344CB8AC3E}">
        <p14:creationId xmlns:p14="http://schemas.microsoft.com/office/powerpoint/2010/main" val="36202477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539552" y="404664"/>
            <a:ext cx="7920880" cy="5688632"/>
          </a:xfrm>
        </p:spPr>
        <p:txBody>
          <a:bodyPr/>
          <a:lstStyle/>
          <a:p>
            <a:pPr algn="r"/>
            <a:r>
              <a:rPr lang="ar-IQ" dirty="0" smtClean="0">
                <a:solidFill>
                  <a:schemeClr val="tx1"/>
                </a:solidFill>
              </a:rPr>
              <a:t>القرار الاداري </a:t>
            </a:r>
          </a:p>
          <a:p>
            <a:pPr algn="r"/>
            <a:r>
              <a:rPr lang="ar-IQ" dirty="0">
                <a:solidFill>
                  <a:schemeClr val="tx1"/>
                </a:solidFill>
              </a:rPr>
              <a:t>أن القرار الإداري هو إفصاح عن إرادة منفردة يصدر عن سلطة إدارية ويرتب آثاراً قانونية</a:t>
            </a:r>
            <a:r>
              <a:rPr lang="ar-IQ" dirty="0"/>
              <a:t> </a:t>
            </a:r>
            <a:endParaRPr lang="ar-IQ" dirty="0" smtClean="0"/>
          </a:p>
          <a:p>
            <a:pPr algn="r"/>
            <a:r>
              <a:rPr lang="ar-IQ" dirty="0" smtClean="0">
                <a:solidFill>
                  <a:schemeClr val="tx1"/>
                </a:solidFill>
              </a:rPr>
              <a:t>ومن </a:t>
            </a:r>
            <a:r>
              <a:rPr lang="ar-IQ" dirty="0">
                <a:solidFill>
                  <a:schemeClr val="tx1"/>
                </a:solidFill>
              </a:rPr>
              <a:t>هذا التعريف أن هناك عدة شروط يجب توافرها لنكون أمام قرار إداري وهي :</a:t>
            </a:r>
            <a:r>
              <a:rPr lang="ar-IQ" dirty="0" smtClean="0">
                <a:solidFill>
                  <a:schemeClr val="tx1"/>
                </a:solidFill>
              </a:rPr>
              <a:t/>
            </a:r>
            <a:br>
              <a:rPr lang="ar-IQ" dirty="0" smtClean="0">
                <a:solidFill>
                  <a:schemeClr val="tx1"/>
                </a:solidFill>
              </a:rPr>
            </a:br>
            <a:r>
              <a:rPr lang="ar-IQ" dirty="0">
                <a:solidFill>
                  <a:schemeClr val="tx1"/>
                </a:solidFill>
              </a:rPr>
              <a:t>– أن يصدر القرار من سلطة إدارية وطنية .</a:t>
            </a:r>
            <a:r>
              <a:rPr lang="ar-IQ" dirty="0" smtClean="0">
                <a:solidFill>
                  <a:schemeClr val="tx1"/>
                </a:solidFill>
              </a:rPr>
              <a:t/>
            </a:r>
            <a:br>
              <a:rPr lang="ar-IQ" dirty="0" smtClean="0">
                <a:solidFill>
                  <a:schemeClr val="tx1"/>
                </a:solidFill>
              </a:rPr>
            </a:br>
            <a:r>
              <a:rPr lang="ar-IQ" dirty="0">
                <a:solidFill>
                  <a:schemeClr val="tx1"/>
                </a:solidFill>
              </a:rPr>
              <a:t>– أن يصدر بالإرادة المنفردة للإدارة .</a:t>
            </a:r>
            <a:r>
              <a:rPr lang="ar-IQ" dirty="0" smtClean="0">
                <a:solidFill>
                  <a:schemeClr val="tx1"/>
                </a:solidFill>
              </a:rPr>
              <a:t/>
            </a:r>
            <a:br>
              <a:rPr lang="ar-IQ" dirty="0" smtClean="0">
                <a:solidFill>
                  <a:schemeClr val="tx1"/>
                </a:solidFill>
              </a:rPr>
            </a:br>
            <a:r>
              <a:rPr lang="ar-IQ" dirty="0">
                <a:solidFill>
                  <a:schemeClr val="tx1"/>
                </a:solidFill>
              </a:rPr>
              <a:t>– ترتيب القرار لأثار قانونية </a:t>
            </a:r>
            <a:r>
              <a:rPr lang="ar-IQ" dirty="0"/>
              <a:t>.</a:t>
            </a:r>
            <a:endParaRPr lang="ar-IQ" dirty="0">
              <a:solidFill>
                <a:schemeClr val="tx1"/>
              </a:solidFill>
            </a:endParaRPr>
          </a:p>
        </p:txBody>
      </p:sp>
    </p:spTree>
    <p:extLst>
      <p:ext uri="{BB962C8B-B14F-4D97-AF65-F5344CB8AC3E}">
        <p14:creationId xmlns:p14="http://schemas.microsoft.com/office/powerpoint/2010/main" val="17562795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251520" y="404664"/>
            <a:ext cx="8352928" cy="6264696"/>
          </a:xfrm>
        </p:spPr>
        <p:txBody>
          <a:bodyPr>
            <a:normAutofit fontScale="25000" lnSpcReduction="20000"/>
          </a:bodyPr>
          <a:lstStyle/>
          <a:p>
            <a:pPr algn="r"/>
            <a:r>
              <a:rPr lang="ar-IQ" sz="9600" b="1" dirty="0">
                <a:solidFill>
                  <a:schemeClr val="tx1"/>
                </a:solidFill>
              </a:rPr>
              <a:t>ثانيـاً : </a:t>
            </a:r>
            <a:r>
              <a:rPr lang="ar-IQ" sz="9600" b="1" dirty="0" smtClean="0">
                <a:solidFill>
                  <a:schemeClr val="tx1"/>
                </a:solidFill>
              </a:rPr>
              <a:t>الشكــل</a:t>
            </a:r>
            <a:r>
              <a:rPr lang="ar-IQ" sz="4900" dirty="0" smtClean="0">
                <a:solidFill>
                  <a:schemeClr val="tx1"/>
                </a:solidFill>
              </a:rPr>
              <a:t/>
            </a:r>
            <a:br>
              <a:rPr lang="ar-IQ" sz="4900" dirty="0" smtClean="0">
                <a:solidFill>
                  <a:schemeClr val="tx1"/>
                </a:solidFill>
              </a:rPr>
            </a:br>
            <a:r>
              <a:rPr lang="ar-IQ" sz="9600" dirty="0">
                <a:solidFill>
                  <a:schemeClr val="tx1"/>
                </a:solidFill>
              </a:rPr>
              <a:t>الشكل هو المظهر الخارجي أو الإجراءات التي تعبر بها الإدارة عن </a:t>
            </a:r>
            <a:r>
              <a:rPr lang="ar-IQ" sz="9600" dirty="0" smtClean="0">
                <a:solidFill>
                  <a:schemeClr val="tx1"/>
                </a:solidFill>
              </a:rPr>
              <a:t>قراراتها </a:t>
            </a:r>
            <a:r>
              <a:rPr lang="ar-IQ" sz="9600" dirty="0">
                <a:solidFill>
                  <a:schemeClr val="tx1"/>
                </a:solidFill>
              </a:rPr>
              <a:t> </a:t>
            </a:r>
            <a:r>
              <a:rPr lang="ar-IQ" sz="9600" dirty="0" smtClean="0">
                <a:solidFill>
                  <a:schemeClr val="tx1"/>
                </a:solidFill>
              </a:rPr>
              <a:t>والإدارة </a:t>
            </a:r>
            <a:r>
              <a:rPr lang="ar-IQ" sz="9600" dirty="0">
                <a:solidFill>
                  <a:schemeClr val="tx1"/>
                </a:solidFill>
              </a:rPr>
              <a:t>غير ملزمة بأن تعبر عن إرادتها بشكل معين إلا إذا نص القانون على خلاف ذلك , وفي هذه الحالة يجب أن يتخذ القرار الشكلية المقررة لصدوره, كأن يشترط القانون ضرورة أن يكون القرار مكتوباً , أو استشارة جهة متخصصة قبل إصداره أو تسبيبه إلى غير ذلك من أشكال أخرى .</a:t>
            </a:r>
            <a:r>
              <a:rPr lang="ar-IQ" sz="9600" dirty="0" smtClean="0">
                <a:solidFill>
                  <a:schemeClr val="tx1"/>
                </a:solidFill>
              </a:rPr>
              <a:t/>
            </a:r>
            <a:br>
              <a:rPr lang="ar-IQ" sz="9600" dirty="0" smtClean="0">
                <a:solidFill>
                  <a:schemeClr val="tx1"/>
                </a:solidFill>
              </a:rPr>
            </a:br>
            <a:r>
              <a:rPr lang="ar-IQ" sz="9600" dirty="0">
                <a:solidFill>
                  <a:schemeClr val="tx1"/>
                </a:solidFill>
              </a:rPr>
              <a:t>ويحدد القانون بمعناه العام قواعد الشكل والإجراءات بما ينص عليه الدستور أو التشريع العادي أو الأنظمة </a:t>
            </a:r>
            <a:r>
              <a:rPr lang="ar-IQ" sz="9600" dirty="0" smtClean="0">
                <a:solidFill>
                  <a:schemeClr val="tx1"/>
                </a:solidFill>
              </a:rPr>
              <a:t>او ما </a:t>
            </a:r>
            <a:r>
              <a:rPr lang="ar-IQ" sz="9600" dirty="0">
                <a:solidFill>
                  <a:schemeClr val="tx1"/>
                </a:solidFill>
              </a:rPr>
              <a:t>يمليه العقل وحسن تقدير </a:t>
            </a:r>
            <a:r>
              <a:rPr lang="ar-IQ" sz="9600" dirty="0" smtClean="0">
                <a:solidFill>
                  <a:schemeClr val="tx1"/>
                </a:solidFill>
              </a:rPr>
              <a:t>الأمور</a:t>
            </a:r>
            <a:br>
              <a:rPr lang="ar-IQ" sz="9600" dirty="0" smtClean="0">
                <a:solidFill>
                  <a:schemeClr val="tx1"/>
                </a:solidFill>
              </a:rPr>
            </a:br>
            <a:r>
              <a:rPr lang="ar-IQ" sz="9600" dirty="0">
                <a:solidFill>
                  <a:schemeClr val="tx1"/>
                </a:solidFill>
              </a:rPr>
              <a:t>وعندما يشترط القانون إتباع شكل أو إجراء معين إنما يسعى من جهة إلى تحقيق مصلحة الأفراد وعدم فسح المجال للإدارة لإصدارها قرارات مجحفة بحقوقهم بصورة ارتجالية, </a:t>
            </a:r>
            <a:r>
              <a:rPr lang="ar-IQ" sz="9600" dirty="0" smtClean="0">
                <a:solidFill>
                  <a:schemeClr val="tx1"/>
                </a:solidFill>
              </a:rPr>
              <a:t> </a:t>
            </a:r>
            <a:r>
              <a:rPr lang="ar-IQ" sz="9600" dirty="0">
                <a:solidFill>
                  <a:schemeClr val="tx1"/>
                </a:solidFill>
              </a:rPr>
              <a:t>وعدم التسرع في اتخاذ قرارات خاطئة .</a:t>
            </a:r>
            <a:r>
              <a:rPr lang="ar-IQ" sz="9600" dirty="0" smtClean="0">
                <a:solidFill>
                  <a:schemeClr val="tx1"/>
                </a:solidFill>
              </a:rPr>
              <a:t/>
            </a:r>
            <a:br>
              <a:rPr lang="ar-IQ" sz="9600" dirty="0" smtClean="0">
                <a:solidFill>
                  <a:schemeClr val="tx1"/>
                </a:solidFill>
              </a:rPr>
            </a:br>
            <a:r>
              <a:rPr lang="ar-IQ" sz="9600" dirty="0">
                <a:solidFill>
                  <a:schemeClr val="tx1"/>
                </a:solidFill>
              </a:rPr>
              <a:t>وقد درج القضاء الإداري على التمييز بين ما إذا كانت المخالفة في الشكل والإجراءات قد تعلقت بالشروط الجوهرية التي تمس مصالح الأفراد وبين ما إذا كانت المخالفة متعلقة بشروط غير جوهرية لا يترتب على إهدارها مساس بمصالحهم ويترتب البطلان بالنسبة للنوع الأول دون النوع الثاني .</a:t>
            </a:r>
            <a:r>
              <a:rPr lang="ar-IQ" sz="9600" dirty="0" smtClean="0">
                <a:solidFill>
                  <a:schemeClr val="tx1"/>
                </a:solidFill>
              </a:rPr>
              <a:t/>
            </a:r>
            <a:br>
              <a:rPr lang="ar-IQ" sz="9600" dirty="0" smtClean="0">
                <a:solidFill>
                  <a:schemeClr val="tx1"/>
                </a:solidFill>
              </a:rPr>
            </a:br>
            <a:r>
              <a:rPr lang="ar-IQ" sz="9600" dirty="0">
                <a:solidFill>
                  <a:schemeClr val="tx1"/>
                </a:solidFill>
              </a:rPr>
              <a:t>1. الأشكال التي تؤثر في مشروعية القرار الإداري :</a:t>
            </a:r>
            <a:r>
              <a:rPr lang="ar-IQ" sz="9600" dirty="0" smtClean="0">
                <a:solidFill>
                  <a:schemeClr val="tx1"/>
                </a:solidFill>
              </a:rPr>
              <a:t/>
            </a:r>
            <a:br>
              <a:rPr lang="ar-IQ" sz="9600" dirty="0" smtClean="0">
                <a:solidFill>
                  <a:schemeClr val="tx1"/>
                </a:solidFill>
              </a:rPr>
            </a:br>
            <a:r>
              <a:rPr lang="ar-IQ" sz="9600" dirty="0">
                <a:solidFill>
                  <a:schemeClr val="tx1"/>
                </a:solidFill>
              </a:rPr>
              <a:t>لا يمكن أن نحصر الأشكال والإجراءات التي يترتب على مخالفتها بطلان القرار الإداري إلا أن المستقر في الفقه والقضاء الإداري أن أهم هذه الشكليات تتعلق بشكل القرار ذاته , وتسبيبه والإجراءات التمهيدية السابقة على إصداره , والأشكال المقررة لحماية مصالح المخاطبين بالقرار أو التي تؤثر في الضمانات المقرر للأفراد في مواجهة الإدارة . </a:t>
            </a:r>
            <a:r>
              <a:rPr lang="ar-IQ" sz="9600" dirty="0" smtClean="0">
                <a:solidFill>
                  <a:schemeClr val="tx1"/>
                </a:solidFill>
              </a:rPr>
              <a:t/>
            </a:r>
            <a:br>
              <a:rPr lang="ar-IQ" sz="9600" dirty="0" smtClean="0">
                <a:solidFill>
                  <a:schemeClr val="tx1"/>
                </a:solidFill>
              </a:rPr>
            </a:br>
            <a:endParaRPr lang="ar-IQ" sz="4400" dirty="0">
              <a:solidFill>
                <a:schemeClr val="tx1"/>
              </a:solidFill>
            </a:endParaRPr>
          </a:p>
        </p:txBody>
      </p:sp>
    </p:spTree>
    <p:extLst>
      <p:ext uri="{BB962C8B-B14F-4D97-AF65-F5344CB8AC3E}">
        <p14:creationId xmlns:p14="http://schemas.microsoft.com/office/powerpoint/2010/main" val="2028784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88640"/>
            <a:ext cx="8229600" cy="5937523"/>
          </a:xfrm>
        </p:spPr>
        <p:txBody>
          <a:bodyPr>
            <a:normAutofit fontScale="85000" lnSpcReduction="10000"/>
          </a:bodyPr>
          <a:lstStyle/>
          <a:p>
            <a:pPr marL="0" indent="0">
              <a:buNone/>
            </a:pPr>
            <a:r>
              <a:rPr lang="ar-IQ" dirty="0" smtClean="0"/>
              <a:t>2- </a:t>
            </a:r>
            <a:r>
              <a:rPr lang="ar-IQ" dirty="0" smtClean="0">
                <a:solidFill>
                  <a:schemeClr val="tx1"/>
                </a:solidFill>
              </a:rPr>
              <a:t> الأشكال التي لا تؤثر في مشروعية القرار الإداري :</a:t>
            </a:r>
            <a:br>
              <a:rPr lang="ar-IQ" dirty="0" smtClean="0">
                <a:solidFill>
                  <a:schemeClr val="tx1"/>
                </a:solidFill>
              </a:rPr>
            </a:br>
            <a:r>
              <a:rPr lang="ar-IQ" dirty="0" smtClean="0">
                <a:solidFill>
                  <a:schemeClr val="tx1"/>
                </a:solidFill>
              </a:rPr>
              <a:t>لا يترتب البطلان على كل مخالفة للشكليات دون النظر إلى طبيعة هذه المخالفة فقد أطرد القضاء على التمييز بين الأشكال الجوهرية والأشكال الثانوية أو غير الجوهرية ورتب البطلان على الأولى دون الثانية .</a:t>
            </a:r>
            <a:br>
              <a:rPr lang="ar-IQ" dirty="0" smtClean="0">
                <a:solidFill>
                  <a:schemeClr val="tx1"/>
                </a:solidFill>
              </a:rPr>
            </a:br>
            <a:r>
              <a:rPr lang="ar-IQ" dirty="0" smtClean="0">
                <a:solidFill>
                  <a:schemeClr val="tx1"/>
                </a:solidFill>
              </a:rPr>
              <a:t>والتمييز بين أشكال الجوهرية والأشكال غير الجوهرية مسألة تقديرية تتقرر في ضوء النصوص القانونية و يكون الإجراء جوهرياً إذا وصفه القانون صراحة بذلك , أو إذا رتب البطلان كجزاء على مخالفته , أما إذا صمت القانون فإن الإجراء يعد جوهرياً إذا كان له أثر حاسم , وبعكس ذلك فإنه يعد أجراء ثانوياُ ومن ثم فإن تجاهله لا يعد عيباً يؤثر في مشروعية ذلك القرار . ومن الاجراءات القانونية الثانوية </a:t>
            </a:r>
          </a:p>
          <a:p>
            <a:r>
              <a:rPr lang="ar-IQ" dirty="0" smtClean="0">
                <a:solidFill>
                  <a:schemeClr val="tx1"/>
                </a:solidFill>
              </a:rPr>
              <a:t>-النوع الأول يتمثل في الأشكال والإجراءات المقررة لمصلحة الإدارة , </a:t>
            </a:r>
          </a:p>
          <a:p>
            <a:r>
              <a:rPr lang="ar-IQ" dirty="0" smtClean="0">
                <a:solidFill>
                  <a:schemeClr val="tx1"/>
                </a:solidFill>
              </a:rPr>
              <a:t>-النوع الثاني فيتعلق بالأشكال والإجراءات الثانوية التي لا تؤثر في مضمون القرار كإغفال الإدارة ذكر النصوص القانونية التي كانت الأساس في إصداره . </a:t>
            </a:r>
          </a:p>
          <a:p>
            <a:pPr marL="0" indent="0">
              <a:buNone/>
            </a:pPr>
            <a:endParaRPr lang="ar-IQ" dirty="0"/>
          </a:p>
        </p:txBody>
      </p:sp>
    </p:spTree>
    <p:extLst>
      <p:ext uri="{BB962C8B-B14F-4D97-AF65-F5344CB8AC3E}">
        <p14:creationId xmlns:p14="http://schemas.microsoft.com/office/powerpoint/2010/main" val="6433666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5865515"/>
          </a:xfrm>
        </p:spPr>
        <p:txBody>
          <a:bodyPr>
            <a:normAutofit fontScale="62500" lnSpcReduction="20000"/>
          </a:bodyPr>
          <a:lstStyle/>
          <a:p>
            <a:pPr marL="0" indent="0">
              <a:buNone/>
            </a:pPr>
            <a:r>
              <a:rPr lang="ar-IQ" sz="3800" b="1" dirty="0" smtClean="0"/>
              <a:t>ثالثا : </a:t>
            </a:r>
            <a:r>
              <a:rPr lang="ar-IQ" sz="3800" b="1" dirty="0"/>
              <a:t>السبــب .</a:t>
            </a:r>
            <a:r>
              <a:rPr lang="ar-IQ" dirty="0" smtClean="0"/>
              <a:t/>
            </a:r>
            <a:br>
              <a:rPr lang="ar-IQ" dirty="0" smtClean="0"/>
            </a:br>
            <a:r>
              <a:rPr lang="ar-IQ" dirty="0"/>
              <a:t>سبب القرار الإداري هو الحالة الواقعية أو القانونية التي تسبق القرار وتدفع الإدارة لإصداره , فالسبب عنصر خارجي موضوعي يبرر للإدارة التدخل بإصدار القرار وليس عنصراً نفسياً داخلياً لدى من إصدار القرار </a:t>
            </a:r>
            <a:r>
              <a:rPr lang="ar-IQ" dirty="0" smtClean="0"/>
              <a:t>.و </a:t>
            </a:r>
            <a:r>
              <a:rPr lang="ar-IQ" dirty="0"/>
              <a:t>أن الإدارة غير ملزمة بتسبيب قراراتها استناداً إلى قرينة المشروعية التي تفترض أن قرارات الإدارة تصدر بناءً على سبب مشروع وعلى صاحب الشأن إثبات العكس, أما إذا أفصحت الإدارة عن هذا السبب من تلقاء ذاتها فإنه يجب أن يكون صحيحاً </a:t>
            </a:r>
            <a:r>
              <a:rPr lang="ar-IQ" dirty="0" smtClean="0"/>
              <a:t>وحقيقياً</a:t>
            </a:r>
            <a:br>
              <a:rPr lang="ar-IQ" dirty="0" smtClean="0"/>
            </a:br>
            <a:r>
              <a:rPr lang="ar-IQ" dirty="0" smtClean="0"/>
              <a:t>لابد من توفر </a:t>
            </a:r>
            <a:r>
              <a:rPr lang="ar-IQ" dirty="0"/>
              <a:t>شرطين في سبب القرار الإداري :</a:t>
            </a:r>
            <a:r>
              <a:rPr lang="ar-IQ" dirty="0" smtClean="0"/>
              <a:t/>
            </a:r>
            <a:br>
              <a:rPr lang="ar-IQ" dirty="0" smtClean="0"/>
            </a:br>
            <a:r>
              <a:rPr lang="ar-IQ" dirty="0"/>
              <a:t>1. أن يكون سبب القرار قائماً وموجوداً حتى تاريخ اتخاذ القرار , ويتفرع من هذا الشرط ضرورتان </a:t>
            </a:r>
            <a:endParaRPr lang="ar-IQ" dirty="0" smtClean="0"/>
          </a:p>
          <a:p>
            <a:pPr marL="0" indent="0">
              <a:buNone/>
            </a:pPr>
            <a:r>
              <a:rPr lang="ar-IQ" dirty="0"/>
              <a:t>-</a:t>
            </a:r>
            <a:r>
              <a:rPr lang="ar-IQ" dirty="0" smtClean="0"/>
              <a:t>الأولى </a:t>
            </a:r>
            <a:r>
              <a:rPr lang="ar-IQ" dirty="0"/>
              <a:t>أن تكون الحالة الواقعية أو القانونية موجودة فعلاً وإلا كان القرار الإداري معيباً في سببه , </a:t>
            </a:r>
            <a:endParaRPr lang="ar-IQ" dirty="0" smtClean="0"/>
          </a:p>
          <a:p>
            <a:pPr marL="0" indent="0">
              <a:buNone/>
            </a:pPr>
            <a:r>
              <a:rPr lang="ar-IQ" dirty="0" smtClean="0"/>
              <a:t>- والثاني </a:t>
            </a:r>
            <a:r>
              <a:rPr lang="ar-IQ" dirty="0"/>
              <a:t>يجب أن يستمر وجودها حتى صدور القرار فإذا وجدت الظروف الموضوعية لإصدار القرار إلا أنها زالت قبل إصداره فإن القرار يكون معيباً في سببه وصدر في هذه الحالة , كذلك لا يعتد بالسبب الذي لم يكن موجوداً قبل إصدار القرار إلا أنه تحقق بعد ذلك , وأن جاز يكون مبرراً لصدور قرار جديد . </a:t>
            </a:r>
            <a:r>
              <a:rPr lang="ar-IQ" dirty="0" smtClean="0"/>
              <a:t/>
            </a:r>
            <a:br>
              <a:rPr lang="ar-IQ" dirty="0" smtClean="0"/>
            </a:br>
            <a:r>
              <a:rPr lang="ar-IQ" dirty="0"/>
              <a:t>2. أن يكون السبب مشروعاً , وتظهر أهمية هذا الشرط في حالة السلطة المقيدة للإدارة , عندما يحدد المشرع أسباباً معينة يجب أن تستند إليها الإدارة في لإصدار بعض قراراتها , فإذا استندت الإدارة في إصدار قرارها إلى أسباب غير تلك التي حددها المشرع فإن قراراها يكون مستحقاً للإلغاء لعدم مشروعية </a:t>
            </a:r>
            <a:r>
              <a:rPr lang="ar-IQ" dirty="0" smtClean="0"/>
              <a:t>سببه. بل </a:t>
            </a:r>
            <a:r>
              <a:rPr lang="ar-IQ" dirty="0"/>
              <a:t>أن القضاء الإداري درج على أنه حتى في مجال السلطة التقديرية لا يكفي أن يكون السبب موجوداً بل يجب أن يكون صحيحاً ومبرراً لإصدار القرار الإداري . </a:t>
            </a:r>
            <a:r>
              <a:rPr lang="ar-IQ" dirty="0" smtClean="0"/>
              <a:t/>
            </a:r>
            <a:br>
              <a:rPr lang="ar-IQ" dirty="0" smtClean="0"/>
            </a:br>
            <a:endParaRPr lang="ar-IQ" dirty="0"/>
          </a:p>
        </p:txBody>
      </p:sp>
    </p:spTree>
    <p:extLst>
      <p:ext uri="{BB962C8B-B14F-4D97-AF65-F5344CB8AC3E}">
        <p14:creationId xmlns:p14="http://schemas.microsoft.com/office/powerpoint/2010/main" val="226101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normAutofit fontScale="77500" lnSpcReduction="20000"/>
          </a:bodyPr>
          <a:lstStyle/>
          <a:p>
            <a:pPr marL="0" indent="0">
              <a:buNone/>
            </a:pPr>
            <a:r>
              <a:rPr lang="ar-IQ" dirty="0" smtClean="0"/>
              <a:t>وقد تطورت رقابة القضاء على ركن السبب في القرار الإداري من الرقابة على الوجود المادي للوقائع إلى رقابة الوصف القانوني لها إلى أن وصلت إلى مجال الملائمة أو التناسب :</a:t>
            </a:r>
            <a:br>
              <a:rPr lang="ar-IQ" dirty="0" smtClean="0"/>
            </a:br>
            <a:r>
              <a:rPr lang="ar-IQ" dirty="0" smtClean="0"/>
              <a:t>1. الرقابة على وجود الوقائع </a:t>
            </a:r>
            <a:r>
              <a:rPr lang="ar-IQ" smtClean="0"/>
              <a:t>: فإذا </a:t>
            </a:r>
            <a:r>
              <a:rPr lang="ar-IQ" dirty="0" smtClean="0"/>
              <a:t>تبين أن القرار المطعون فيه لا يقوم على سبب يبرره فأنه يكون جديراً بالإلغاء لانتفاء الواقعة التي استند عليها , أما إذا صدر القرار بالاستناد إلى سبب تبين أنه غير صحيح أو وهمي وظهر من أوراق الدعوى أن هناك أسباب أخرى صحيحة فأنه يمكن حمل القرار على تلك الأسباب . </a:t>
            </a:r>
            <a:br>
              <a:rPr lang="ar-IQ" dirty="0" smtClean="0"/>
            </a:br>
            <a:r>
              <a:rPr lang="ar-IQ" dirty="0" smtClean="0"/>
              <a:t>2. الرقابة على تكييف الوقائع : وهنا تمتد الرقابة لتشمل الوصف القانوني للوقائع التي استندت إليها الإدارة في إصدار قرارها فإذا تبين أن الإدارة أخطأت في تكييفها القانوني لهذه الوقائع فأنه يحكم بإلغاء القرار الإداري لوجود عيب في سببه , بمعنى أنه إذا تحقق القاضي من وجود الوقائع المادية التي استندت إليها الإدارة في إصدار قرارها يتنقل للبحث فيما إذا كانت تلك الوقائع تؤدي منطقياً إلى القرار المتخذ .</a:t>
            </a:r>
            <a:br>
              <a:rPr lang="ar-IQ" dirty="0" smtClean="0"/>
            </a:br>
            <a:r>
              <a:rPr lang="ar-IQ" dirty="0" smtClean="0"/>
              <a:t>3. الرقابة على ملائمة القرار للوقائع : الأصل أن لا تمتد رقابة القضاء الإداري لتشمل البحث في مدى تناسب الوقائع مع القرار الصادر بناءً عليها , لأن تقدير أهمية الوقائع وخطورتها مسألة تدخل ضمن نطاق السلطة التقديرية للإدارة .</a:t>
            </a:r>
            <a:br>
              <a:rPr lang="ar-IQ" dirty="0" smtClean="0"/>
            </a:br>
            <a:endParaRPr lang="ar-IQ" dirty="0"/>
          </a:p>
        </p:txBody>
      </p:sp>
    </p:spTree>
    <p:extLst>
      <p:ext uri="{BB962C8B-B14F-4D97-AF65-F5344CB8AC3E}">
        <p14:creationId xmlns:p14="http://schemas.microsoft.com/office/powerpoint/2010/main" val="31823956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188640"/>
            <a:ext cx="8568952" cy="6264696"/>
          </a:xfrm>
        </p:spPr>
        <p:txBody>
          <a:bodyPr>
            <a:normAutofit fontScale="77500" lnSpcReduction="20000"/>
          </a:bodyPr>
          <a:lstStyle/>
          <a:p>
            <a:pPr algn="r"/>
            <a:r>
              <a:rPr lang="ar-IQ" dirty="0">
                <a:solidFill>
                  <a:schemeClr val="tx1"/>
                </a:solidFill>
              </a:rPr>
              <a:t>رابعاً : المحـل .</a:t>
            </a:r>
            <a:r>
              <a:rPr lang="ar-IQ" dirty="0" smtClean="0">
                <a:solidFill>
                  <a:schemeClr val="tx1"/>
                </a:solidFill>
              </a:rPr>
              <a:t/>
            </a:r>
            <a:br>
              <a:rPr lang="ar-IQ" dirty="0" smtClean="0">
                <a:solidFill>
                  <a:schemeClr val="tx1"/>
                </a:solidFill>
              </a:rPr>
            </a:br>
            <a:r>
              <a:rPr lang="ar-IQ" dirty="0">
                <a:solidFill>
                  <a:schemeClr val="tx1"/>
                </a:solidFill>
              </a:rPr>
              <a:t>يقصد بمحل القرار الإداري الأثر الحال والمباشر الذي يحدثه القرار مباشرة سواء بإنشاء مركز قانوني أو تعديله أو إنهائه .</a:t>
            </a:r>
            <a:r>
              <a:rPr lang="ar-IQ" dirty="0" smtClean="0">
                <a:solidFill>
                  <a:schemeClr val="tx1"/>
                </a:solidFill>
              </a:rPr>
              <a:t/>
            </a:r>
            <a:br>
              <a:rPr lang="ar-IQ" dirty="0" smtClean="0">
                <a:solidFill>
                  <a:schemeClr val="tx1"/>
                </a:solidFill>
              </a:rPr>
            </a:br>
            <a:r>
              <a:rPr lang="ar-IQ" dirty="0">
                <a:solidFill>
                  <a:schemeClr val="tx1"/>
                </a:solidFill>
              </a:rPr>
              <a:t>ويجب أن يكون محل القرار ممكناً وجائزاً من الناحية القانونية , فإذا كان القرار معيباً في فحواه أو مضمونه بأن كان الأثر القانوني المترتب على القرار غير جائز أو مخالف للقانون أياً كان مصدره دستورياً أو تشريعياً أو </a:t>
            </a:r>
            <a:r>
              <a:rPr lang="ar-IQ" dirty="0" err="1">
                <a:solidFill>
                  <a:schemeClr val="tx1"/>
                </a:solidFill>
              </a:rPr>
              <a:t>لائحياً</a:t>
            </a:r>
            <a:r>
              <a:rPr lang="ar-IQ" dirty="0">
                <a:solidFill>
                  <a:schemeClr val="tx1"/>
                </a:solidFill>
              </a:rPr>
              <a:t> أو عرفاً أو مبادئ عامة للقانون , ففي هذه الحالات يكون غير مشروع ويكون القرار بالتالي باطلاً .</a:t>
            </a:r>
            <a:r>
              <a:rPr lang="ar-IQ" dirty="0" smtClean="0">
                <a:solidFill>
                  <a:schemeClr val="tx1"/>
                </a:solidFill>
              </a:rPr>
              <a:t/>
            </a:r>
            <a:br>
              <a:rPr lang="ar-IQ" dirty="0" smtClean="0">
                <a:solidFill>
                  <a:schemeClr val="tx1"/>
                </a:solidFill>
              </a:rPr>
            </a:br>
            <a:r>
              <a:rPr lang="ar-IQ" dirty="0">
                <a:solidFill>
                  <a:schemeClr val="tx1"/>
                </a:solidFill>
              </a:rPr>
              <a:t>ومخالفة القرار للقواعد القانونية تتخذ صوراً متعددة وهي :</a:t>
            </a:r>
            <a:r>
              <a:rPr lang="ar-IQ" dirty="0" smtClean="0">
                <a:solidFill>
                  <a:schemeClr val="tx1"/>
                </a:solidFill>
              </a:rPr>
              <a:t/>
            </a:r>
            <a:br>
              <a:rPr lang="ar-IQ" dirty="0" smtClean="0">
                <a:solidFill>
                  <a:schemeClr val="tx1"/>
                </a:solidFill>
              </a:rPr>
            </a:br>
            <a:r>
              <a:rPr lang="ar-IQ" dirty="0">
                <a:solidFill>
                  <a:schemeClr val="tx1"/>
                </a:solidFill>
              </a:rPr>
              <a:t>1. المخالفة المباشرة للقاعدة </a:t>
            </a:r>
            <a:r>
              <a:rPr lang="ar-IQ" dirty="0" smtClean="0">
                <a:solidFill>
                  <a:schemeClr val="tx1"/>
                </a:solidFill>
              </a:rPr>
              <a:t>القانونية </a:t>
            </a:r>
            <a:r>
              <a:rPr lang="ar-IQ" dirty="0">
                <a:solidFill>
                  <a:schemeClr val="tx1"/>
                </a:solidFill>
              </a:rPr>
              <a:t>: وتتحقق هذه عندما تتجاهل الإدارة القاعدة القانونية وتتصرف كأنها غير موجودة , وقد تكون هذه المخالفة عمدية , كما قد تكون غير عمدية نتيجة عدم علم الإدارة بوجود القاعد القانونية بسبب تعاقب التشريعات وعدم مواكبة الإدارة للنافذ منها . </a:t>
            </a:r>
            <a:r>
              <a:rPr lang="ar-IQ" dirty="0" smtClean="0">
                <a:solidFill>
                  <a:schemeClr val="tx1"/>
                </a:solidFill>
              </a:rPr>
              <a:t/>
            </a:r>
            <a:br>
              <a:rPr lang="ar-IQ" dirty="0" smtClean="0">
                <a:solidFill>
                  <a:schemeClr val="tx1"/>
                </a:solidFill>
              </a:rPr>
            </a:br>
            <a:r>
              <a:rPr lang="ar-IQ" dirty="0">
                <a:solidFill>
                  <a:schemeClr val="tx1"/>
                </a:solidFill>
              </a:rPr>
              <a:t>2. الخطأ في تفسير القاعدة القانونية : وتتحقق هذه الحالة عندما تخطأ الإدارة في تفسير القاعدة القانونية فتعطي معنى غير المعنى الذي قصده المشرع </a:t>
            </a:r>
            <a:r>
              <a:rPr lang="ar-IQ" dirty="0" smtClean="0">
                <a:solidFill>
                  <a:schemeClr val="tx1"/>
                </a:solidFill>
              </a:rPr>
              <a:t>.</a:t>
            </a:r>
            <a:r>
              <a:rPr lang="ar-IQ" dirty="0">
                <a:solidFill>
                  <a:schemeClr val="tx1"/>
                </a:solidFill>
              </a:rPr>
              <a:t> </a:t>
            </a:r>
            <a:r>
              <a:rPr lang="ar-IQ" dirty="0" smtClean="0">
                <a:solidFill>
                  <a:schemeClr val="tx1"/>
                </a:solidFill>
              </a:rPr>
              <a:t>والخطأ </a:t>
            </a:r>
            <a:r>
              <a:rPr lang="ar-IQ" dirty="0">
                <a:solidFill>
                  <a:schemeClr val="tx1"/>
                </a:solidFill>
              </a:rPr>
              <a:t>في تفسير القاعدة القانونية أما أن يكون غير متعمد من جانب الإدارة فيقع بسبب غموض القاعدة القانونية وعدم وضوحها , </a:t>
            </a:r>
            <a:r>
              <a:rPr lang="ar-IQ" dirty="0" smtClean="0">
                <a:solidFill>
                  <a:schemeClr val="tx1"/>
                </a:solidFill>
              </a:rPr>
              <a:t>او </a:t>
            </a:r>
            <a:r>
              <a:rPr lang="ar-IQ" dirty="0">
                <a:solidFill>
                  <a:schemeClr val="tx1"/>
                </a:solidFill>
              </a:rPr>
              <a:t>تأويلها إلى معان عدة, وقد يكون متعمداً حين تكون القاعدة القانونية المدعى بمخالفتها من الوضوح بحيث لا تحتمل الخطأ في التفسير </a:t>
            </a:r>
            <a:r>
              <a:rPr lang="ar-IQ" dirty="0" smtClean="0">
                <a:solidFill>
                  <a:schemeClr val="tx1"/>
                </a:solidFill>
              </a:rPr>
              <a:t/>
            </a:r>
            <a:br>
              <a:rPr lang="ar-IQ" dirty="0" smtClean="0">
                <a:solidFill>
                  <a:schemeClr val="tx1"/>
                </a:solidFill>
              </a:rPr>
            </a:br>
            <a:endParaRPr lang="ar-IQ" dirty="0">
              <a:solidFill>
                <a:schemeClr val="tx1"/>
              </a:solidFill>
            </a:endParaRPr>
          </a:p>
        </p:txBody>
      </p:sp>
    </p:spTree>
    <p:extLst>
      <p:ext uri="{BB962C8B-B14F-4D97-AF65-F5344CB8AC3E}">
        <p14:creationId xmlns:p14="http://schemas.microsoft.com/office/powerpoint/2010/main" val="7897037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649491"/>
          </a:xfrm>
        </p:spPr>
        <p:txBody>
          <a:bodyPr>
            <a:normAutofit fontScale="92500" lnSpcReduction="10000"/>
          </a:bodyPr>
          <a:lstStyle/>
          <a:p>
            <a:r>
              <a:rPr lang="ar-IQ" dirty="0" smtClean="0">
                <a:solidFill>
                  <a:schemeClr val="tx1"/>
                </a:solidFill>
              </a:rPr>
              <a:t>. الخطأ في تطبيق القاعدة القانونية : ويحصل هذا الخطأ في حالة مباشرة الإدارة للسلطة التي منحها القانون إياها , بالنسبة لغير الحالات التي نص عليها القانون أو دون أن تتوفر الشروط التي حددها القانون لمباشرتها . ويتخذ الخطأ في تطبيق القانون صورتين </a:t>
            </a:r>
          </a:p>
          <a:p>
            <a:pPr marL="0" indent="0">
              <a:buNone/>
            </a:pPr>
            <a:r>
              <a:rPr lang="ar-IQ" dirty="0" smtClean="0">
                <a:solidFill>
                  <a:schemeClr val="tx1"/>
                </a:solidFill>
              </a:rPr>
              <a:t>-الأولى تتمثل في حالة صدور القرار دون الاستناد إلى وقائع مادية تؤيده , ومثال ذلك أن يصدر الرئيس الإداري </a:t>
            </a:r>
            <a:r>
              <a:rPr lang="ar-IQ" dirty="0" err="1" smtClean="0">
                <a:solidFill>
                  <a:schemeClr val="tx1"/>
                </a:solidFill>
              </a:rPr>
              <a:t>جزاءاً</a:t>
            </a:r>
            <a:r>
              <a:rPr lang="ar-IQ" dirty="0" smtClean="0">
                <a:solidFill>
                  <a:schemeClr val="tx1"/>
                </a:solidFill>
              </a:rPr>
              <a:t> تأديبياً بمعاقبة أحد الموظفين دون أن يرتكب خطأ يجيز هذا الجزاء .</a:t>
            </a:r>
            <a:br>
              <a:rPr lang="ar-IQ" dirty="0" smtClean="0">
                <a:solidFill>
                  <a:schemeClr val="tx1"/>
                </a:solidFill>
              </a:rPr>
            </a:br>
            <a:r>
              <a:rPr lang="ar-IQ" dirty="0" smtClean="0">
                <a:solidFill>
                  <a:schemeClr val="tx1"/>
                </a:solidFill>
              </a:rPr>
              <a:t>-أما الثانية فتتمثل في حالة عدم تبرير الوقائع للقرار الإداري , وهنا توجد وقائع معينة إلا أنها لا تكفي أو لم تستوف الشروط القانونية اللازمة لاتخاذ هذا القرار , كأن تكيف الإدارة جريمة معينة بأنها مرتكبة ضد الإدارة العامة فتصدر قراراً بإنهاء خدمات الموظف ثم يتبين عدم صحة هذا التكييف . </a:t>
            </a:r>
          </a:p>
          <a:p>
            <a:pPr marL="0" indent="0">
              <a:buNone/>
            </a:pPr>
            <a:endParaRPr lang="ar-IQ" dirty="0"/>
          </a:p>
        </p:txBody>
      </p:sp>
    </p:spTree>
    <p:extLst>
      <p:ext uri="{BB962C8B-B14F-4D97-AF65-F5344CB8AC3E}">
        <p14:creationId xmlns:p14="http://schemas.microsoft.com/office/powerpoint/2010/main" val="7761631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6632"/>
            <a:ext cx="8229600" cy="6009531"/>
          </a:xfrm>
        </p:spPr>
        <p:txBody>
          <a:bodyPr>
            <a:normAutofit fontScale="62500" lnSpcReduction="20000"/>
          </a:bodyPr>
          <a:lstStyle/>
          <a:p>
            <a:r>
              <a:rPr lang="ar-IQ" sz="3800" dirty="0" smtClean="0"/>
              <a:t>ويمكن تحديد الغاية من القرار الإداري وفقاً لثلاثة اعتبارات </a:t>
            </a:r>
            <a:r>
              <a:rPr lang="ar-IQ" dirty="0" smtClean="0"/>
              <a:t>:</a:t>
            </a:r>
            <a:br>
              <a:rPr lang="ar-IQ" dirty="0" smtClean="0"/>
            </a:br>
            <a:r>
              <a:rPr lang="ar-IQ" dirty="0" smtClean="0"/>
              <a:t>1. استهداف المصلحة العامة : السلطة التي تتمتع بها الإدارة ليست غاية في ذاتها إنما هي وسيلة لتحقيق الغاية المتمثلة بالمصلحة العامة , فإذا حادت الإدارة عن هذا الهدف لتحقيق مصالح شخصية لا تمت للمصلحة العامة بصلة كمحاباة الغير أو تحقيق غرض سياسي أو استخدام السلطة بقصد الانتقام فإن قراراتها تكون معيبة وقابلة للإلغاء . </a:t>
            </a:r>
            <a:br>
              <a:rPr lang="ar-IQ" dirty="0" smtClean="0"/>
            </a:br>
            <a:r>
              <a:rPr lang="ar-IQ" dirty="0" smtClean="0"/>
              <a:t>2. احترم قاعدة تخصيص الأهداف : على الرغم من أن الإدارة تستهدف تحقيق المصلحة العامة دائماً فقد يحدد المشرع للإدارة هدفاً خاصاً يجب أن تسعى قراراها لتحقيقه وإذا ما خالفت هذا الهدف فإن قراراتها يكون معيباً بإساءة استعمال السلطة ولو تذرعت الإدارة بأنها قد قصدت تحقيق المصلحة العامة , وهذا ما يعرف بمبدأ تخصيص الأهداف ومثال ذلك قرارات الضبط الإداري التي حدد لها القانون أهدافاً ثلاثة لا يجوز للإدارة مخالفتها وهي المحافظة على الأمن العام و السكينة العامة والصحة العامة , فإذا خالفت الإدارة هذه الأهداف في قرارات الضبط الإداري فإن قرارها هذا يكون معيباً وجديراً بالإلغاء . </a:t>
            </a:r>
            <a:br>
              <a:rPr lang="ar-IQ" dirty="0" smtClean="0"/>
            </a:br>
            <a:r>
              <a:rPr lang="ar-IQ" dirty="0" smtClean="0"/>
              <a:t>3. احترام الإجراءات المقررة : يتعين على الإدارة احترام الإجراءات التي بينها القانون لتحقيق الهدف الذي تسعى إليه , فإذا انحرفت الإدارة في الإجراءات الإدارية اللازمة لإصدار قرار معين بإجراءات أخرى لتحقيق الهدف الذي تسعي إليه فإن تصرفها هذا يكون مشوباً بعيب إساءة استعمال السلطة في صورة الانحراف بالإجراءات .</a:t>
            </a:r>
            <a:br>
              <a:rPr lang="ar-IQ" dirty="0" smtClean="0"/>
            </a:br>
            <a:r>
              <a:rPr lang="ar-IQ" dirty="0" smtClean="0"/>
              <a:t>وتلجأ الإدارة إلى هذا الأسلوب أما لأنها تعتقد أن الإجراء الذي اتبعته لا يؤدي لتحقيق أهدافها أو أنها سعت إلى التهرب من الإجراءات المطولة أو الشكليات المعقدة , ومثال ذلك أن تلجأ الإدارة إلى الاستيلاء المؤقت على العقارات بدلاً من سيرها في طريق إجراءات نزع الملكية للمنفعة العامة تفادياً لطول إجراءات نزع الملكية , أو أن تقرر الإدارة ندب موظف وهي تستهدف في الحقيقة معاقبته فتلجأ إلى قرار الندب لتجريده من ضمانات التأديب</a:t>
            </a:r>
            <a:endParaRPr lang="ar-IQ" dirty="0"/>
          </a:p>
        </p:txBody>
      </p:sp>
    </p:spTree>
    <p:extLst>
      <p:ext uri="{BB962C8B-B14F-4D97-AF65-F5344CB8AC3E}">
        <p14:creationId xmlns:p14="http://schemas.microsoft.com/office/powerpoint/2010/main" val="4114028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229600" cy="5577483"/>
          </a:xfrm>
        </p:spPr>
        <p:txBody>
          <a:bodyPr>
            <a:normAutofit fontScale="77500" lnSpcReduction="20000"/>
          </a:bodyPr>
          <a:lstStyle/>
          <a:p>
            <a:r>
              <a:rPr lang="ar-IQ" dirty="0"/>
              <a:t>أولاً : أن يصدر القرار من سلطة إدارية وطنية :</a:t>
            </a:r>
            <a:r>
              <a:rPr lang="ar-IQ" dirty="0" smtClean="0"/>
              <a:t/>
            </a:r>
            <a:br>
              <a:rPr lang="ar-IQ" dirty="0" smtClean="0"/>
            </a:br>
            <a:r>
              <a:rPr lang="ar-IQ" dirty="0"/>
              <a:t>يشترط في القرار الإداري أن يصدر من سلطة إدارية وطنية سواء أكانت داخل حدود الدولة أو خارجها من دون النظر إلى مركزية السلطة أو عدم </a:t>
            </a:r>
            <a:r>
              <a:rPr lang="ar-IQ" dirty="0" err="1"/>
              <a:t>مركزيتها</a:t>
            </a:r>
            <a:r>
              <a:rPr lang="ar-IQ" dirty="0"/>
              <a:t> , والعبرة في </a:t>
            </a:r>
            <a:r>
              <a:rPr lang="ar-IQ" dirty="0" smtClean="0"/>
              <a:t>مصدر </a:t>
            </a:r>
            <a:r>
              <a:rPr lang="ar-IQ" dirty="0"/>
              <a:t>السلطة التي تستمد منها ولاية إصدار القرار .</a:t>
            </a:r>
            <a:r>
              <a:rPr lang="ar-IQ" dirty="0" smtClean="0"/>
              <a:t/>
            </a:r>
            <a:br>
              <a:rPr lang="ar-IQ" dirty="0" smtClean="0"/>
            </a:br>
            <a:r>
              <a:rPr lang="ar-IQ" dirty="0"/>
              <a:t>ولنكون أمام قرار إداري ينبغي أن يصدر هذا القرار من شخص عام له الصفة الإدارية وقت إصداره ولا عبرة بتغير صفته بعد ذلك , </a:t>
            </a:r>
            <a:r>
              <a:rPr lang="ar-IQ" dirty="0" smtClean="0"/>
              <a:t>إذ </a:t>
            </a:r>
            <a:r>
              <a:rPr lang="ar-IQ" dirty="0"/>
              <a:t>يتم النظر إلى صفة الجهة التي قامت بالعمل والإجراءات المتبعة في إصداره .</a:t>
            </a:r>
            <a:r>
              <a:rPr lang="ar-IQ" dirty="0" smtClean="0"/>
              <a:t/>
            </a:r>
            <a:br>
              <a:rPr lang="ar-IQ" dirty="0" smtClean="0"/>
            </a:br>
            <a:r>
              <a:rPr lang="ar-IQ" dirty="0" smtClean="0"/>
              <a:t/>
            </a:r>
            <a:br>
              <a:rPr lang="ar-IQ" dirty="0" smtClean="0"/>
            </a:br>
            <a:r>
              <a:rPr lang="ar-IQ" dirty="0"/>
              <a:t>ووفقاً لهذا الشرط لا يمكن اعتبار القرارات الصادرة عن أشخاص القانون الخاص قرارات إدارية إلا في حالتين اعترف فيهما القضاء الإداري بالصفة الإدارية للقرارات الصادرة من أشخاص القانون الخاص </a:t>
            </a:r>
            <a:endParaRPr lang="ar-IQ" dirty="0" smtClean="0"/>
          </a:p>
          <a:p>
            <a:r>
              <a:rPr lang="ar-IQ" dirty="0" smtClean="0"/>
              <a:t>تتعلق </a:t>
            </a:r>
            <a:r>
              <a:rPr lang="ar-IQ" dirty="0"/>
              <a:t>الحالة الأولى بالقرارات الصادرة عن الموظف الفعلي أو الظاهر , وهو شخص تدخل خلافاً للقانون في ممارسة اختصاصات وظيفة عامة , متخذاً مظهر الموظف القانوني المختص . </a:t>
            </a:r>
            <a:endParaRPr lang="ar-IQ" dirty="0" smtClean="0"/>
          </a:p>
          <a:p>
            <a:r>
              <a:rPr lang="ar-IQ" dirty="0" smtClean="0"/>
              <a:t>أما </a:t>
            </a:r>
            <a:r>
              <a:rPr lang="ar-IQ" dirty="0"/>
              <a:t>في الحالة الثانية فتتعلق بالقرارات الصادرة من ملتزم المرافق العامة </a:t>
            </a:r>
          </a:p>
        </p:txBody>
      </p:sp>
    </p:spTree>
    <p:extLst>
      <p:ext uri="{BB962C8B-B14F-4D97-AF65-F5344CB8AC3E}">
        <p14:creationId xmlns:p14="http://schemas.microsoft.com/office/powerpoint/2010/main" val="588186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20688"/>
            <a:ext cx="8229600" cy="5505475"/>
          </a:xfrm>
        </p:spPr>
        <p:txBody>
          <a:bodyPr/>
          <a:lstStyle/>
          <a:p>
            <a:r>
              <a:rPr lang="ar-IQ" dirty="0"/>
              <a:t>ثانياً : صدور القرار بالإدارة المنفردة للإدارة .</a:t>
            </a:r>
            <a:r>
              <a:rPr lang="ar-IQ" dirty="0" smtClean="0"/>
              <a:t/>
            </a:r>
            <a:br>
              <a:rPr lang="ar-IQ" dirty="0" smtClean="0"/>
            </a:br>
            <a:r>
              <a:rPr lang="ar-IQ" dirty="0"/>
              <a:t>يجب أن يصدر القرار من جانب الإدارة وحدها , وهو ما يميز القرار الإداري عن العقد الإداري الذي يصدر باتفاق أرادتين سواء أكانت هاتين الإرادتين لشخصين من أشخاص القانون العام أو كان أحدها لشخص من أشخاص القانون الخاص .</a:t>
            </a:r>
            <a:r>
              <a:rPr lang="ar-IQ" dirty="0" smtClean="0"/>
              <a:t/>
            </a:r>
            <a:br>
              <a:rPr lang="ar-IQ" dirty="0" smtClean="0"/>
            </a:br>
            <a:r>
              <a:rPr lang="ar-IQ" dirty="0"/>
              <a:t>والقول بضرورة أن يكون العمل الإداري صادراً من جانب الإدارة وحدها ليكتسب صفة القرار الإداري لا يعني أنه يجب أن يصدر من فرد واحد , فقد يشترك في تكوينه أكثر من فرد كل منهم يعمل في مرحلة من مراحل تكوينه لأن الجميع يعملون لحساب جهة إدارية واحدة</a:t>
            </a:r>
          </a:p>
        </p:txBody>
      </p:sp>
    </p:spTree>
    <p:extLst>
      <p:ext uri="{BB962C8B-B14F-4D97-AF65-F5344CB8AC3E}">
        <p14:creationId xmlns:p14="http://schemas.microsoft.com/office/powerpoint/2010/main" val="982213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79512" y="260648"/>
            <a:ext cx="8568952" cy="5688632"/>
          </a:xfrm>
        </p:spPr>
        <p:txBody>
          <a:bodyPr>
            <a:normAutofit fontScale="85000" lnSpcReduction="20000"/>
          </a:bodyPr>
          <a:lstStyle/>
          <a:p>
            <a:pPr algn="r"/>
            <a:r>
              <a:rPr lang="ar-IQ" dirty="0">
                <a:solidFill>
                  <a:schemeClr val="tx1"/>
                </a:solidFill>
              </a:rPr>
              <a:t>ثالثاً : ترتيب القرار لآثار قانونية .</a:t>
            </a:r>
            <a:r>
              <a:rPr lang="ar-IQ" dirty="0" smtClean="0">
                <a:solidFill>
                  <a:schemeClr val="tx1"/>
                </a:solidFill>
              </a:rPr>
              <a:t/>
            </a:r>
            <a:br>
              <a:rPr lang="ar-IQ" dirty="0" smtClean="0">
                <a:solidFill>
                  <a:schemeClr val="tx1"/>
                </a:solidFill>
              </a:rPr>
            </a:br>
            <a:r>
              <a:rPr lang="ar-IQ" dirty="0">
                <a:solidFill>
                  <a:schemeClr val="tx1"/>
                </a:solidFill>
              </a:rPr>
              <a:t>لكي يكون القرار إدارياً يجب أن يرتب آثاراً قانونية وذلك بإنشاء أو تعديل أو إلغاء مركز قانوني معين , </a:t>
            </a:r>
            <a:r>
              <a:rPr lang="ar-IQ" u="sng" dirty="0">
                <a:solidFill>
                  <a:srgbClr val="FF0000"/>
                </a:solidFill>
              </a:rPr>
              <a:t>فإذا لم يترتب على العمل الإداري ذلك فإنه لا يعد قراراً إدارياً .</a:t>
            </a:r>
            <a:r>
              <a:rPr lang="ar-IQ" dirty="0" smtClean="0">
                <a:solidFill>
                  <a:schemeClr val="tx1"/>
                </a:solidFill>
              </a:rPr>
              <a:t/>
            </a:r>
            <a:br>
              <a:rPr lang="ar-IQ" dirty="0" smtClean="0">
                <a:solidFill>
                  <a:schemeClr val="tx1"/>
                </a:solidFill>
              </a:rPr>
            </a:br>
            <a:r>
              <a:rPr lang="ar-IQ" dirty="0">
                <a:solidFill>
                  <a:schemeClr val="tx1"/>
                </a:solidFill>
              </a:rPr>
              <a:t>لهذا نجد القضاء الإداري </a:t>
            </a:r>
            <a:r>
              <a:rPr lang="ar-IQ" dirty="0" smtClean="0">
                <a:solidFill>
                  <a:schemeClr val="tx1"/>
                </a:solidFill>
              </a:rPr>
              <a:t>الفرنسي </a:t>
            </a:r>
            <a:r>
              <a:rPr lang="ar-IQ" dirty="0">
                <a:solidFill>
                  <a:schemeClr val="tx1"/>
                </a:solidFill>
              </a:rPr>
              <a:t>يشترط في القرار المطعون فيه بالإلغاء أن ينتج ضرراً برافع الدعوى . </a:t>
            </a:r>
            <a:r>
              <a:rPr lang="ar-IQ" dirty="0" smtClean="0">
                <a:solidFill>
                  <a:schemeClr val="tx1"/>
                </a:solidFill>
              </a:rPr>
              <a:t>ومن </a:t>
            </a:r>
            <a:r>
              <a:rPr lang="ar-IQ" dirty="0">
                <a:solidFill>
                  <a:schemeClr val="tx1"/>
                </a:solidFill>
              </a:rPr>
              <a:t>ثم تكون له مصلحة في إلغاء هذا القرار ويتطلب توفر عنصرين أساسين للقول بوجود مصلحة للطاعن هما :</a:t>
            </a:r>
            <a:r>
              <a:rPr lang="ar-IQ" dirty="0" smtClean="0">
                <a:solidFill>
                  <a:schemeClr val="tx1"/>
                </a:solidFill>
              </a:rPr>
              <a:t/>
            </a:r>
            <a:br>
              <a:rPr lang="ar-IQ" dirty="0" smtClean="0">
                <a:solidFill>
                  <a:schemeClr val="tx1"/>
                </a:solidFill>
              </a:rPr>
            </a:br>
            <a:r>
              <a:rPr lang="ar-IQ" dirty="0">
                <a:solidFill>
                  <a:schemeClr val="tx1"/>
                </a:solidFill>
              </a:rPr>
              <a:t>1. وجوب تولد آثار قانونية عن القرار المطعون فيه , ومن ثم يجب استبعاد القرارات التي لا يحدث آثاراً قانونية من نطاق دعوى الإلغاء . </a:t>
            </a:r>
            <a:r>
              <a:rPr lang="ar-IQ" dirty="0" smtClean="0">
                <a:solidFill>
                  <a:schemeClr val="tx1"/>
                </a:solidFill>
              </a:rPr>
              <a:t/>
            </a:r>
            <a:br>
              <a:rPr lang="ar-IQ" dirty="0" smtClean="0">
                <a:solidFill>
                  <a:schemeClr val="tx1"/>
                </a:solidFill>
              </a:rPr>
            </a:br>
            <a:r>
              <a:rPr lang="ar-IQ" dirty="0">
                <a:solidFill>
                  <a:schemeClr val="tx1"/>
                </a:solidFill>
              </a:rPr>
              <a:t>2. أن يحمل القرار قابلية أحداث آثار قانونية بنفسه . </a:t>
            </a:r>
            <a:r>
              <a:rPr lang="ar-IQ" dirty="0" smtClean="0">
                <a:solidFill>
                  <a:schemeClr val="tx1"/>
                </a:solidFill>
              </a:rPr>
              <a:t/>
            </a:r>
            <a:br>
              <a:rPr lang="ar-IQ" dirty="0" smtClean="0">
                <a:solidFill>
                  <a:schemeClr val="tx1"/>
                </a:solidFill>
              </a:rPr>
            </a:br>
            <a:r>
              <a:rPr lang="ar-IQ" dirty="0">
                <a:solidFill>
                  <a:schemeClr val="tx1"/>
                </a:solidFill>
              </a:rPr>
              <a:t>وبناءً على ذلك فإن </a:t>
            </a:r>
            <a:r>
              <a:rPr lang="ar-IQ" dirty="0" smtClean="0">
                <a:solidFill>
                  <a:schemeClr val="tx1"/>
                </a:solidFill>
              </a:rPr>
              <a:t>هناك اعمال معينة </a:t>
            </a:r>
            <a:r>
              <a:rPr lang="ar-IQ" dirty="0" err="1" smtClean="0">
                <a:solidFill>
                  <a:schemeClr val="tx1"/>
                </a:solidFill>
              </a:rPr>
              <a:t>لايمكن</a:t>
            </a:r>
            <a:r>
              <a:rPr lang="ar-IQ" dirty="0" smtClean="0">
                <a:solidFill>
                  <a:schemeClr val="tx1"/>
                </a:solidFill>
              </a:rPr>
              <a:t> الطعن بها </a:t>
            </a:r>
            <a:r>
              <a:rPr lang="ar-IQ" dirty="0" err="1" smtClean="0">
                <a:solidFill>
                  <a:schemeClr val="tx1"/>
                </a:solidFill>
              </a:rPr>
              <a:t>لانها</a:t>
            </a:r>
            <a:r>
              <a:rPr lang="ar-IQ" dirty="0" smtClean="0">
                <a:solidFill>
                  <a:schemeClr val="tx1"/>
                </a:solidFill>
              </a:rPr>
              <a:t> لا تولد اثارا قانونيا من جرائها :</a:t>
            </a:r>
            <a:br>
              <a:rPr lang="ar-IQ" dirty="0" smtClean="0">
                <a:solidFill>
                  <a:schemeClr val="tx1"/>
                </a:solidFill>
              </a:rPr>
            </a:br>
            <a:r>
              <a:rPr lang="ar-IQ" dirty="0">
                <a:solidFill>
                  <a:schemeClr val="tx1"/>
                </a:solidFill>
              </a:rPr>
              <a:t>أ- الأعمال التمهيدية والتحضرية : وهي مجموعة من القرارات التي تتخذها الإدارة وتتضمن رغبات واستشارات وتحقيقات تمهيدا لإصدار قرار إداري وهذه الأعمال لا تولد آثاراً قانونية ولا يجوز الطعن فيها بالإلغاء .</a:t>
            </a:r>
            <a:r>
              <a:rPr lang="ar-IQ" dirty="0" smtClean="0"/>
              <a:t/>
            </a:r>
            <a:br>
              <a:rPr lang="ar-IQ" dirty="0" smtClean="0"/>
            </a:br>
            <a:endParaRPr lang="ar-IQ" dirty="0"/>
          </a:p>
        </p:txBody>
      </p:sp>
    </p:spTree>
    <p:extLst>
      <p:ext uri="{BB962C8B-B14F-4D97-AF65-F5344CB8AC3E}">
        <p14:creationId xmlns:p14="http://schemas.microsoft.com/office/powerpoint/2010/main" val="1418263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649491"/>
          </a:xfrm>
        </p:spPr>
        <p:txBody>
          <a:bodyPr>
            <a:normAutofit fontScale="85000" lnSpcReduction="20000"/>
          </a:bodyPr>
          <a:lstStyle/>
          <a:p>
            <a:pPr marL="0" indent="0">
              <a:buNone/>
            </a:pPr>
            <a:r>
              <a:rPr lang="ar-IQ" dirty="0" smtClean="0"/>
              <a:t>ب- المنشورات والأوامر المصلحية : وهي الأعمال التي تتضمن تعليمات وتوجيهات صادرة من رئيس الدائرة إلى مرؤوسيه لتفسير القوانين أو اللوائح وكيفية تطبيقها وتنفيذها , ما دامت هذه المنشورات لم تتعد هذا المضمون أما إذا تضمنت أحداث آثار في مراكز الأفراد فأنها تصبح قرارات إدارية يقبل الطعن فيها بالإلغاء .</a:t>
            </a:r>
            <a:br>
              <a:rPr lang="ar-IQ" dirty="0" smtClean="0"/>
            </a:br>
            <a:r>
              <a:rPr lang="ar-IQ" dirty="0" smtClean="0"/>
              <a:t>ج- الأعمال اللاحقة لصدور القرار : الأصل أن هذه الأعمال لا ترتب آثراً قانونياً لأنها أما أن تكون بمثابة إجراءات تنفيذية لقرارات سابقة فلا يقبل الطعن فيها بالإلغاء لأنها تنصب على تسهيل تنفيذ القرار الإداري السابق , ولا تشير إلى قرارات مستقبلة فلا يكون الأثر المترتب عليها حالاً .</a:t>
            </a:r>
            <a:br>
              <a:rPr lang="ar-IQ" dirty="0" smtClean="0"/>
            </a:br>
            <a:r>
              <a:rPr lang="ar-IQ" dirty="0" smtClean="0"/>
              <a:t>د- الإجراءات الداخلية : وتشمل إجراءات التنظيم للمرافق العامة التي تضمن حسن سيرها بانتظام واطراد , والإجراءات التي يتخذها الرؤساء الإداريون في مواجهة موظفيهم المتعلقة بتقسيم العمل في المرفق وتبصير الموظفين بالطريق الأمثل لممارسة وظائفهم .</a:t>
            </a:r>
            <a:br>
              <a:rPr lang="ar-IQ" dirty="0" smtClean="0"/>
            </a:br>
            <a:r>
              <a:rPr lang="ar-IQ" dirty="0" smtClean="0"/>
              <a:t>وهذا النوع من الإجراءات لا يدخل من ضمن القرارات الإدارية التي يجوز الطعن بها أمام دوائر القضاء الإداري لأنها لا تؤثر في المراكز القانونية للأفراد .</a:t>
            </a:r>
          </a:p>
          <a:p>
            <a:endParaRPr lang="ar-IQ" dirty="0"/>
          </a:p>
        </p:txBody>
      </p:sp>
    </p:spTree>
    <p:extLst>
      <p:ext uri="{BB962C8B-B14F-4D97-AF65-F5344CB8AC3E}">
        <p14:creationId xmlns:p14="http://schemas.microsoft.com/office/powerpoint/2010/main" val="1079555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0" y="0"/>
            <a:ext cx="9143999" cy="6874933"/>
          </a:xfrm>
        </p:spPr>
        <p:txBody>
          <a:bodyPr>
            <a:noAutofit/>
          </a:bodyPr>
          <a:lstStyle/>
          <a:p>
            <a:pPr algn="r"/>
            <a:r>
              <a:rPr lang="ar-IQ" sz="2000" b="1" dirty="0">
                <a:solidFill>
                  <a:schemeClr val="tx1"/>
                </a:solidFill>
              </a:rPr>
              <a:t>عناصر القرار </a:t>
            </a:r>
            <a:r>
              <a:rPr lang="ar-IQ" sz="2000" b="1" dirty="0" smtClean="0">
                <a:solidFill>
                  <a:schemeClr val="tx1"/>
                </a:solidFill>
              </a:rPr>
              <a:t>الإداري</a:t>
            </a:r>
            <a:r>
              <a:rPr lang="ar-IQ" sz="2000" dirty="0" smtClean="0">
                <a:solidFill>
                  <a:schemeClr val="tx1"/>
                </a:solidFill>
              </a:rPr>
              <a:t/>
            </a:r>
            <a:br>
              <a:rPr lang="ar-IQ" sz="2000" dirty="0" smtClean="0">
                <a:solidFill>
                  <a:schemeClr val="tx1"/>
                </a:solidFill>
              </a:rPr>
            </a:br>
            <a:r>
              <a:rPr lang="ar-IQ" sz="2000" dirty="0">
                <a:solidFill>
                  <a:schemeClr val="tx1"/>
                </a:solidFill>
              </a:rPr>
              <a:t>يقوم القرار الإداري على عناصر أساسية إذا لم يستوفها يكون معيباً أو غير </a:t>
            </a:r>
            <a:r>
              <a:rPr lang="ar-IQ" sz="2000" dirty="0" smtClean="0">
                <a:solidFill>
                  <a:schemeClr val="tx1"/>
                </a:solidFill>
              </a:rPr>
              <a:t>مشروع</a:t>
            </a:r>
          </a:p>
          <a:p>
            <a:pPr algn="r"/>
            <a:r>
              <a:rPr lang="ar-IQ" sz="2000" dirty="0">
                <a:solidFill>
                  <a:schemeClr val="tx1"/>
                </a:solidFill>
              </a:rPr>
              <a:t>أولاً : الاختصـاص .</a:t>
            </a:r>
            <a:r>
              <a:rPr lang="ar-IQ" sz="2000" dirty="0" smtClean="0">
                <a:solidFill>
                  <a:schemeClr val="tx1"/>
                </a:solidFill>
              </a:rPr>
              <a:t/>
            </a:r>
            <a:br>
              <a:rPr lang="ar-IQ" sz="2000" dirty="0" smtClean="0">
                <a:solidFill>
                  <a:schemeClr val="tx1"/>
                </a:solidFill>
              </a:rPr>
            </a:br>
            <a:r>
              <a:rPr lang="ar-IQ" sz="2000" dirty="0">
                <a:solidFill>
                  <a:schemeClr val="tx1"/>
                </a:solidFill>
              </a:rPr>
              <a:t>أن توزيع الاختصاصات بين الجهات الإدارية من </a:t>
            </a:r>
            <a:r>
              <a:rPr lang="ar-IQ" sz="2000" dirty="0" smtClean="0">
                <a:solidFill>
                  <a:schemeClr val="tx1"/>
                </a:solidFill>
              </a:rPr>
              <a:t>الاساسيات التي تستند عليها الادارة في اصدار قراراتها, </a:t>
            </a:r>
            <a:r>
              <a:rPr lang="ar-IQ" sz="2000" dirty="0">
                <a:solidFill>
                  <a:schemeClr val="tx1"/>
                </a:solidFill>
              </a:rPr>
              <a:t>كما أن قواعد الاختصاص تحقق مصلحة الأفراد من حيث أنه يسهل توجه الأفراد إلى أقسام الإدارة المختلفة ويساهم في تحديد المسؤولية الناتجة عن ممارسة الإدارة لوظيفتها </a:t>
            </a:r>
            <a:r>
              <a:rPr lang="ar-IQ" sz="2000" dirty="0" smtClean="0">
                <a:solidFill>
                  <a:schemeClr val="tx1"/>
                </a:solidFill>
              </a:rPr>
              <a:t>.</a:t>
            </a:r>
            <a:r>
              <a:rPr lang="ar-IQ" sz="2000" dirty="0" smtClean="0">
                <a:solidFill>
                  <a:srgbClr val="FF0000"/>
                </a:solidFill>
              </a:rPr>
              <a:t>ويقصد </a:t>
            </a:r>
            <a:r>
              <a:rPr lang="ar-IQ" sz="2000" dirty="0">
                <a:solidFill>
                  <a:srgbClr val="FF0000"/>
                </a:solidFill>
              </a:rPr>
              <a:t>بالاختصاص القدرة على مباشرة عمل إداري معين أو تحديد مجموعة الأعمال والتصرفات التي يكون للإدارة أن تمارسها قانوناً وعلى وجه يعتد </a:t>
            </a:r>
            <a:r>
              <a:rPr lang="ar-IQ" sz="2000" dirty="0" smtClean="0">
                <a:solidFill>
                  <a:srgbClr val="FF0000"/>
                </a:solidFill>
              </a:rPr>
              <a:t>به</a:t>
            </a:r>
            <a:br>
              <a:rPr lang="ar-IQ" sz="2000" dirty="0" smtClean="0">
                <a:solidFill>
                  <a:srgbClr val="FF0000"/>
                </a:solidFill>
              </a:rPr>
            </a:br>
            <a:r>
              <a:rPr lang="ar-IQ" sz="2000" dirty="0" smtClean="0">
                <a:solidFill>
                  <a:schemeClr val="tx1"/>
                </a:solidFill>
              </a:rPr>
              <a:t>- ويتم </a:t>
            </a:r>
            <a:r>
              <a:rPr lang="ar-IQ" sz="2000" dirty="0">
                <a:solidFill>
                  <a:schemeClr val="tx1"/>
                </a:solidFill>
              </a:rPr>
              <a:t>تحديد اختصاصات كل عضو إداري بموجب القوانين والأنظمة ولا يجوز تجاوز هذه الاختصاصات و إلا اعتبر القرار الصادر من هذا العضو باطلاً </a:t>
            </a:r>
            <a:r>
              <a:rPr lang="ar-IQ" sz="2000" dirty="0" smtClean="0">
                <a:solidFill>
                  <a:schemeClr val="tx1"/>
                </a:solidFill>
              </a:rPr>
              <a:t>.</a:t>
            </a:r>
            <a:endParaRPr lang="ar-IQ" sz="2000" dirty="0">
              <a:solidFill>
                <a:schemeClr val="tx1"/>
              </a:solidFill>
            </a:endParaRPr>
          </a:p>
          <a:p>
            <a:pPr marL="457200" indent="-457200" algn="r">
              <a:buFontTx/>
              <a:buChar char="-"/>
            </a:pPr>
            <a:r>
              <a:rPr lang="ar-IQ" sz="2000" dirty="0" smtClean="0">
                <a:solidFill>
                  <a:schemeClr val="tx1"/>
                </a:solidFill>
              </a:rPr>
              <a:t>و لا </a:t>
            </a:r>
            <a:r>
              <a:rPr lang="ar-IQ" sz="2000" dirty="0">
                <a:solidFill>
                  <a:schemeClr val="tx1"/>
                </a:solidFill>
              </a:rPr>
              <a:t>يجوز لصاحب الاختصاص أن يتفق مع الأفراد على تعديل تلك القواعد </a:t>
            </a:r>
            <a:r>
              <a:rPr lang="ar-IQ" sz="2000" dirty="0" smtClean="0">
                <a:solidFill>
                  <a:schemeClr val="tx1"/>
                </a:solidFill>
              </a:rPr>
              <a:t>, خاصة اذا كان مخالف للنظام العام  </a:t>
            </a:r>
            <a:r>
              <a:rPr lang="ar-IQ" sz="2000" dirty="0">
                <a:solidFill>
                  <a:schemeClr val="tx1"/>
                </a:solidFill>
              </a:rPr>
              <a:t>و إلا فإن القرار الصادر مخالفاً لهذه القواعد يكون معيباً بعيب عدم الاختصاص , ويكون لصاحب الشأن أن يطعن بهذا العيب أمام القضاء الإداري بدعوى </a:t>
            </a:r>
            <a:r>
              <a:rPr lang="ar-IQ" sz="2000" dirty="0" smtClean="0">
                <a:solidFill>
                  <a:schemeClr val="tx1"/>
                </a:solidFill>
              </a:rPr>
              <a:t>الإلغاء, ويجوز الطعن بالقرار في اي مرحلة من مراحله  </a:t>
            </a:r>
            <a:r>
              <a:rPr lang="ar-IQ" sz="2000" dirty="0">
                <a:solidFill>
                  <a:schemeClr val="tx1"/>
                </a:solidFill>
              </a:rPr>
              <a:t>, وعلى القاضي أن يحكم بعدم الاختصاص تلقائياً لو لم يثيره طالب الإلغاء .</a:t>
            </a:r>
            <a:r>
              <a:rPr lang="ar-IQ" sz="2000" dirty="0" smtClean="0">
                <a:solidFill>
                  <a:schemeClr val="tx1"/>
                </a:solidFill>
              </a:rPr>
              <a:t/>
            </a:r>
            <a:br>
              <a:rPr lang="ar-IQ" sz="2000" dirty="0" smtClean="0">
                <a:solidFill>
                  <a:schemeClr val="tx1"/>
                </a:solidFill>
              </a:rPr>
            </a:br>
            <a:r>
              <a:rPr lang="ar-IQ" sz="2000" dirty="0" smtClean="0">
                <a:solidFill>
                  <a:schemeClr val="tx1"/>
                </a:solidFill>
              </a:rPr>
              <a:t>- ان موضوع الاختصاص مشابه لقواعد الأهلية في القانون الخاص لأن كلاهما يقوم في الأساس على القدرة على مباشرة التصرف القانوني .لكنه يختلف </a:t>
            </a:r>
          </a:p>
          <a:p>
            <a:pPr marL="514350" indent="-514350" algn="r">
              <a:buAutoNum type="arabicPeriod"/>
            </a:pPr>
            <a:r>
              <a:rPr lang="ar-IQ" sz="2000" dirty="0" smtClean="0">
                <a:solidFill>
                  <a:schemeClr val="tx1"/>
                </a:solidFill>
              </a:rPr>
              <a:t>من حيث الهدف  , فالهدف من قواعد الاختصاص حماية المصلحة العامة أما قواعد الأهلية فالهدف منها هو حماية الشخص ذاته , </a:t>
            </a:r>
          </a:p>
          <a:p>
            <a:pPr marL="514350" indent="-514350" algn="r">
              <a:buAutoNum type="arabicPeriod"/>
            </a:pPr>
            <a:r>
              <a:rPr lang="ar-IQ" sz="2000" dirty="0" smtClean="0">
                <a:solidFill>
                  <a:schemeClr val="tx1"/>
                </a:solidFill>
              </a:rPr>
              <a:t>.وأن الأهلية في القانون الخاص هي القاعدة , أما عدم الأهلية فاستثناء على هذه القاعدة , ويختلف الاختصاص عن ذلك في أنه يستند دائماً إلى القانون الذي يبين حدود أمكان مباشرة العمل القانوني </a:t>
            </a:r>
          </a:p>
          <a:p>
            <a:pPr marL="514350" indent="-514350" algn="r">
              <a:buAutoNum type="arabicPeriod"/>
            </a:pPr>
            <a:r>
              <a:rPr lang="ar-IQ" sz="2000" dirty="0" smtClean="0">
                <a:solidFill>
                  <a:schemeClr val="tx1"/>
                </a:solidFill>
              </a:rPr>
              <a:t> وأن سبب عدم الأهلية يتركز في عدم كفاية النضوج العقلي للشخص بينما يكون الدافع في تحديد الاختصاص هو العمل على التخصيص وتقسم العمل بين أعضاء السلطة الإدارية </a:t>
            </a:r>
            <a:endParaRPr lang="ar-IQ" sz="2000" dirty="0">
              <a:solidFill>
                <a:schemeClr val="tx1"/>
              </a:solidFill>
            </a:endParaRPr>
          </a:p>
        </p:txBody>
      </p:sp>
    </p:spTree>
    <p:extLst>
      <p:ext uri="{BB962C8B-B14F-4D97-AF65-F5344CB8AC3E}">
        <p14:creationId xmlns:p14="http://schemas.microsoft.com/office/powerpoint/2010/main" val="2427198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836712"/>
            <a:ext cx="8229600" cy="5289451"/>
          </a:xfrm>
        </p:spPr>
        <p:txBody>
          <a:bodyPr>
            <a:normAutofit fontScale="92500" lnSpcReduction="20000"/>
          </a:bodyPr>
          <a:lstStyle/>
          <a:p>
            <a:pPr marL="457200" indent="-457200">
              <a:buFontTx/>
              <a:buChar char="-"/>
            </a:pPr>
            <a:r>
              <a:rPr lang="ar-IQ" dirty="0"/>
              <a:t>- ان موضوع الاختصاص مشابه لقواعد الأهلية في القانون الخاص لأن كلاهما يقوم في الأساس على القدرة على مباشرة التصرف القانوني .لكنه يختلف </a:t>
            </a:r>
          </a:p>
          <a:p>
            <a:pPr marL="514350" indent="-514350">
              <a:buAutoNum type="arabicPeriod"/>
            </a:pPr>
            <a:r>
              <a:rPr lang="ar-IQ" dirty="0"/>
              <a:t>من حيث الهدف  , فالهدف من قواعد الاختصاص حماية المصلحة العامة أما قواعد الأهلية فالهدف منها هو حماية الشخص ذاته , </a:t>
            </a:r>
          </a:p>
          <a:p>
            <a:pPr marL="514350" indent="-514350">
              <a:buAutoNum type="arabicPeriod"/>
            </a:pPr>
            <a:r>
              <a:rPr lang="ar-IQ" dirty="0"/>
              <a:t>.وأن الأهلية في القانون الخاص هي القاعدة , أما عدم الأهلية فاستثناء على هذه القاعدة , ويختلف الاختصاص عن ذلك في أنه يستند دائماً إلى القانون الذي يبين حدود أمكان مباشرة العمل القانوني </a:t>
            </a:r>
          </a:p>
          <a:p>
            <a:pPr marL="514350" indent="-514350">
              <a:buAutoNum type="arabicPeriod"/>
            </a:pPr>
            <a:r>
              <a:rPr lang="ar-IQ" dirty="0"/>
              <a:t> وأن سبب عدم الأهلية يتركز في عدم كفاية النضوج العقلي للشخص بينما يكون الدافع في تحديد الاختصاص هو العمل على التخصيص وتقسم العمل بين أعضاء السلطة الإدارية </a:t>
            </a:r>
          </a:p>
          <a:p>
            <a:pPr marL="0" indent="0">
              <a:buNone/>
            </a:pPr>
            <a:endParaRPr lang="ar-IQ" dirty="0"/>
          </a:p>
        </p:txBody>
      </p:sp>
    </p:spTree>
    <p:extLst>
      <p:ext uri="{BB962C8B-B14F-4D97-AF65-F5344CB8AC3E}">
        <p14:creationId xmlns:p14="http://schemas.microsoft.com/office/powerpoint/2010/main" val="1264121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normAutofit fontScale="92500" lnSpcReduction="10000"/>
          </a:bodyPr>
          <a:lstStyle/>
          <a:p>
            <a:pPr marL="457200" indent="-457200">
              <a:buFontTx/>
              <a:buChar char="-"/>
            </a:pPr>
            <a:r>
              <a:rPr lang="ar-IQ" dirty="0" smtClean="0">
                <a:solidFill>
                  <a:schemeClr val="tx1"/>
                </a:solidFill>
              </a:rPr>
              <a:t>ان موضوع الاختصاص مشابه لقواعد الأهلية في القانون الخاص لأن كلاهما يقوم في الأساس على القدرة على مباشرة التصرف القانوني .لكنه يختلف </a:t>
            </a:r>
          </a:p>
          <a:p>
            <a:pPr marL="514350" indent="-514350">
              <a:buAutoNum type="arabicPeriod"/>
            </a:pPr>
            <a:r>
              <a:rPr lang="ar-IQ" dirty="0" smtClean="0">
                <a:solidFill>
                  <a:schemeClr val="tx1"/>
                </a:solidFill>
              </a:rPr>
              <a:t>من حيث الهدف  , فالهدف من قواعد الاختصاص حماية المصلحة العامة أما قواعد الأهلية فالهدف منها هو حماية الشخص ذاته , </a:t>
            </a:r>
          </a:p>
          <a:p>
            <a:pPr marL="514350" indent="-514350">
              <a:buAutoNum type="arabicPeriod"/>
            </a:pPr>
            <a:r>
              <a:rPr lang="ar-IQ" dirty="0" smtClean="0">
                <a:solidFill>
                  <a:schemeClr val="tx1"/>
                </a:solidFill>
              </a:rPr>
              <a:t>.وأن الأهلية في القانون الخاص هي القاعدة , أما عدم الأهلية فاستثناء على هذه القاعدة , ويختلف الاختصاص عن ذلك في أنه يستند دائماً إلى القانون الذي يبين حدود أمكان مباشرة العمل القانوني </a:t>
            </a:r>
          </a:p>
          <a:p>
            <a:pPr marL="514350" indent="-514350">
              <a:buAutoNum type="arabicPeriod"/>
            </a:pPr>
            <a:r>
              <a:rPr lang="ar-IQ" dirty="0" smtClean="0">
                <a:solidFill>
                  <a:schemeClr val="tx1"/>
                </a:solidFill>
              </a:rPr>
              <a:t> وأن سبب عدم الأهلية يتركز في عدم كفاية النضوج العقلي للشخص بينما يكون الدافع في تحديد الاختصاص هو العمل على التخصيص وتقسم العمل بين أعضاء السلطة الإدارية </a:t>
            </a:r>
          </a:p>
          <a:p>
            <a:pPr marL="0" indent="0">
              <a:buNone/>
            </a:pPr>
            <a:endParaRPr lang="ar-IQ" dirty="0"/>
          </a:p>
        </p:txBody>
      </p:sp>
    </p:spTree>
    <p:extLst>
      <p:ext uri="{BB962C8B-B14F-4D97-AF65-F5344CB8AC3E}">
        <p14:creationId xmlns:p14="http://schemas.microsoft.com/office/powerpoint/2010/main" val="1250088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11560" y="404664"/>
            <a:ext cx="7992888" cy="5832648"/>
          </a:xfrm>
        </p:spPr>
        <p:txBody>
          <a:bodyPr>
            <a:normAutofit fontScale="70000" lnSpcReduction="20000"/>
          </a:bodyPr>
          <a:lstStyle/>
          <a:p>
            <a:pPr algn="r"/>
            <a:r>
              <a:rPr lang="ar-IQ" dirty="0" smtClean="0">
                <a:solidFill>
                  <a:schemeClr val="tx1"/>
                </a:solidFill>
              </a:rPr>
              <a:t>والقواعد القانونية المتعلقة بالاختصاص اجمالها بالتالي :</a:t>
            </a:r>
            <a:br>
              <a:rPr lang="ar-IQ" dirty="0" smtClean="0">
                <a:solidFill>
                  <a:schemeClr val="tx1"/>
                </a:solidFill>
              </a:rPr>
            </a:br>
            <a:r>
              <a:rPr lang="ar-IQ" dirty="0" smtClean="0">
                <a:solidFill>
                  <a:schemeClr val="tx1"/>
                </a:solidFill>
              </a:rPr>
              <a:t>1. قواعد الاختصاص من حيث الأشخاص : يشترط لصحة القرار الإداري أن يصدر من الشخص أو الهيئة المنوط بها إصداره , فلا يملك هذا الشخص أو تلك الجهة نقل اختصاصها للغير إلا في الأحوال التي يجيزها القانون بناءً على تفويض أو حل قانوني صحيح و إلا كان القرار الصادر مشوباً بعيب عدم الاختصاص .</a:t>
            </a:r>
            <a:br>
              <a:rPr lang="ar-IQ" dirty="0" smtClean="0">
                <a:solidFill>
                  <a:schemeClr val="tx1"/>
                </a:solidFill>
              </a:rPr>
            </a:br>
            <a:r>
              <a:rPr lang="ar-IQ" dirty="0" smtClean="0">
                <a:solidFill>
                  <a:schemeClr val="tx1"/>
                </a:solidFill>
              </a:rPr>
              <a:t>2. قواعد الاختصاص من حيث الموضوع : يحدد القانون اختصاصات كل موظف أو جهة إدارية بموضوعات معينة فإذا تجاوز هذا الموظف أو الإدارة اختصاصاته تلك فتعدى على اختصاصات جهة أخرى , تحقق عيب عدم الاختصاص , ويكون هذا الاعتداء أما من جهة إدارية على اختصاصات جهة إدارية أخرى موازية أو مساوية لها , أو من جهة إدارية دنياً على اختصاصات جهة إدارية عليا أو من جهة أخرى إدارية عليا على اختصاصات جهة أدنى منها, أو اعتداء السلطة المركزية على اختصاصات الهيئات اللامركزية .</a:t>
            </a:r>
            <a:br>
              <a:rPr lang="ar-IQ" dirty="0" smtClean="0">
                <a:solidFill>
                  <a:schemeClr val="tx1"/>
                </a:solidFill>
              </a:rPr>
            </a:br>
            <a:r>
              <a:rPr lang="ar-IQ" dirty="0" smtClean="0">
                <a:solidFill>
                  <a:schemeClr val="tx1"/>
                </a:solidFill>
              </a:rPr>
              <a:t>3. قواعد الاختصاص حيث المكان : يتم من خلالها تحديد النطاق المكاني الذي يجوز لرجل الإدارة أن يباشر اختصاصه فيه , فإذا تجاوز هذا النطاق , فإن قراراته كون مشوبة بعيب عدم الاختصاص , وهذا العيب قليل الحدوث في العمل لأن المشرع كثيراً ما يحدد وبدقة النطاق المكاني الذي يجوز لرجل الإدارة أن يمارس اختصاصه فيه وغالباً ما يتقيد الأخير بحدود هذا الاختصاص ولا يتعداه .</a:t>
            </a:r>
            <a:endParaRPr lang="ar-IQ" dirty="0">
              <a:solidFill>
                <a:schemeClr val="tx1"/>
              </a:solidFill>
            </a:endParaRPr>
          </a:p>
        </p:txBody>
      </p:sp>
    </p:spTree>
    <p:extLst>
      <p:ext uri="{BB962C8B-B14F-4D97-AF65-F5344CB8AC3E}">
        <p14:creationId xmlns:p14="http://schemas.microsoft.com/office/powerpoint/2010/main" val="61126634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452</Words>
  <Application>Microsoft Office PowerPoint</Application>
  <PresentationFormat>عرض على الشاشة (3:4)‏</PresentationFormat>
  <Paragraphs>36</Paragraphs>
  <Slides>16</Slides>
  <Notes>0</Notes>
  <HiddenSlides>0</HiddenSlides>
  <MMClips>0</MMClips>
  <ScaleCrop>false</ScaleCrop>
  <HeadingPairs>
    <vt:vector size="4" baseType="variant">
      <vt:variant>
        <vt:lpstr>نسق</vt:lpstr>
      </vt:variant>
      <vt:variant>
        <vt:i4>1</vt:i4>
      </vt:variant>
      <vt:variant>
        <vt:lpstr>عناوين الشرائح</vt:lpstr>
      </vt:variant>
      <vt:variant>
        <vt:i4>16</vt:i4>
      </vt:variant>
    </vt:vector>
  </HeadingPairs>
  <TitlesOfParts>
    <vt:vector size="17"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abraj2017</dc:creator>
  <cp:lastModifiedBy>abraj2017</cp:lastModifiedBy>
  <cp:revision>4</cp:revision>
  <dcterms:created xsi:type="dcterms:W3CDTF">2021-04-18T10:26:05Z</dcterms:created>
  <dcterms:modified xsi:type="dcterms:W3CDTF">2022-03-17T11:32:14Z</dcterms:modified>
</cp:coreProperties>
</file>