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7960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312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332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755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360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36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562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343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12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559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047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42204-B9A4-4FA3-9469-8B599B47703A}" type="datetimeFigureOut">
              <a:rPr lang="ar-IQ" smtClean="0"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DC28E-298F-4CA3-BF3C-10D61529325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334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6874933"/>
          </a:xfrm>
        </p:spPr>
        <p:txBody>
          <a:bodyPr>
            <a:noAutofit/>
          </a:bodyPr>
          <a:lstStyle/>
          <a:p>
            <a:pPr algn="r"/>
            <a:r>
              <a:rPr lang="ar-IQ" sz="2000" b="1" dirty="0">
                <a:solidFill>
                  <a:schemeClr val="tx1"/>
                </a:solidFill>
              </a:rPr>
              <a:t>عناصر القرار </a:t>
            </a:r>
            <a:r>
              <a:rPr lang="ar-IQ" sz="2000" b="1" dirty="0" smtClean="0">
                <a:solidFill>
                  <a:schemeClr val="tx1"/>
                </a:solidFill>
              </a:rPr>
              <a:t>الإداري</a:t>
            </a:r>
            <a:r>
              <a:rPr lang="ar-IQ" sz="2000" dirty="0" smtClean="0">
                <a:solidFill>
                  <a:schemeClr val="tx1"/>
                </a:solidFill>
              </a:rPr>
              <a:t/>
            </a:r>
            <a:br>
              <a:rPr lang="ar-IQ" sz="2000" dirty="0" smtClean="0">
                <a:solidFill>
                  <a:schemeClr val="tx1"/>
                </a:solidFill>
              </a:rPr>
            </a:br>
            <a:r>
              <a:rPr lang="ar-IQ" sz="2000" dirty="0">
                <a:solidFill>
                  <a:schemeClr val="tx1"/>
                </a:solidFill>
              </a:rPr>
              <a:t>يقوم القرار الإداري على عناصر أساسية إذا لم يستوفها يكون معيباً أو غير </a:t>
            </a:r>
            <a:r>
              <a:rPr lang="ar-IQ" sz="2000" dirty="0" smtClean="0">
                <a:solidFill>
                  <a:schemeClr val="tx1"/>
                </a:solidFill>
              </a:rPr>
              <a:t>مشروع</a:t>
            </a:r>
          </a:p>
          <a:p>
            <a:pPr algn="r"/>
            <a:r>
              <a:rPr lang="ar-IQ" sz="2000" dirty="0">
                <a:solidFill>
                  <a:schemeClr val="tx1"/>
                </a:solidFill>
              </a:rPr>
              <a:t>أولاً : الاختصـاص .</a:t>
            </a:r>
            <a:r>
              <a:rPr lang="ar-IQ" sz="2000" dirty="0" smtClean="0">
                <a:solidFill>
                  <a:schemeClr val="tx1"/>
                </a:solidFill>
              </a:rPr>
              <a:t/>
            </a:r>
            <a:br>
              <a:rPr lang="ar-IQ" sz="2000" dirty="0" smtClean="0">
                <a:solidFill>
                  <a:schemeClr val="tx1"/>
                </a:solidFill>
              </a:rPr>
            </a:br>
            <a:r>
              <a:rPr lang="ar-IQ" sz="2000" dirty="0">
                <a:solidFill>
                  <a:schemeClr val="tx1"/>
                </a:solidFill>
              </a:rPr>
              <a:t>أن توزيع الاختصاصات بين الجهات الإدارية من </a:t>
            </a:r>
            <a:r>
              <a:rPr lang="ar-IQ" sz="2000" dirty="0" smtClean="0">
                <a:solidFill>
                  <a:schemeClr val="tx1"/>
                </a:solidFill>
              </a:rPr>
              <a:t>الاساسيات التي تستند عليها الادارة في اصدار قراراتها, </a:t>
            </a:r>
            <a:r>
              <a:rPr lang="ar-IQ" sz="2000" dirty="0">
                <a:solidFill>
                  <a:schemeClr val="tx1"/>
                </a:solidFill>
              </a:rPr>
              <a:t>كما أن قواعد الاختصاص تحقق مصلحة الأفراد من حيث أنه يسهل توجه الأفراد إلى أقسام الإدارة المختلفة ويساهم في تحديد المسؤولية الناتجة عن ممارسة الإدارة لوظيفتها </a:t>
            </a:r>
            <a:r>
              <a:rPr lang="ar-IQ" sz="2000" dirty="0" smtClean="0">
                <a:solidFill>
                  <a:schemeClr val="tx1"/>
                </a:solidFill>
              </a:rPr>
              <a:t>.</a:t>
            </a:r>
            <a:r>
              <a:rPr lang="ar-IQ" sz="2000" dirty="0" smtClean="0">
                <a:solidFill>
                  <a:srgbClr val="FF0000"/>
                </a:solidFill>
              </a:rPr>
              <a:t>ويقصد </a:t>
            </a:r>
            <a:r>
              <a:rPr lang="ar-IQ" sz="2000" dirty="0">
                <a:solidFill>
                  <a:srgbClr val="FF0000"/>
                </a:solidFill>
              </a:rPr>
              <a:t>بالاختصاص القدرة على مباشرة عمل إداري معين أو تحديد مجموعة الأعمال والتصرفات التي يكون للإدارة أن تمارسها قانوناً وعلى وجه يعتد </a:t>
            </a:r>
            <a:r>
              <a:rPr lang="ar-IQ" sz="2000" dirty="0" smtClean="0">
                <a:solidFill>
                  <a:srgbClr val="FF0000"/>
                </a:solidFill>
              </a:rPr>
              <a:t>به</a:t>
            </a:r>
            <a:br>
              <a:rPr lang="ar-IQ" sz="2000" dirty="0" smtClean="0">
                <a:solidFill>
                  <a:srgbClr val="FF0000"/>
                </a:solidFill>
              </a:rPr>
            </a:br>
            <a:r>
              <a:rPr lang="ar-IQ" sz="2000" dirty="0" smtClean="0">
                <a:solidFill>
                  <a:schemeClr val="tx1"/>
                </a:solidFill>
              </a:rPr>
              <a:t>- ويتم </a:t>
            </a:r>
            <a:r>
              <a:rPr lang="ar-IQ" sz="2000" dirty="0">
                <a:solidFill>
                  <a:schemeClr val="tx1"/>
                </a:solidFill>
              </a:rPr>
              <a:t>تحديد اختصاصات كل عضو إداري بموجب القوانين والأنظمة ولا يجوز تجاوز هذه الاختصاصات و إلا اعتبر القرار الصادر من هذا العضو باطلاً </a:t>
            </a:r>
            <a:r>
              <a:rPr lang="ar-IQ" sz="2000" dirty="0" smtClean="0">
                <a:solidFill>
                  <a:schemeClr val="tx1"/>
                </a:solidFill>
              </a:rPr>
              <a:t>.</a:t>
            </a:r>
            <a:endParaRPr lang="ar-IQ" sz="2000" dirty="0">
              <a:solidFill>
                <a:schemeClr val="tx1"/>
              </a:solidFill>
            </a:endParaRPr>
          </a:p>
          <a:p>
            <a:pPr marL="457200" indent="-457200" algn="r">
              <a:buFontTx/>
              <a:buChar char="-"/>
            </a:pPr>
            <a:r>
              <a:rPr lang="ar-IQ" sz="2000" dirty="0" smtClean="0">
                <a:solidFill>
                  <a:schemeClr val="tx1"/>
                </a:solidFill>
              </a:rPr>
              <a:t>و لا </a:t>
            </a:r>
            <a:r>
              <a:rPr lang="ar-IQ" sz="2000" dirty="0">
                <a:solidFill>
                  <a:schemeClr val="tx1"/>
                </a:solidFill>
              </a:rPr>
              <a:t>يجوز لصاحب الاختصاص أن يتفق مع الأفراد على تعديل تلك القواعد </a:t>
            </a:r>
            <a:r>
              <a:rPr lang="ar-IQ" sz="2000" dirty="0" smtClean="0">
                <a:solidFill>
                  <a:schemeClr val="tx1"/>
                </a:solidFill>
              </a:rPr>
              <a:t>, خاصة اذا كان مخالف للنظام العام  </a:t>
            </a:r>
            <a:r>
              <a:rPr lang="ar-IQ" sz="2000" dirty="0">
                <a:solidFill>
                  <a:schemeClr val="tx1"/>
                </a:solidFill>
              </a:rPr>
              <a:t>و إلا فإن القرار الصادر مخالفاً لهذه القواعد يكون معيباً بعيب عدم الاختصاص , ويكون لصاحب الشأن أن يطعن بهذا العيب أمام القضاء الإداري بدعوى </a:t>
            </a:r>
            <a:r>
              <a:rPr lang="ar-IQ" sz="2000" dirty="0" smtClean="0">
                <a:solidFill>
                  <a:schemeClr val="tx1"/>
                </a:solidFill>
              </a:rPr>
              <a:t>الإلغاء, ويجوز الطعن بالقرار في اي مرحلة من مراحله  </a:t>
            </a:r>
            <a:r>
              <a:rPr lang="ar-IQ" sz="2000" dirty="0">
                <a:solidFill>
                  <a:schemeClr val="tx1"/>
                </a:solidFill>
              </a:rPr>
              <a:t>, وعلى القاضي أن يحكم بعدم الاختصاص تلقائياً لو لم يثيره طالب الإلغاء .</a:t>
            </a:r>
            <a:r>
              <a:rPr lang="ar-IQ" sz="2000" dirty="0" smtClean="0">
                <a:solidFill>
                  <a:schemeClr val="tx1"/>
                </a:solidFill>
              </a:rPr>
              <a:t/>
            </a:r>
            <a:br>
              <a:rPr lang="ar-IQ" sz="2000" dirty="0" smtClean="0">
                <a:solidFill>
                  <a:schemeClr val="tx1"/>
                </a:solidFill>
              </a:rPr>
            </a:br>
            <a:r>
              <a:rPr lang="ar-IQ" sz="2000" dirty="0" smtClean="0">
                <a:solidFill>
                  <a:schemeClr val="tx1"/>
                </a:solidFill>
              </a:rPr>
              <a:t>- ان موضوع الاختصاص مشابه لقواعد الأهلية في القانون الخاص لأن كلاهما يقوم في الأساس على القدرة على مباشرة التصرف القانوني .لكنه يختلف </a:t>
            </a:r>
          </a:p>
          <a:p>
            <a:pPr marL="514350" indent="-514350" algn="r">
              <a:buAutoNum type="arabicPeriod"/>
            </a:pPr>
            <a:r>
              <a:rPr lang="ar-IQ" sz="2000" dirty="0" smtClean="0">
                <a:solidFill>
                  <a:schemeClr val="tx1"/>
                </a:solidFill>
              </a:rPr>
              <a:t>من حيث الهدف  , فالهدف من قواعد الاختصاص حماية المصلحة العامة أما قواعد الأهلية فالهدف منها هو حماية الشخص ذاته , </a:t>
            </a:r>
          </a:p>
          <a:p>
            <a:pPr marL="514350" indent="-514350" algn="r">
              <a:buAutoNum type="arabicPeriod"/>
            </a:pPr>
            <a:r>
              <a:rPr lang="ar-IQ" sz="2000" dirty="0" smtClean="0">
                <a:solidFill>
                  <a:schemeClr val="tx1"/>
                </a:solidFill>
              </a:rPr>
              <a:t>.وأن الأهلية في القانون الخاص هي القاعدة , أما عدم الأهلية فاستثناء على هذه القاعدة , ويختلف الاختصاص عن ذلك في أنه يستند دائماً إلى القانون الذي يبين حدود أمكان مباشرة العمل القانوني </a:t>
            </a:r>
          </a:p>
          <a:p>
            <a:pPr marL="514350" indent="-514350" algn="r">
              <a:buAutoNum type="arabicPeriod"/>
            </a:pPr>
            <a:r>
              <a:rPr lang="ar-IQ" sz="2000" dirty="0" smtClean="0">
                <a:solidFill>
                  <a:schemeClr val="tx1"/>
                </a:solidFill>
              </a:rPr>
              <a:t> وأن سبب عدم الأهلية يتركز في عدم كفاية النضوج العقلي للشخص بينما يكون الدافع في تحديد الاختصاص هو العمل على التخصيص وتقسم العمل بين أعضاء السلطة الإدارية </a:t>
            </a:r>
            <a:endParaRPr lang="ar-IQ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50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Tx/>
              <a:buChar char="-"/>
            </a:pPr>
            <a:r>
              <a:rPr lang="ar-IQ" dirty="0"/>
              <a:t>- ان موضوع الاختصاص مشابه لقواعد الأهلية في القانون الخاص لأن كلاهما يقوم في الأساس على القدرة على مباشرة التصرف القانوني .لكنه يختلف </a:t>
            </a:r>
          </a:p>
          <a:p>
            <a:pPr marL="514350" indent="-514350">
              <a:buAutoNum type="arabicPeriod"/>
            </a:pPr>
            <a:r>
              <a:rPr lang="ar-IQ" dirty="0"/>
              <a:t>من حيث الهدف  , فالهدف من قواعد الاختصاص حماية المصلحة العامة أما قواعد الأهلية فالهدف منها هو حماية الشخص ذاته , </a:t>
            </a:r>
          </a:p>
          <a:p>
            <a:pPr marL="514350" indent="-514350">
              <a:buAutoNum type="arabicPeriod"/>
            </a:pPr>
            <a:r>
              <a:rPr lang="ar-IQ" dirty="0"/>
              <a:t>.وأن الأهلية في القانون الخاص هي القاعدة , أما عدم الأهلية فاستثناء على هذه القاعدة , ويختلف الاختصاص عن ذلك في أنه يستند دائماً إلى القانون الذي يبين حدود أمكان مباشرة العمل القانوني </a:t>
            </a:r>
          </a:p>
          <a:p>
            <a:pPr marL="514350" indent="-514350">
              <a:buAutoNum type="arabicPeriod"/>
            </a:pPr>
            <a:r>
              <a:rPr lang="ar-IQ" dirty="0"/>
              <a:t> وأن سبب عدم الأهلية يتركز في عدم كفاية النضوج العقلي للشخص بينما يكون الدافع في تحديد الاختصاص هو العمل على التخصيص وتقسم العمل بين أعضاء السلطة الإدارية 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221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ar-IQ" dirty="0" smtClean="0">
                <a:solidFill>
                  <a:schemeClr val="tx1"/>
                </a:solidFill>
              </a:rPr>
              <a:t>ان موضوع الاختصاص مشابه لقواعد الأهلية في القانون الخاص لأن كلاهما يقوم في الأساس على القدرة على مباشرة التصرف القانوني .لكنه يختلف </a:t>
            </a:r>
          </a:p>
          <a:p>
            <a:pPr marL="514350" indent="-514350">
              <a:buAutoNum type="arabicPeriod"/>
            </a:pPr>
            <a:r>
              <a:rPr lang="ar-IQ" dirty="0" smtClean="0">
                <a:solidFill>
                  <a:schemeClr val="tx1"/>
                </a:solidFill>
              </a:rPr>
              <a:t>من حيث الهدف  , فالهدف من قواعد الاختصاص حماية المصلحة العامة أما قواعد الأهلية فالهدف منها هو حماية الشخص ذاته , </a:t>
            </a:r>
          </a:p>
          <a:p>
            <a:pPr marL="514350" indent="-514350">
              <a:buAutoNum type="arabicPeriod"/>
            </a:pPr>
            <a:r>
              <a:rPr lang="ar-IQ" dirty="0" smtClean="0">
                <a:solidFill>
                  <a:schemeClr val="tx1"/>
                </a:solidFill>
              </a:rPr>
              <a:t>.وأن الأهلية في القانون الخاص هي القاعدة , أما عدم الأهلية فاستثناء على هذه القاعدة , ويختلف الاختصاص عن ذلك في أنه يستند دائماً إلى القانون الذي يبين حدود أمكان مباشرة العمل القانوني </a:t>
            </a:r>
          </a:p>
          <a:p>
            <a:pPr marL="514350" indent="-514350">
              <a:buAutoNum type="arabicPeriod"/>
            </a:pPr>
            <a:r>
              <a:rPr lang="ar-IQ" dirty="0" smtClean="0">
                <a:solidFill>
                  <a:schemeClr val="tx1"/>
                </a:solidFill>
              </a:rPr>
              <a:t> وأن سبب عدم الأهلية يتركز في عدم كفاية النضوج العقلي للشخص بينما يكون الدافع في تحديد الاختصاص هو العمل على التخصيص وتقسم العمل بين أعضاء السلطة الإدارية 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307581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216</Words>
  <Application>Microsoft Office PowerPoint</Application>
  <PresentationFormat>عرض على الشاشة (3:4)‏</PresentationFormat>
  <Paragraphs>14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abraj2017</dc:creator>
  <cp:lastModifiedBy>abraj2017</cp:lastModifiedBy>
  <cp:revision>5</cp:revision>
  <dcterms:created xsi:type="dcterms:W3CDTF">2021-04-24T10:33:09Z</dcterms:created>
  <dcterms:modified xsi:type="dcterms:W3CDTF">2021-04-29T11:10:37Z</dcterms:modified>
</cp:coreProperties>
</file>