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7" r:id="rId2"/>
    <p:sldId id="258" r:id="rId3"/>
    <p:sldId id="259" r:id="rId4"/>
    <p:sldId id="260" r:id="rId5"/>
    <p:sldId id="261" r:id="rId6"/>
    <p:sldId id="262" r:id="rId7"/>
    <p:sldId id="263" r:id="rId8"/>
    <p:sldId id="264" r:id="rId9"/>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56" d="100"/>
          <a:sy n="56" d="100"/>
        </p:scale>
        <p:origin x="-966"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F6C632FD-E6B5-460D-A7FD-85E20C7B41C2}" type="datetimeFigureOut">
              <a:rPr lang="ar-IQ" smtClean="0"/>
              <a:t>09/08/1443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40139046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6C632FD-E6B5-460D-A7FD-85E20C7B41C2}" type="datetimeFigureOut">
              <a:rPr lang="ar-IQ" smtClean="0"/>
              <a:t>09/08/1443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4636108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6C632FD-E6B5-460D-A7FD-85E20C7B41C2}" type="datetimeFigureOut">
              <a:rPr lang="ar-IQ" smtClean="0"/>
              <a:t>09/08/1443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1637224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F6C632FD-E6B5-460D-A7FD-85E20C7B41C2}" type="datetimeFigureOut">
              <a:rPr lang="ar-IQ" smtClean="0"/>
              <a:t>09/08/1443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7885354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F6C632FD-E6B5-460D-A7FD-85E20C7B41C2}" type="datetimeFigureOut">
              <a:rPr lang="ar-IQ" smtClean="0"/>
              <a:t>09/08/1443</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2181248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F6C632FD-E6B5-460D-A7FD-85E20C7B41C2}" type="datetimeFigureOut">
              <a:rPr lang="ar-IQ" smtClean="0"/>
              <a:t>09/08/1443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1687252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F6C632FD-E6B5-460D-A7FD-85E20C7B41C2}" type="datetimeFigureOut">
              <a:rPr lang="ar-IQ" smtClean="0"/>
              <a:t>09/08/1443</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4202743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F6C632FD-E6B5-460D-A7FD-85E20C7B41C2}" type="datetimeFigureOut">
              <a:rPr lang="ar-IQ" smtClean="0"/>
              <a:t>09/08/1443</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23714635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F6C632FD-E6B5-460D-A7FD-85E20C7B41C2}" type="datetimeFigureOut">
              <a:rPr lang="ar-IQ" smtClean="0"/>
              <a:t>09/08/1443</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4066445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6C632FD-E6B5-460D-A7FD-85E20C7B41C2}" type="datetimeFigureOut">
              <a:rPr lang="ar-IQ" smtClean="0"/>
              <a:t>09/08/1443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38882709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F6C632FD-E6B5-460D-A7FD-85E20C7B41C2}" type="datetimeFigureOut">
              <a:rPr lang="ar-IQ" smtClean="0"/>
              <a:t>09/08/1443</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A94E9C13-B638-4BE9-9113-15107545CB3C}" type="slidenum">
              <a:rPr lang="ar-IQ" smtClean="0"/>
              <a:t>‹#›</a:t>
            </a:fld>
            <a:endParaRPr lang="ar-IQ"/>
          </a:p>
        </p:txBody>
      </p:sp>
    </p:spTree>
    <p:extLst>
      <p:ext uri="{BB962C8B-B14F-4D97-AF65-F5344CB8AC3E}">
        <p14:creationId xmlns:p14="http://schemas.microsoft.com/office/powerpoint/2010/main" val="749721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F6C632FD-E6B5-460D-A7FD-85E20C7B41C2}" type="datetimeFigureOut">
              <a:rPr lang="ar-IQ" smtClean="0"/>
              <a:t>09/08/1443</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A94E9C13-B638-4BE9-9113-15107545CB3C}" type="slidenum">
              <a:rPr lang="ar-IQ" smtClean="0"/>
              <a:t>‹#›</a:t>
            </a:fld>
            <a:endParaRPr lang="ar-IQ"/>
          </a:p>
        </p:txBody>
      </p:sp>
    </p:spTree>
    <p:extLst>
      <p:ext uri="{BB962C8B-B14F-4D97-AF65-F5344CB8AC3E}">
        <p14:creationId xmlns:p14="http://schemas.microsoft.com/office/powerpoint/2010/main" val="18368207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467544" y="404664"/>
            <a:ext cx="7776864" cy="6048672"/>
          </a:xfrm>
        </p:spPr>
        <p:txBody>
          <a:bodyPr>
            <a:normAutofit fontScale="92500" lnSpcReduction="20000"/>
          </a:bodyPr>
          <a:lstStyle/>
          <a:p>
            <a:pPr algn="r"/>
            <a:r>
              <a:rPr lang="ar-IQ" b="1" smtClean="0">
                <a:solidFill>
                  <a:schemeClr val="tx1"/>
                </a:solidFill>
              </a:rPr>
              <a:t>المال </a:t>
            </a:r>
            <a:r>
              <a:rPr lang="ar-IQ" b="1" dirty="0" smtClean="0">
                <a:solidFill>
                  <a:schemeClr val="tx1"/>
                </a:solidFill>
              </a:rPr>
              <a:t>العام </a:t>
            </a:r>
          </a:p>
          <a:p>
            <a:pPr algn="r"/>
            <a:r>
              <a:rPr lang="ar-IQ" b="1" dirty="0" smtClean="0">
                <a:solidFill>
                  <a:schemeClr val="tx1"/>
                </a:solidFill>
              </a:rPr>
              <a:t>عرفه القانون المدني العراقي في </a:t>
            </a:r>
            <a:r>
              <a:rPr lang="ar-IQ" b="1" dirty="0">
                <a:solidFill>
                  <a:schemeClr val="tx1"/>
                </a:solidFill>
              </a:rPr>
              <a:t>المادة 71 /1 </a:t>
            </a:r>
            <a:r>
              <a:rPr lang="ar-IQ" b="1" dirty="0" smtClean="0">
                <a:solidFill>
                  <a:schemeClr val="tx1"/>
                </a:solidFill>
              </a:rPr>
              <a:t>بانها </a:t>
            </a:r>
            <a:r>
              <a:rPr lang="ar-IQ" b="1" dirty="0">
                <a:solidFill>
                  <a:schemeClr val="tx1"/>
                </a:solidFill>
              </a:rPr>
              <a:t>( تعتبر أموالاً عامة العقارات والمنقولات التي للدولة أو للأشخاص المعنوية العامة والتي تكون مخصصة لمنفعة عامة بالفعل أو بمقتضى القانون) . وعلى هذا الأساس فان الدولة تمتلك أموالاً عقارية و منقولة فالأموال العقارية تتمثل بالطرق ، ومباني الوزارات ، المؤسسات ،والأراضي الأميرية ... الخ . أما الأموال المنقولة فتتمثل بأثاث المرافق العامة وأدواتها المختلفة والسلع التموينية المعدة للتوزيع وأوراقها المالية المودعة </a:t>
            </a:r>
            <a:r>
              <a:rPr lang="ar-IQ" b="1" dirty="0" smtClean="0">
                <a:solidFill>
                  <a:schemeClr val="tx1"/>
                </a:solidFill>
              </a:rPr>
              <a:t>بالبنوك</a:t>
            </a:r>
          </a:p>
          <a:p>
            <a:pPr algn="r"/>
            <a:r>
              <a:rPr lang="ar-IQ" b="1" dirty="0" smtClean="0">
                <a:solidFill>
                  <a:schemeClr val="tx1"/>
                </a:solidFill>
              </a:rPr>
              <a:t>لابد ان يتصف المال العام بصفتين لاكتسابه هذه الصفة :</a:t>
            </a:r>
          </a:p>
          <a:p>
            <a:pPr marL="457200" indent="-457200" algn="r">
              <a:buFontTx/>
              <a:buChar char="-"/>
            </a:pPr>
            <a:r>
              <a:rPr lang="ar-IQ" b="1" dirty="0" smtClean="0">
                <a:solidFill>
                  <a:schemeClr val="tx1"/>
                </a:solidFill>
              </a:rPr>
              <a:t>ان يكون المال العام مملوكا للدولة او </a:t>
            </a:r>
            <a:r>
              <a:rPr lang="ar-IQ" b="1" dirty="0" err="1" smtClean="0">
                <a:solidFill>
                  <a:schemeClr val="tx1"/>
                </a:solidFill>
              </a:rPr>
              <a:t>لاحدى</a:t>
            </a:r>
            <a:r>
              <a:rPr lang="ar-IQ" b="1" dirty="0" smtClean="0">
                <a:solidFill>
                  <a:schemeClr val="tx1"/>
                </a:solidFill>
              </a:rPr>
              <a:t> الاشخاص المعنوية .</a:t>
            </a:r>
          </a:p>
          <a:p>
            <a:pPr marL="457200" indent="-457200" algn="r">
              <a:buFontTx/>
              <a:buChar char="-"/>
            </a:pPr>
            <a:r>
              <a:rPr lang="ar-IQ" b="1" dirty="0" smtClean="0">
                <a:solidFill>
                  <a:schemeClr val="tx1"/>
                </a:solidFill>
              </a:rPr>
              <a:t>يجب ان يكون المال متاحا للانتفاع به مباشرة للجمهور دون ان تتدخل السلطات في ذلك بقرار او قانون </a:t>
            </a:r>
          </a:p>
          <a:p>
            <a:pPr marL="457200" indent="-457200" algn="r">
              <a:buFontTx/>
              <a:buChar char="-"/>
            </a:pPr>
            <a:endParaRPr lang="ar-IQ" dirty="0">
              <a:solidFill>
                <a:schemeClr val="tx1"/>
              </a:solidFill>
            </a:endParaRPr>
          </a:p>
        </p:txBody>
      </p:sp>
    </p:spTree>
    <p:extLst>
      <p:ext uri="{BB962C8B-B14F-4D97-AF65-F5344CB8AC3E}">
        <p14:creationId xmlns:p14="http://schemas.microsoft.com/office/powerpoint/2010/main" val="2748510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92500" lnSpcReduction="10000"/>
          </a:bodyPr>
          <a:lstStyle/>
          <a:p>
            <a:pPr marL="0" indent="0">
              <a:buNone/>
            </a:pPr>
            <a:r>
              <a:rPr lang="ar-IQ" dirty="0" smtClean="0"/>
              <a:t>نزع الملكية ( المال العام ) للمنفعة العامة </a:t>
            </a:r>
          </a:p>
          <a:p>
            <a:pPr marL="0" indent="0">
              <a:buNone/>
            </a:pPr>
            <a:r>
              <a:rPr lang="ar-IQ" dirty="0" smtClean="0"/>
              <a:t>تحصل الدولة على اموالها بأساليب قانونية تتمثل بالاتفاق معهم اما عن طريق البيع او الهبة او الوصية او الاستملاك  بنزع الملكية للمنفعة العامة </a:t>
            </a:r>
          </a:p>
          <a:p>
            <a:pPr marL="0" indent="0">
              <a:buNone/>
            </a:pPr>
            <a:r>
              <a:rPr lang="ar-IQ" dirty="0" smtClean="0"/>
              <a:t>فهو اجراء </a:t>
            </a:r>
            <a:r>
              <a:rPr lang="ar-IQ" dirty="0"/>
              <a:t>اداري تستخدمه الادارة للحصول على عقارات الخاصة </a:t>
            </a:r>
            <a:r>
              <a:rPr lang="ar-IQ" dirty="0" err="1"/>
              <a:t>للافراد</a:t>
            </a:r>
            <a:r>
              <a:rPr lang="ar-IQ" dirty="0"/>
              <a:t> </a:t>
            </a:r>
            <a:r>
              <a:rPr lang="ar-IQ" dirty="0" smtClean="0"/>
              <a:t> بالجبر </a:t>
            </a:r>
            <a:r>
              <a:rPr lang="ar-IQ" dirty="0"/>
              <a:t>بمقابل مادي لغرض المنفعة او المصلحة العامة </a:t>
            </a:r>
            <a:endParaRPr lang="ar-IQ" dirty="0" smtClean="0"/>
          </a:p>
          <a:p>
            <a:pPr marL="0" indent="0">
              <a:buNone/>
            </a:pPr>
            <a:r>
              <a:rPr lang="ar-IQ" dirty="0" smtClean="0"/>
              <a:t>شروطها </a:t>
            </a:r>
          </a:p>
          <a:p>
            <a:pPr marL="0" indent="0">
              <a:buNone/>
            </a:pPr>
            <a:r>
              <a:rPr lang="ar-IQ" dirty="0" smtClean="0"/>
              <a:t>1- ان يتم نزع العقارات الخاصة بالأفراد فقط  </a:t>
            </a:r>
            <a:r>
              <a:rPr lang="ar-IQ" dirty="0" err="1" smtClean="0"/>
              <a:t>ولاتشمل</a:t>
            </a:r>
            <a:r>
              <a:rPr lang="ar-IQ" dirty="0" smtClean="0"/>
              <a:t> المنقولات</a:t>
            </a:r>
          </a:p>
          <a:p>
            <a:pPr marL="0" indent="0">
              <a:buNone/>
            </a:pPr>
            <a:r>
              <a:rPr lang="ar-IQ" dirty="0" smtClean="0"/>
              <a:t>2- يجب ان يكون نزع الملكية يستهدف تحقيق منفعة عامة </a:t>
            </a:r>
          </a:p>
          <a:p>
            <a:pPr marL="0" indent="0">
              <a:buNone/>
            </a:pPr>
            <a:r>
              <a:rPr lang="ar-IQ" dirty="0" smtClean="0"/>
              <a:t>3- يجب ان يتم نزع الملكية عن طريق القرار الاداري</a:t>
            </a:r>
          </a:p>
          <a:p>
            <a:pPr marL="0" indent="0">
              <a:buNone/>
            </a:pPr>
            <a:r>
              <a:rPr lang="ar-IQ" smtClean="0"/>
              <a:t>4-يجب </a:t>
            </a:r>
            <a:r>
              <a:rPr lang="ar-IQ" dirty="0" smtClean="0"/>
              <a:t>ان يكون نزع الملكية لصالح شخص من اشخاص القانون العام .</a:t>
            </a:r>
          </a:p>
          <a:p>
            <a:pPr marL="0" indent="0">
              <a:buNone/>
            </a:pPr>
            <a:endParaRPr lang="ar-IQ" dirty="0"/>
          </a:p>
        </p:txBody>
      </p:sp>
    </p:spTree>
    <p:extLst>
      <p:ext uri="{BB962C8B-B14F-4D97-AF65-F5344CB8AC3E}">
        <p14:creationId xmlns:p14="http://schemas.microsoft.com/office/powerpoint/2010/main" val="1427614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827584" y="476672"/>
            <a:ext cx="7560840" cy="6048672"/>
          </a:xfrm>
        </p:spPr>
        <p:txBody>
          <a:bodyPr>
            <a:normAutofit fontScale="92500" lnSpcReduction="20000"/>
          </a:bodyPr>
          <a:lstStyle/>
          <a:p>
            <a:pPr algn="r"/>
            <a:r>
              <a:rPr lang="ar-IQ" dirty="0" smtClean="0">
                <a:solidFill>
                  <a:schemeClr val="tx1"/>
                </a:solidFill>
              </a:rPr>
              <a:t>الاستعمال المال العام </a:t>
            </a:r>
          </a:p>
          <a:p>
            <a:pPr algn="r"/>
            <a:r>
              <a:rPr lang="ar-IQ" dirty="0" smtClean="0">
                <a:solidFill>
                  <a:schemeClr val="tx1"/>
                </a:solidFill>
              </a:rPr>
              <a:t>يتمثل الاستعمال العام في انتفاع الافراد بصورة امة من خدماته كالطرق والمتنزهات ودور العبادة . واهم القواعد التي يخضع لها الافراد في استعمالهم للمال العام </a:t>
            </a:r>
          </a:p>
          <a:p>
            <a:pPr algn="r"/>
            <a:r>
              <a:rPr lang="ar-IQ" dirty="0" smtClean="0">
                <a:solidFill>
                  <a:schemeClr val="tx1"/>
                </a:solidFill>
              </a:rPr>
              <a:t>1- قاعدة حرية استعمال المال العام . الاصل ان جميع الافراد لهم حق الانتفاع من خدمات تلك الاموال العامة في وقت وزمان . الا ان قد تصدر مجموعة من التعليمات او القرارات التي تقيد حرية الافراع من استعمال المال ضمن مواقيت محددة , </a:t>
            </a:r>
            <a:r>
              <a:rPr lang="ar-IQ" dirty="0" err="1" smtClean="0">
                <a:solidFill>
                  <a:schemeClr val="tx1"/>
                </a:solidFill>
              </a:rPr>
              <a:t>لاسباب</a:t>
            </a:r>
            <a:r>
              <a:rPr lang="ar-IQ" dirty="0" smtClean="0">
                <a:solidFill>
                  <a:schemeClr val="tx1"/>
                </a:solidFill>
              </a:rPr>
              <a:t> تتعلق بحماية النظام العام من اي خلل. كمنع مرور الشاحنات في الطرق الاعتيادية ضمن اوقت معينة بسبب زخم السير خلا تلك الاوقات </a:t>
            </a:r>
          </a:p>
          <a:p>
            <a:pPr algn="r"/>
            <a:r>
              <a:rPr lang="ar-IQ" dirty="0" smtClean="0">
                <a:solidFill>
                  <a:schemeClr val="tx1"/>
                </a:solidFill>
              </a:rPr>
              <a:t>2- قاعدة مجانية الاستعمال يجب ان يكون الاستعمال مجاني لتلك الاموال , الا ان الادارة قد تفرض استحصال بعض الرسوم مقابل الانتفاع من المال العام اذا اقتضت المصلحة العامة . كرسوم دخول المتنزهات .</a:t>
            </a:r>
          </a:p>
          <a:p>
            <a:pPr algn="r"/>
            <a:endParaRPr lang="ar-IQ" dirty="0">
              <a:solidFill>
                <a:schemeClr val="tx1"/>
              </a:solidFill>
            </a:endParaRPr>
          </a:p>
        </p:txBody>
      </p:sp>
    </p:spTree>
    <p:extLst>
      <p:ext uri="{BB962C8B-B14F-4D97-AF65-F5344CB8AC3E}">
        <p14:creationId xmlns:p14="http://schemas.microsoft.com/office/powerpoint/2010/main" val="7244059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332656"/>
            <a:ext cx="8229600" cy="5793507"/>
          </a:xfrm>
        </p:spPr>
        <p:txBody>
          <a:bodyPr>
            <a:normAutofit fontScale="85000" lnSpcReduction="20000"/>
          </a:bodyPr>
          <a:lstStyle/>
          <a:p>
            <a:pPr marL="0" indent="0">
              <a:buNone/>
            </a:pPr>
            <a:r>
              <a:rPr lang="ar-IQ" dirty="0" smtClean="0"/>
              <a:t>3- قاعدة المساواة بين المنتفعين وهي قاعدة عامة ذكرناها لمبادئ تنظيم عمل المرافق العامة والانتفاع من خدماتها , الا انها قد تميز بعض الفئات عن الباقين كالأولوية لدخول الاطفال للمتنزهات او تخصيص مقاعد معينة لكبار السن والمعاقين .</a:t>
            </a:r>
          </a:p>
          <a:p>
            <a:pPr marL="0" indent="0">
              <a:buNone/>
            </a:pPr>
            <a:r>
              <a:rPr lang="ar-IQ" dirty="0" smtClean="0"/>
              <a:t>الاستعمال الخاص للمال العام </a:t>
            </a:r>
          </a:p>
          <a:p>
            <a:pPr marL="0" indent="0">
              <a:buNone/>
            </a:pPr>
            <a:r>
              <a:rPr lang="ar-IQ" dirty="0" smtClean="0"/>
              <a:t>ويتم ذلك بترخيص الادارة لا شخاص محددين دون غيرهم بالانتفاع من المال العام . </a:t>
            </a:r>
          </a:p>
          <a:p>
            <a:pPr marL="0" indent="0">
              <a:buNone/>
            </a:pPr>
            <a:r>
              <a:rPr lang="ar-IQ" dirty="0"/>
              <a:t>-</a:t>
            </a:r>
            <a:r>
              <a:rPr lang="ar-IQ" dirty="0" smtClean="0"/>
              <a:t>فقد  يكون استعمال متفق عليه والغرض مخصص له ويسمى الاستعمال العادي كاستعمال التاجر لمكان مخصص بالسوق لعرض بضاعته لقاء مبلغ معين يدفع للإدارة , مقابل ترخيص يمنح للتاجر , وللإدارة ان تلغي هذا الترخيص اذا اخل الشخص بالتزامه مع الادارة .</a:t>
            </a:r>
          </a:p>
          <a:p>
            <a:pPr marL="0" indent="0">
              <a:buNone/>
            </a:pPr>
            <a:r>
              <a:rPr lang="ar-IQ" dirty="0" smtClean="0"/>
              <a:t>- اما اذا كان الاستعمال غير متفق عليه  والمسمى بالاستعمال الخاص غير العادي .كما لو سمحت الادارة لباعة الصحف بشغل جزء من الطريق العام بوضع اكشاك لهم . وبذلك للإدارة حق في منع بعض الاشخاص من الانتفاع اذا كان مخالف للغرض المخصص له .</a:t>
            </a:r>
          </a:p>
          <a:p>
            <a:pPr marL="0" indent="0">
              <a:buNone/>
            </a:pPr>
            <a:endParaRPr lang="ar-IQ" dirty="0"/>
          </a:p>
        </p:txBody>
      </p:sp>
    </p:spTree>
    <p:extLst>
      <p:ext uri="{BB962C8B-B14F-4D97-AF65-F5344CB8AC3E}">
        <p14:creationId xmlns:p14="http://schemas.microsoft.com/office/powerpoint/2010/main" val="2968933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539552" y="404664"/>
            <a:ext cx="7848872" cy="6120680"/>
          </a:xfrm>
        </p:spPr>
        <p:txBody>
          <a:bodyPr>
            <a:normAutofit fontScale="77500" lnSpcReduction="20000"/>
          </a:bodyPr>
          <a:lstStyle/>
          <a:p>
            <a:pPr algn="r"/>
            <a:r>
              <a:rPr lang="ar-IQ" dirty="0" smtClean="0">
                <a:solidFill>
                  <a:schemeClr val="tx1"/>
                </a:solidFill>
              </a:rPr>
              <a:t>الحماية القانونية للمال العام </a:t>
            </a:r>
          </a:p>
          <a:p>
            <a:pPr algn="r"/>
            <a:r>
              <a:rPr lang="ar-IQ" dirty="0" smtClean="0">
                <a:solidFill>
                  <a:schemeClr val="tx1"/>
                </a:solidFill>
              </a:rPr>
              <a:t>تتمثل الحماية القانونية للمال العام بالحماية المدنية والحماية الجنائية </a:t>
            </a:r>
          </a:p>
          <a:p>
            <a:pPr algn="r"/>
            <a:r>
              <a:rPr lang="ar-IQ" dirty="0" smtClean="0">
                <a:solidFill>
                  <a:schemeClr val="tx1"/>
                </a:solidFill>
              </a:rPr>
              <a:t>*الحماية المدنية </a:t>
            </a:r>
          </a:p>
          <a:p>
            <a:pPr algn="r"/>
            <a:r>
              <a:rPr lang="ar-IQ" dirty="0" smtClean="0">
                <a:solidFill>
                  <a:schemeClr val="tx1"/>
                </a:solidFill>
              </a:rPr>
              <a:t>حسب المادة 71 من القانون المدني العراقي لا يجوز التصرف في الاموال العامة والحجز عليها  او تملكها بالتقادم </a:t>
            </a:r>
          </a:p>
          <a:p>
            <a:pPr algn="r"/>
            <a:r>
              <a:rPr lang="ar-IQ" dirty="0" err="1" smtClean="0">
                <a:solidFill>
                  <a:schemeClr val="tx1"/>
                </a:solidFill>
              </a:rPr>
              <a:t>اولآ</a:t>
            </a:r>
            <a:r>
              <a:rPr lang="ar-IQ" dirty="0">
                <a:solidFill>
                  <a:schemeClr val="tx1"/>
                </a:solidFill>
              </a:rPr>
              <a:t>: عدم جواز التصرف في المال العام</a:t>
            </a:r>
            <a:r>
              <a:rPr lang="ar-IQ" dirty="0" smtClean="0">
                <a:solidFill>
                  <a:schemeClr val="tx1"/>
                </a:solidFill>
              </a:rPr>
              <a:t/>
            </a:r>
            <a:br>
              <a:rPr lang="ar-IQ" dirty="0" smtClean="0">
                <a:solidFill>
                  <a:schemeClr val="tx1"/>
                </a:solidFill>
              </a:rPr>
            </a:br>
            <a:r>
              <a:rPr lang="ar-IQ" dirty="0">
                <a:solidFill>
                  <a:schemeClr val="tx1"/>
                </a:solidFill>
              </a:rPr>
              <a:t>من أهم مظاهر حماية الأموال العامة عدم جواز التصرف فيها، وهذه الميزة في المال العام نتيجة حتمية لازمة للقول بتخصيصه للمنفعة العامة ، آذ بدونها </a:t>
            </a:r>
            <a:r>
              <a:rPr lang="ar-IQ" dirty="0" err="1">
                <a:solidFill>
                  <a:schemeClr val="tx1"/>
                </a:solidFill>
              </a:rPr>
              <a:t>لايتحقق</a:t>
            </a:r>
            <a:r>
              <a:rPr lang="ar-IQ" dirty="0">
                <a:solidFill>
                  <a:schemeClr val="tx1"/>
                </a:solidFill>
              </a:rPr>
              <a:t> للانتفاع العام بالأموال العامة </a:t>
            </a:r>
            <a:r>
              <a:rPr lang="ar-IQ" dirty="0" smtClean="0">
                <a:solidFill>
                  <a:schemeClr val="tx1"/>
                </a:solidFill>
              </a:rPr>
              <a:t>ما يجب </a:t>
            </a:r>
            <a:r>
              <a:rPr lang="ar-IQ" dirty="0">
                <a:solidFill>
                  <a:schemeClr val="tx1"/>
                </a:solidFill>
              </a:rPr>
              <a:t>له من الثبات واستمرار فيمتنع تبعا لذلك على جهة الإدارة أن تنقل مالا عاما إلى ذمة احد الأفراد او إلى أشخاص القانون الخاص بشكل عام ،سواء ببدل أو بدونه الأبعد أن تجرده من صفته العامة.</a:t>
            </a:r>
            <a:r>
              <a:rPr lang="ar-IQ" dirty="0" smtClean="0">
                <a:solidFill>
                  <a:schemeClr val="tx1"/>
                </a:solidFill>
              </a:rPr>
              <a:t/>
            </a:r>
            <a:br>
              <a:rPr lang="ar-IQ" dirty="0" smtClean="0">
                <a:solidFill>
                  <a:schemeClr val="tx1"/>
                </a:solidFill>
              </a:rPr>
            </a:br>
            <a:r>
              <a:rPr lang="ar-IQ" dirty="0">
                <a:solidFill>
                  <a:schemeClr val="tx1"/>
                </a:solidFill>
              </a:rPr>
              <a:t>ويعتبر هذا المبدأ في الواقع قيد واردا على حق الإدارة في التصرف في المال العام ،ابتغى المشرع فيه </a:t>
            </a:r>
            <a:r>
              <a:rPr lang="ar-IQ" dirty="0" smtClean="0">
                <a:solidFill>
                  <a:schemeClr val="tx1"/>
                </a:solidFill>
              </a:rPr>
              <a:t>أن </a:t>
            </a:r>
            <a:r>
              <a:rPr lang="ar-IQ" dirty="0">
                <a:solidFill>
                  <a:schemeClr val="tx1"/>
                </a:solidFill>
              </a:rPr>
              <a:t>يكفل للانتفاع العام للأموال العامة ويجب له من ثبات واستقرار وهي وسيلة وقائية تحول دون التعدي على المال </a:t>
            </a:r>
            <a:r>
              <a:rPr lang="ar-IQ" dirty="0" smtClean="0">
                <a:solidFill>
                  <a:schemeClr val="tx1"/>
                </a:solidFill>
              </a:rPr>
              <a:t>العام.</a:t>
            </a:r>
          </a:p>
          <a:p>
            <a:pPr algn="r"/>
            <a:r>
              <a:rPr lang="ar-IQ" dirty="0">
                <a:solidFill>
                  <a:schemeClr val="tx1"/>
                </a:solidFill>
              </a:rPr>
              <a:t> </a:t>
            </a:r>
            <a:r>
              <a:rPr lang="ar-IQ" dirty="0" smtClean="0">
                <a:solidFill>
                  <a:schemeClr val="tx1"/>
                </a:solidFill>
              </a:rPr>
              <a:t>ويجوز ان تتفق الادارة مع اشخاص من القانون الخاص للانتفاع والتصرف بالمال عام كما هو في عقد الالتزام  فتكون الحماية مستمرة لكون التصرف بالمال العام مؤقت الى حين انتهاء العقد .</a:t>
            </a:r>
          </a:p>
          <a:p>
            <a:pPr algn="r"/>
            <a:endParaRPr lang="ar-IQ" dirty="0">
              <a:solidFill>
                <a:schemeClr val="tx1"/>
              </a:solidFill>
            </a:endParaRPr>
          </a:p>
        </p:txBody>
      </p:sp>
    </p:spTree>
    <p:extLst>
      <p:ext uri="{BB962C8B-B14F-4D97-AF65-F5344CB8AC3E}">
        <p14:creationId xmlns:p14="http://schemas.microsoft.com/office/powerpoint/2010/main" val="11734099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260648"/>
            <a:ext cx="8229600" cy="5865515"/>
          </a:xfrm>
        </p:spPr>
        <p:txBody>
          <a:bodyPr>
            <a:normAutofit lnSpcReduction="10000"/>
          </a:bodyPr>
          <a:lstStyle/>
          <a:p>
            <a:r>
              <a:rPr lang="ar-IQ" dirty="0" smtClean="0"/>
              <a:t>ثانيا</a:t>
            </a:r>
            <a:r>
              <a:rPr lang="ar-IQ" dirty="0"/>
              <a:t>: عدم جواز الحجز على الاموال العامة.</a:t>
            </a:r>
            <a:r>
              <a:rPr lang="ar-IQ" dirty="0" smtClean="0"/>
              <a:t/>
            </a:r>
            <a:br>
              <a:rPr lang="ar-IQ" dirty="0" smtClean="0"/>
            </a:br>
            <a:r>
              <a:rPr lang="ar-IQ" dirty="0"/>
              <a:t>عدم جواز الحجز على المال العام يراد به منع اتخاذ طرق التنفيذ الجبري بجميع صورة على هذه الأموال، فالهدف من الحجز على المال هو تمكين الدائن من استيفاء ماله بذمة المالك من دين بعد بيع مال المدين جبرا أذا امتنع هذا الأخير عن الوفاء، والإدارة إذ ترتب عليها دين أو التزام للأفراد فأنها يفترض فيها الملاءة أو ترتيب حقوق عينية عليها برهنها رهنا حيازيا أو </a:t>
            </a:r>
            <a:r>
              <a:rPr lang="ar-IQ" dirty="0" err="1"/>
              <a:t>تأمينيا</a:t>
            </a:r>
            <a:r>
              <a:rPr lang="ar-IQ" dirty="0"/>
              <a:t>.</a:t>
            </a:r>
            <a:r>
              <a:rPr lang="ar-IQ" dirty="0" smtClean="0"/>
              <a:t/>
            </a:r>
            <a:br>
              <a:rPr lang="ar-IQ" dirty="0" smtClean="0"/>
            </a:br>
            <a:r>
              <a:rPr lang="ar-IQ" dirty="0"/>
              <a:t>ويعتبر هذا المبدأ نتيجة منطقية للمبدأ السابق ، فمتى تقدر </a:t>
            </a:r>
            <a:r>
              <a:rPr lang="ar-IQ" dirty="0" err="1"/>
              <a:t>أنة</a:t>
            </a:r>
            <a:r>
              <a:rPr lang="ar-IQ" dirty="0"/>
              <a:t> </a:t>
            </a:r>
            <a:r>
              <a:rPr lang="ar-IQ" dirty="0" err="1"/>
              <a:t>لايجوز</a:t>
            </a:r>
            <a:r>
              <a:rPr lang="ar-IQ" dirty="0"/>
              <a:t> التصرف في المال العام بما يتعارض مع تخصيصه للمنفعة العامة وجب القول كذلك </a:t>
            </a:r>
            <a:r>
              <a:rPr lang="ar-IQ" dirty="0" err="1"/>
              <a:t>بأنة</a:t>
            </a:r>
            <a:r>
              <a:rPr lang="ar-IQ" dirty="0"/>
              <a:t> </a:t>
            </a:r>
            <a:r>
              <a:rPr lang="ar-IQ" dirty="0" err="1"/>
              <a:t>لايجوز</a:t>
            </a:r>
            <a:r>
              <a:rPr lang="ar-IQ" dirty="0"/>
              <a:t> الحجز على المال </a:t>
            </a:r>
            <a:r>
              <a:rPr lang="ar-IQ" dirty="0" smtClean="0"/>
              <a:t>العام</a:t>
            </a:r>
          </a:p>
          <a:p>
            <a:endParaRPr lang="ar-IQ" dirty="0"/>
          </a:p>
        </p:txBody>
      </p:sp>
    </p:spTree>
    <p:extLst>
      <p:ext uri="{BB962C8B-B14F-4D97-AF65-F5344CB8AC3E}">
        <p14:creationId xmlns:p14="http://schemas.microsoft.com/office/powerpoint/2010/main" val="28133102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fontScale="85000" lnSpcReduction="20000"/>
          </a:bodyPr>
          <a:lstStyle/>
          <a:p>
            <a:r>
              <a:rPr lang="ar-IQ" dirty="0"/>
              <a:t>ثالثا: عدم جواز </a:t>
            </a:r>
            <a:r>
              <a:rPr lang="ar-IQ" dirty="0" smtClean="0"/>
              <a:t>تملك </a:t>
            </a:r>
            <a:r>
              <a:rPr lang="ar-IQ" dirty="0"/>
              <a:t>المال العام بالتقادم</a:t>
            </a:r>
            <a:endParaRPr lang="ar-IQ" dirty="0" smtClean="0"/>
          </a:p>
          <a:p>
            <a:r>
              <a:rPr lang="ar-IQ" dirty="0" smtClean="0"/>
              <a:t>يراد </a:t>
            </a:r>
            <a:r>
              <a:rPr lang="ar-IQ" dirty="0"/>
              <a:t>بهذا المبدأ أن للاستناد الى وضع اليد على الأموال العامة مهما طالت مدته </a:t>
            </a:r>
            <a:r>
              <a:rPr lang="ar-IQ" dirty="0" smtClean="0"/>
              <a:t>لا يجدي </a:t>
            </a:r>
            <a:r>
              <a:rPr lang="ar-IQ" dirty="0"/>
              <a:t>في الادعاء باكتساب ملكيتها ، ويلاحظ أن هذا المبدأ يكون مقصورا على الإدارة وحدها فلا يجوز لغيرها التمسك به </a:t>
            </a:r>
            <a:r>
              <a:rPr lang="ar-IQ" dirty="0" err="1"/>
              <a:t>لأنة</a:t>
            </a:r>
            <a:r>
              <a:rPr lang="ar-IQ" dirty="0"/>
              <a:t> </a:t>
            </a:r>
            <a:r>
              <a:rPr lang="ar-IQ" dirty="0" smtClean="0"/>
              <a:t>لا يشرع الا المصلحة </a:t>
            </a:r>
            <a:r>
              <a:rPr lang="ar-IQ" dirty="0"/>
              <a:t>الإدارة وحدها فلا يجوز لغيرها الاحتجاج به من اجل تمكينها باعتبارها صاحبة الولاية على المال العام من صيانة تخصيص هذه الأموال للنفع العام</a:t>
            </a:r>
            <a:r>
              <a:rPr lang="ar-IQ" dirty="0" smtClean="0"/>
              <a:t/>
            </a:r>
            <a:br>
              <a:rPr lang="ar-IQ" dirty="0" smtClean="0"/>
            </a:br>
            <a:r>
              <a:rPr lang="ar-IQ" dirty="0"/>
              <a:t>وسيتبع ذلك أن حيازة المال العام </a:t>
            </a:r>
            <a:r>
              <a:rPr lang="ar-IQ" dirty="0" smtClean="0"/>
              <a:t>لا تصلح </a:t>
            </a:r>
            <a:r>
              <a:rPr lang="ar-IQ" dirty="0"/>
              <a:t>سببا لقبول دعوى وضع اليد في نظر القانون لأنها ليست </a:t>
            </a:r>
            <a:r>
              <a:rPr lang="ar-IQ" dirty="0" smtClean="0"/>
              <a:t>الا صيانة </a:t>
            </a:r>
            <a:r>
              <a:rPr lang="ar-IQ" dirty="0"/>
              <a:t>عارضة </a:t>
            </a:r>
            <a:r>
              <a:rPr lang="ar-IQ" dirty="0" smtClean="0"/>
              <a:t>لا تحميها </a:t>
            </a:r>
            <a:r>
              <a:rPr lang="ar-IQ" dirty="0"/>
              <a:t>دعاوي وضع اليد كما أن </a:t>
            </a:r>
            <a:r>
              <a:rPr lang="ar-IQ" dirty="0" err="1"/>
              <a:t>أكمال</a:t>
            </a:r>
            <a:r>
              <a:rPr lang="ar-IQ" dirty="0"/>
              <a:t> هذا المبدأ موقوت بتخصيص المال للمنفعة العامة</a:t>
            </a:r>
            <a:r>
              <a:rPr lang="ar-IQ" dirty="0" smtClean="0"/>
              <a:t/>
            </a:r>
            <a:br>
              <a:rPr lang="ar-IQ" dirty="0" smtClean="0"/>
            </a:br>
            <a:r>
              <a:rPr lang="ar-IQ" dirty="0"/>
              <a:t>ومن ثم ، </a:t>
            </a:r>
            <a:r>
              <a:rPr lang="ar-IQ" dirty="0" err="1"/>
              <a:t>لايجوز</a:t>
            </a:r>
            <a:r>
              <a:rPr lang="ar-IQ" dirty="0"/>
              <a:t> تملك هذا المال العام بالتقادم </a:t>
            </a:r>
            <a:r>
              <a:rPr lang="ar-IQ" dirty="0" err="1"/>
              <a:t>الااذا</a:t>
            </a:r>
            <a:r>
              <a:rPr lang="ar-IQ" dirty="0"/>
              <a:t> أزال تخصيصه . للنفع العام، اذ بانتهاء هذا التخصيص ، يدخل في نطاق المال الخاص ويأخذ بالتالي حكمة، وعندئذ يجوز تملكه بالتقادم المكسب للملكية متى توافرت شرائطه </a:t>
            </a:r>
            <a:r>
              <a:rPr lang="ar-IQ" dirty="0" smtClean="0"/>
              <a:t>القانونية. وهذه </a:t>
            </a:r>
            <a:r>
              <a:rPr lang="ar-IQ" dirty="0"/>
              <a:t>القاعدة تعد أهم وسيلة مقررة لحماية المال العام لأنها تضع علاجا ناجحا ضد أي اعتداء محتمل على المال العام</a:t>
            </a:r>
          </a:p>
        </p:txBody>
      </p:sp>
    </p:spTree>
    <p:extLst>
      <p:ext uri="{BB962C8B-B14F-4D97-AF65-F5344CB8AC3E}">
        <p14:creationId xmlns:p14="http://schemas.microsoft.com/office/powerpoint/2010/main" val="40508694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txBody>
          <a:bodyPr>
            <a:normAutofit/>
          </a:bodyPr>
          <a:lstStyle/>
          <a:p>
            <a:r>
              <a:rPr lang="ar-IQ" dirty="0" smtClean="0"/>
              <a:t>أ* </a:t>
            </a:r>
            <a:r>
              <a:rPr lang="ar-IQ" dirty="0"/>
              <a:t>الحماية الجنائية في التشريع العراقي جانبا مهما في نصوصه لحماية الأموال العامة، وهي متناثرة ما بين قانون العقوبات العراقي رقم 111 لسنة 1969 وتشريعات أخرى. ويلاحظ ان المشرع الجنائي العراقي قد شدد من حماية المال العام في القانون المذكور </a:t>
            </a:r>
            <a:r>
              <a:rPr lang="ar-IQ" dirty="0" smtClean="0"/>
              <a:t/>
            </a:r>
            <a:br>
              <a:rPr lang="ar-IQ" dirty="0" smtClean="0"/>
            </a:br>
            <a:r>
              <a:rPr lang="ar-IQ" dirty="0"/>
              <a:t>وقد تناولت المواد في قانون العقوبات العراقي في مواضع عدة، الجرائم التي تقع على المال </a:t>
            </a:r>
            <a:r>
              <a:rPr lang="ar-IQ" dirty="0" smtClean="0"/>
              <a:t>العام فنص المادة 352-355 على جرائم الاعتداء على الطرق العامة والمواصلات ومعاقة كل من يحدث تخريبا او تلف متعمد في طريق عام او مطار او جسر بالحبس والغرامة او مع العقوبتين </a:t>
            </a:r>
          </a:p>
          <a:p>
            <a:endParaRPr lang="ar-IQ" dirty="0"/>
          </a:p>
        </p:txBody>
      </p:sp>
    </p:spTree>
    <p:extLst>
      <p:ext uri="{BB962C8B-B14F-4D97-AF65-F5344CB8AC3E}">
        <p14:creationId xmlns:p14="http://schemas.microsoft.com/office/powerpoint/2010/main" val="2921371219"/>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TotalTime>
  <Words>602</Words>
  <Application>Microsoft Office PowerPoint</Application>
  <PresentationFormat>عرض على الشاشة (3:4)‏</PresentationFormat>
  <Paragraphs>32</Paragraphs>
  <Slides>8</Slides>
  <Notes>0</Notes>
  <HiddenSlides>0</HiddenSlides>
  <MMClips>0</MMClips>
  <ScaleCrop>false</ScaleCrop>
  <HeadingPairs>
    <vt:vector size="4" baseType="variant">
      <vt:variant>
        <vt:lpstr>نسق</vt:lpstr>
      </vt:variant>
      <vt:variant>
        <vt:i4>1</vt:i4>
      </vt:variant>
      <vt:variant>
        <vt:lpstr>عناوين الشرائح</vt:lpstr>
      </vt:variant>
      <vt:variant>
        <vt:i4>8</vt:i4>
      </vt:variant>
    </vt:vector>
  </HeadingPairs>
  <TitlesOfParts>
    <vt:vector size="9"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abraj2017</dc:creator>
  <cp:lastModifiedBy>abraj2017</cp:lastModifiedBy>
  <cp:revision>1</cp:revision>
  <dcterms:created xsi:type="dcterms:W3CDTF">2022-03-12T16:16:17Z</dcterms:created>
  <dcterms:modified xsi:type="dcterms:W3CDTF">2022-03-12T16:23:33Z</dcterms:modified>
</cp:coreProperties>
</file>