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C262A9D-0024-47C0-AED9-FB727A5777CC}" type="datetimeFigureOut">
              <a:rPr lang="ar-IQ" smtClean="0"/>
              <a:t>07/05/1443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330865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C262A9D-0024-47C0-AED9-FB727A5777CC}" type="datetimeFigureOut">
              <a:rPr lang="ar-IQ" smtClean="0"/>
              <a:t>07/05/1443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318540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C262A9D-0024-47C0-AED9-FB727A5777CC}" type="datetimeFigureOut">
              <a:rPr lang="ar-IQ" smtClean="0"/>
              <a:t>07/05/1443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3889408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C262A9D-0024-47C0-AED9-FB727A5777CC}" type="datetimeFigureOut">
              <a:rPr lang="ar-IQ" smtClean="0"/>
              <a:t>07/05/1443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2776423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C262A9D-0024-47C0-AED9-FB727A5777CC}" type="datetimeFigureOut">
              <a:rPr lang="ar-IQ" smtClean="0"/>
              <a:t>07/05/1443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1699382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C262A9D-0024-47C0-AED9-FB727A5777CC}" type="datetimeFigureOut">
              <a:rPr lang="ar-IQ" smtClean="0"/>
              <a:t>07/05/1443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101516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C262A9D-0024-47C0-AED9-FB727A5777CC}" type="datetimeFigureOut">
              <a:rPr lang="ar-IQ" smtClean="0"/>
              <a:t>07/05/1443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2825978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C262A9D-0024-47C0-AED9-FB727A5777CC}" type="datetimeFigureOut">
              <a:rPr lang="ar-IQ" smtClean="0"/>
              <a:t>07/05/1443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105992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C262A9D-0024-47C0-AED9-FB727A5777CC}" type="datetimeFigureOut">
              <a:rPr lang="ar-IQ" smtClean="0"/>
              <a:t>07/05/1443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1083311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C262A9D-0024-47C0-AED9-FB727A5777CC}" type="datetimeFigureOut">
              <a:rPr lang="ar-IQ" smtClean="0"/>
              <a:t>07/05/1443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1256660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C262A9D-0024-47C0-AED9-FB727A5777CC}" type="datetimeFigureOut">
              <a:rPr lang="ar-IQ" smtClean="0"/>
              <a:t>07/05/1443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BBEBA6-46A5-425C-91EE-B45EC399BDF7}" type="slidenum">
              <a:rPr lang="ar-IQ" smtClean="0"/>
              <a:t>‹#›</a:t>
            </a:fld>
            <a:endParaRPr lang="ar-IQ"/>
          </a:p>
        </p:txBody>
      </p:sp>
    </p:spTree>
    <p:extLst>
      <p:ext uri="{BB962C8B-B14F-4D97-AF65-F5344CB8AC3E}">
        <p14:creationId xmlns:p14="http://schemas.microsoft.com/office/powerpoint/2010/main" val="3110310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C262A9D-0024-47C0-AED9-FB727A5777CC}" type="datetimeFigureOut">
              <a:rPr lang="ar-IQ" smtClean="0"/>
              <a:t>07/05/1443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EBBEBA6-46A5-425C-91EE-B45EC399BDF7}" type="slidenum">
              <a:rPr lang="ar-IQ" smtClean="0"/>
              <a:t>‹#›</a:t>
            </a:fld>
            <a:endParaRPr lang="ar-IQ"/>
          </a:p>
        </p:txBody>
      </p:sp>
    </p:spTree>
    <p:extLst>
      <p:ext uri="{BB962C8B-B14F-4D97-AF65-F5344CB8AC3E}">
        <p14:creationId xmlns:p14="http://schemas.microsoft.com/office/powerpoint/2010/main" val="56384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3568" y="476672"/>
            <a:ext cx="7632848" cy="5904656"/>
          </a:xfrm>
        </p:spPr>
        <p:txBody>
          <a:bodyPr>
            <a:normAutofit/>
          </a:bodyPr>
          <a:lstStyle/>
          <a:p>
            <a:pPr algn="r"/>
            <a:r>
              <a:rPr lang="ar-IQ" sz="2400" dirty="0">
                <a:solidFill>
                  <a:schemeClr val="tx1"/>
                </a:solidFill>
              </a:rPr>
              <a:t>المبادئ التي تحكم المرافق </a:t>
            </a:r>
            <a:r>
              <a:rPr lang="ar-IQ" sz="2400" dirty="0" smtClean="0">
                <a:solidFill>
                  <a:schemeClr val="tx1"/>
                </a:solidFill>
              </a:rPr>
              <a:t>العامة</a:t>
            </a:r>
          </a:p>
          <a:p>
            <a:pPr algn="r"/>
            <a:r>
              <a:rPr lang="ar-IQ" sz="2400" dirty="0" smtClean="0">
                <a:solidFill>
                  <a:schemeClr val="tx1"/>
                </a:solidFill>
              </a:rPr>
              <a:t>1-مبدأ </a:t>
            </a:r>
            <a:r>
              <a:rPr lang="ar-IQ" sz="2400" dirty="0">
                <a:solidFill>
                  <a:schemeClr val="tx1"/>
                </a:solidFill>
              </a:rPr>
              <a:t>استمرار سير المرفق العام </a:t>
            </a:r>
            <a:endParaRPr lang="ar-IQ" sz="2400" dirty="0" smtClean="0">
              <a:solidFill>
                <a:schemeClr val="tx1"/>
              </a:solidFill>
            </a:endParaRPr>
          </a:p>
          <a:p>
            <a:pPr algn="r"/>
            <a:r>
              <a:rPr lang="ar-IQ" sz="2400" dirty="0" smtClean="0">
                <a:solidFill>
                  <a:schemeClr val="tx1"/>
                </a:solidFill>
              </a:rPr>
              <a:t>2-مبدأ </a:t>
            </a:r>
            <a:r>
              <a:rPr lang="ar-IQ" sz="2400" dirty="0">
                <a:solidFill>
                  <a:schemeClr val="tx1"/>
                </a:solidFill>
              </a:rPr>
              <a:t>قابلية المرفق </a:t>
            </a:r>
            <a:r>
              <a:rPr lang="ar-IQ" sz="2400" dirty="0" smtClean="0">
                <a:solidFill>
                  <a:schemeClr val="tx1"/>
                </a:solidFill>
              </a:rPr>
              <a:t>للتغيير</a:t>
            </a:r>
          </a:p>
          <a:p>
            <a:pPr algn="r"/>
            <a:r>
              <a:rPr lang="ar-IQ" sz="2400" dirty="0" smtClean="0">
                <a:solidFill>
                  <a:schemeClr val="tx1"/>
                </a:solidFill>
              </a:rPr>
              <a:t> 3-مبدأ </a:t>
            </a:r>
            <a:r>
              <a:rPr lang="ar-IQ" sz="2400" dirty="0">
                <a:solidFill>
                  <a:schemeClr val="tx1"/>
                </a:solidFill>
              </a:rPr>
              <a:t>المساواة بين المنتفعين.</a:t>
            </a:r>
            <a:r>
              <a:rPr lang="ar-IQ" sz="2400" dirty="0" smtClean="0">
                <a:solidFill>
                  <a:schemeClr val="tx1"/>
                </a:solidFill>
              </a:rPr>
              <a:t/>
            </a:r>
            <a:br>
              <a:rPr lang="ar-IQ" sz="2400" dirty="0" smtClean="0">
                <a:solidFill>
                  <a:schemeClr val="tx1"/>
                </a:solidFill>
              </a:rPr>
            </a:br>
            <a:r>
              <a:rPr lang="ar-IQ" sz="2400" dirty="0" smtClean="0">
                <a:solidFill>
                  <a:schemeClr val="tx1"/>
                </a:solidFill>
              </a:rPr>
              <a:t>اولا مبدا استمرار سير المرفق العام لا يكتفي بإنشاء </a:t>
            </a:r>
            <a:r>
              <a:rPr lang="ar-IQ" sz="2400" dirty="0">
                <a:solidFill>
                  <a:schemeClr val="tx1"/>
                </a:solidFill>
              </a:rPr>
              <a:t>المرافق العامة بل </a:t>
            </a:r>
            <a:r>
              <a:rPr lang="ar-IQ" sz="2400" dirty="0" smtClean="0">
                <a:solidFill>
                  <a:schemeClr val="tx1"/>
                </a:solidFill>
              </a:rPr>
              <a:t>يجب ضمان </a:t>
            </a:r>
            <a:r>
              <a:rPr lang="ar-IQ" sz="2400" dirty="0">
                <a:solidFill>
                  <a:schemeClr val="tx1"/>
                </a:solidFill>
              </a:rPr>
              <a:t>استمرارها وتقديمها للخدمات، </a:t>
            </a:r>
            <a:r>
              <a:rPr lang="ar-IQ" sz="2400" dirty="0" smtClean="0">
                <a:solidFill>
                  <a:schemeClr val="tx1"/>
                </a:solidFill>
              </a:rPr>
              <a:t>وهو  </a:t>
            </a:r>
            <a:r>
              <a:rPr lang="ar-IQ" sz="2400" dirty="0">
                <a:solidFill>
                  <a:schemeClr val="tx1"/>
                </a:solidFill>
              </a:rPr>
              <a:t>من المبادئ الأساسية التي يقوم عليها </a:t>
            </a:r>
            <a:r>
              <a:rPr lang="ar-IQ" sz="2400" dirty="0" smtClean="0">
                <a:solidFill>
                  <a:schemeClr val="tx1"/>
                </a:solidFill>
              </a:rPr>
              <a:t>القانون، </a:t>
            </a:r>
            <a:r>
              <a:rPr lang="ar-IQ" sz="2400" dirty="0">
                <a:solidFill>
                  <a:schemeClr val="tx1"/>
                </a:solidFill>
              </a:rPr>
              <a:t>فإن تقريره لا يتطلب نص تشريعي لأن طبيعة نشاط المرافق العامة تستدعي الاستمرار </a:t>
            </a:r>
            <a:r>
              <a:rPr lang="ar-IQ" sz="2400" dirty="0" smtClean="0">
                <a:solidFill>
                  <a:schemeClr val="tx1"/>
                </a:solidFill>
              </a:rPr>
              <a:t>و الانتظام. ويترتب </a:t>
            </a:r>
            <a:r>
              <a:rPr lang="ar-IQ" sz="2400" dirty="0">
                <a:solidFill>
                  <a:schemeClr val="tx1"/>
                </a:solidFill>
              </a:rPr>
              <a:t>على تطبيق هذا المبدأ عدة نتائج </a:t>
            </a:r>
            <a:r>
              <a:rPr lang="ar-IQ" sz="2400" dirty="0" smtClean="0">
                <a:solidFill>
                  <a:schemeClr val="tx1"/>
                </a:solidFill>
              </a:rPr>
              <a:t>منها</a:t>
            </a:r>
          </a:p>
          <a:p>
            <a:pPr algn="r"/>
            <a:r>
              <a:rPr lang="ar-IQ" sz="2400" dirty="0" smtClean="0">
                <a:solidFill>
                  <a:schemeClr val="tx1"/>
                </a:solidFill>
              </a:rPr>
              <a:t>1- تحريم الإضراب</a:t>
            </a:r>
            <a:r>
              <a:rPr lang="ar-IQ" sz="2400" dirty="0">
                <a:solidFill>
                  <a:schemeClr val="tx1"/>
                </a:solidFill>
              </a:rPr>
              <a:t> </a:t>
            </a:r>
            <a:r>
              <a:rPr lang="ar-IQ" sz="2400" dirty="0" smtClean="0">
                <a:solidFill>
                  <a:schemeClr val="tx1"/>
                </a:solidFill>
              </a:rPr>
              <a:t>يقصد به توقف </a:t>
            </a:r>
            <a:r>
              <a:rPr lang="ar-IQ" sz="2400" dirty="0">
                <a:solidFill>
                  <a:schemeClr val="tx1"/>
                </a:solidFill>
              </a:rPr>
              <a:t>بعض أو كل الموظفين في مرفق معين عن أداء أعمالهم لمدة معينة </a:t>
            </a:r>
            <a:r>
              <a:rPr lang="ar-IQ" sz="2400" dirty="0" err="1" smtClean="0">
                <a:solidFill>
                  <a:schemeClr val="tx1"/>
                </a:solidFill>
              </a:rPr>
              <a:t>لاجبار</a:t>
            </a:r>
            <a:r>
              <a:rPr lang="ar-IQ" sz="2400" dirty="0" smtClean="0">
                <a:solidFill>
                  <a:schemeClr val="tx1"/>
                </a:solidFill>
              </a:rPr>
              <a:t> الادارة على </a:t>
            </a:r>
            <a:r>
              <a:rPr lang="ar-IQ" sz="2400" dirty="0">
                <a:solidFill>
                  <a:schemeClr val="tx1"/>
                </a:solidFill>
              </a:rPr>
              <a:t>تلبية طلباتهم دون أن تنصرف نيتهم إلى ترك العمل نهائياً للإضراب </a:t>
            </a:r>
            <a:r>
              <a:rPr lang="ar-IQ" sz="2400" dirty="0" smtClean="0">
                <a:solidFill>
                  <a:schemeClr val="tx1"/>
                </a:solidFill>
              </a:rPr>
              <a:t> وله نتيجة خطرة مؤدية الى توقف سير العمل والاضرار بالحياة العامة وامن الدولة فبعض الدول تحرمه والبعض.</a:t>
            </a:r>
          </a:p>
          <a:p>
            <a:pPr algn="r"/>
            <a:endParaRPr lang="ar-IQ" sz="2400" dirty="0" smtClean="0">
              <a:solidFill>
                <a:schemeClr val="tx1"/>
              </a:solidFill>
            </a:endParaRPr>
          </a:p>
          <a:p>
            <a:pPr algn="r"/>
            <a:endParaRPr lang="ar-IQ" sz="2400" dirty="0">
              <a:solidFill>
                <a:schemeClr val="tx1"/>
              </a:solidFill>
            </a:endParaRPr>
          </a:p>
        </p:txBody>
      </p:sp>
    </p:spTree>
    <p:extLst>
      <p:ext uri="{BB962C8B-B14F-4D97-AF65-F5344CB8AC3E}">
        <p14:creationId xmlns:p14="http://schemas.microsoft.com/office/powerpoint/2010/main" val="2242534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77500" lnSpcReduction="20000"/>
          </a:bodyPr>
          <a:lstStyle/>
          <a:p>
            <a:pPr marL="0" indent="0">
              <a:buNone/>
            </a:pPr>
            <a:r>
              <a:rPr lang="ar-IQ" dirty="0" smtClean="0"/>
              <a:t>رابعا الاستغلال </a:t>
            </a:r>
            <a:r>
              <a:rPr lang="ar-IQ" dirty="0"/>
              <a:t>المختلط</a:t>
            </a:r>
            <a:r>
              <a:rPr lang="ar-IQ" dirty="0" smtClean="0"/>
              <a:t/>
            </a:r>
            <a:br>
              <a:rPr lang="ar-IQ" dirty="0" smtClean="0"/>
            </a:br>
            <a:r>
              <a:rPr lang="ar-IQ" dirty="0" smtClean="0"/>
              <a:t>يعني اشتراك </a:t>
            </a:r>
            <a:r>
              <a:rPr lang="ar-IQ" dirty="0"/>
              <a:t>الدولة أو أحد الأشخاص العامة مع الأفراد في إدارة مرفق عام </a:t>
            </a:r>
            <a:r>
              <a:rPr lang="ar-IQ" dirty="0" smtClean="0"/>
              <a:t>.</a:t>
            </a:r>
            <a:r>
              <a:rPr lang="ar-IQ" dirty="0"/>
              <a:t>ك</a:t>
            </a:r>
            <a:r>
              <a:rPr lang="ar-IQ" dirty="0" smtClean="0"/>
              <a:t>شركة </a:t>
            </a:r>
            <a:r>
              <a:rPr lang="ar-IQ" dirty="0"/>
              <a:t>مساهمة تكتتب الدولة في جانب من أسهمها على أن يساهم الأفراد في الاكتتاب بالجزء الأخر.</a:t>
            </a:r>
            <a:r>
              <a:rPr lang="ar-IQ" dirty="0" smtClean="0"/>
              <a:t/>
            </a:r>
            <a:br>
              <a:rPr lang="ar-IQ" dirty="0" smtClean="0"/>
            </a:br>
            <a:r>
              <a:rPr lang="ar-IQ" dirty="0" smtClean="0"/>
              <a:t>- وتخضع </a:t>
            </a:r>
            <a:r>
              <a:rPr lang="ar-IQ" dirty="0"/>
              <a:t>هذه الشركة إلى أحكام القانون التجاري </a:t>
            </a:r>
            <a:endParaRPr lang="ar-IQ" dirty="0" smtClean="0"/>
          </a:p>
          <a:p>
            <a:pPr>
              <a:buFontTx/>
              <a:buChar char="-"/>
            </a:pPr>
            <a:r>
              <a:rPr lang="ar-IQ" dirty="0" smtClean="0"/>
              <a:t>احتفاظ </a:t>
            </a:r>
            <a:r>
              <a:rPr lang="ar-IQ" dirty="0"/>
              <a:t>السلطة العامة بوصفها ممثلة للمصلحة العامة بالحق في تعيين بعض أعضاء مجلس الإدارة وأن يكون الرأي الأعلى لها في هذا المجلس </a:t>
            </a:r>
            <a:endParaRPr lang="ar-IQ" dirty="0" smtClean="0"/>
          </a:p>
          <a:p>
            <a:pPr>
              <a:buFontTx/>
              <a:buChar char="-"/>
            </a:pPr>
            <a:r>
              <a:rPr lang="ar-IQ" dirty="0" smtClean="0"/>
              <a:t>الرقابة </a:t>
            </a:r>
            <a:r>
              <a:rPr lang="ar-IQ" dirty="0"/>
              <a:t>الفعالة التي تمارسها الدولة أو الشخص العام المشارك في هذه الشركة على أعمالها </a:t>
            </a:r>
            <a:r>
              <a:rPr lang="ar-IQ" dirty="0" smtClean="0"/>
              <a:t>وحساباتها.</a:t>
            </a:r>
            <a:endParaRPr lang="ar-IQ" dirty="0"/>
          </a:p>
          <a:p>
            <a:pPr>
              <a:buFontTx/>
              <a:buChar char="-"/>
            </a:pPr>
            <a:r>
              <a:rPr lang="ar-IQ" dirty="0" smtClean="0"/>
              <a:t>توفر </a:t>
            </a:r>
            <a:r>
              <a:rPr lang="ar-IQ" dirty="0"/>
              <a:t>هذه الطريقة نوع من التعاون بين الأفراد والسلطة العامة في سبيل الوصول إلى إدارة ناضجة وربح </a:t>
            </a:r>
            <a:r>
              <a:rPr lang="ar-IQ" dirty="0" smtClean="0"/>
              <a:t>معقول</a:t>
            </a:r>
            <a:endParaRPr lang="ar-IQ" dirty="0"/>
          </a:p>
          <a:p>
            <a:pPr>
              <a:buFontTx/>
              <a:buChar char="-"/>
            </a:pPr>
            <a:r>
              <a:rPr lang="ar-IQ" dirty="0" smtClean="0"/>
              <a:t>تخليص </a:t>
            </a:r>
            <a:r>
              <a:rPr lang="ar-IQ" dirty="0"/>
              <a:t>المرافق العامة من التعقيدات والإجراءات الإدارية التي تظهر في أسلوب الإدارة المباشرة، كما أنه يخفف العبء عن السلطة العامة ويتيح لها التفرغ لإدارة المرافق العامة </a:t>
            </a:r>
            <a:r>
              <a:rPr lang="ar-IQ" dirty="0" smtClean="0"/>
              <a:t>القومية</a:t>
            </a:r>
          </a:p>
          <a:p>
            <a:pPr>
              <a:buFontTx/>
              <a:buChar char="-"/>
            </a:pPr>
            <a:r>
              <a:rPr lang="ar-IQ" dirty="0" smtClean="0"/>
              <a:t> </a:t>
            </a:r>
            <a:r>
              <a:rPr lang="ar-IQ" dirty="0"/>
              <a:t>ويساهم في توظيف رأس المال الخاص لما يخدم التنمية الاقتصادية .</a:t>
            </a:r>
            <a:r>
              <a:rPr lang="ar-IQ" dirty="0" smtClean="0"/>
              <a:t/>
            </a:r>
            <a:br>
              <a:rPr lang="ar-IQ" dirty="0" smtClean="0"/>
            </a:br>
            <a:endParaRPr lang="ar-IQ" dirty="0"/>
          </a:p>
        </p:txBody>
      </p:sp>
    </p:spTree>
    <p:extLst>
      <p:ext uri="{BB962C8B-B14F-4D97-AF65-F5344CB8AC3E}">
        <p14:creationId xmlns:p14="http://schemas.microsoft.com/office/powerpoint/2010/main" val="200524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120680"/>
          </a:xfrm>
        </p:spPr>
        <p:txBody>
          <a:bodyPr>
            <a:noAutofit/>
          </a:bodyPr>
          <a:lstStyle/>
          <a:p>
            <a:pPr marL="0" indent="0" algn="just">
              <a:buNone/>
            </a:pPr>
            <a:r>
              <a:rPr lang="ar-IQ" sz="2400" dirty="0" smtClean="0"/>
              <a:t>2- تنظيم الاستقالة عدم جواز إنهاء خدمة الموظف بإرادته بل يجب ان تكون عن طريق تقديم </a:t>
            </a:r>
            <a:r>
              <a:rPr lang="ar-IQ" sz="2400" dirty="0"/>
              <a:t>طلب يتضمن </a:t>
            </a:r>
            <a:r>
              <a:rPr lang="ar-IQ" sz="2400" dirty="0" smtClean="0"/>
              <a:t>الاستقالة حتى يضمن هذا </a:t>
            </a:r>
            <a:r>
              <a:rPr lang="ar-IQ" sz="2400" dirty="0"/>
              <a:t>التصرف من تعطيل العمل في المرفق</a:t>
            </a:r>
            <a:r>
              <a:rPr lang="ar-IQ" sz="2400" dirty="0" smtClean="0"/>
              <a:t>.</a:t>
            </a:r>
          </a:p>
          <a:p>
            <a:pPr marL="0" indent="0" algn="just">
              <a:buNone/>
            </a:pPr>
            <a:r>
              <a:rPr lang="ar-IQ" sz="2400" dirty="0" smtClean="0"/>
              <a:t>3-الموظف الفعلي</a:t>
            </a:r>
            <a:r>
              <a:rPr lang="ar-IQ" sz="2400" dirty="0"/>
              <a:t> </a:t>
            </a:r>
            <a:r>
              <a:rPr lang="ar-IQ" sz="2400" dirty="0" smtClean="0"/>
              <a:t>يقصد به هو ذلك </a:t>
            </a:r>
            <a:r>
              <a:rPr lang="ar-IQ" sz="2400" dirty="0"/>
              <a:t>الشخص الذي تدخل </a:t>
            </a:r>
            <a:r>
              <a:rPr lang="ar-IQ" sz="2400" dirty="0" smtClean="0"/>
              <a:t>في </a:t>
            </a:r>
            <a:r>
              <a:rPr lang="ar-IQ" sz="2400" dirty="0"/>
              <a:t>ممارسة اختصاصات وظيفية عامة متخذاً مظهر الموظف القانوني المختص </a:t>
            </a:r>
            <a:r>
              <a:rPr lang="ar-IQ" sz="2400" dirty="0" smtClean="0"/>
              <a:t>.</a:t>
            </a:r>
            <a:r>
              <a:rPr lang="ar-IQ" sz="2400" dirty="0"/>
              <a:t> </a:t>
            </a:r>
            <a:r>
              <a:rPr lang="ar-IQ" sz="2400" dirty="0" smtClean="0"/>
              <a:t>ولا </a:t>
            </a:r>
            <a:r>
              <a:rPr lang="ar-IQ" sz="2400" dirty="0"/>
              <a:t>يجوز للأفراد العاديين أن يتولون وظيفة عامة بصورة غير قانونية </a:t>
            </a:r>
            <a:r>
              <a:rPr lang="ar-IQ" sz="2400" dirty="0" smtClean="0"/>
              <a:t>لان جميع تصرفاتهم باطلة واستثناء </a:t>
            </a:r>
            <a:r>
              <a:rPr lang="ar-IQ" sz="2400" dirty="0"/>
              <a:t>على هذه القاعدة </a:t>
            </a:r>
            <a:r>
              <a:rPr lang="ar-IQ" sz="2400" dirty="0" smtClean="0"/>
              <a:t>في </a:t>
            </a:r>
            <a:r>
              <a:rPr lang="ar-IQ" sz="2400" dirty="0"/>
              <a:t>ظروف الحروب والثورات </a:t>
            </a:r>
            <a:r>
              <a:rPr lang="ar-IQ" sz="2400" dirty="0" smtClean="0"/>
              <a:t>يضطر </a:t>
            </a:r>
            <a:r>
              <a:rPr lang="ar-IQ" sz="2400" dirty="0"/>
              <a:t>الأفراد إلى إدارة المرفق دون أذن </a:t>
            </a:r>
            <a:r>
              <a:rPr lang="ar-IQ" sz="2400" dirty="0" smtClean="0"/>
              <a:t>منها  </a:t>
            </a:r>
            <a:r>
              <a:rPr lang="ar-IQ" sz="2400" dirty="0"/>
              <a:t>و</a:t>
            </a:r>
            <a:r>
              <a:rPr lang="ar-IQ" sz="2400" dirty="0" smtClean="0"/>
              <a:t>اعترف القانون ببعض </a:t>
            </a:r>
            <a:r>
              <a:rPr lang="ar-IQ" sz="2400" dirty="0"/>
              <a:t>الآثار القانونية للأعمال الصادرة </a:t>
            </a:r>
            <a:r>
              <a:rPr lang="ar-IQ" sz="2400" dirty="0" smtClean="0"/>
              <a:t> عنهم فتعتبر صحيحة ويحصلون على مرتب مالي مقابلها</a:t>
            </a:r>
          </a:p>
          <a:p>
            <a:pPr marL="0" indent="0" algn="just">
              <a:buNone/>
            </a:pPr>
            <a:r>
              <a:rPr lang="ar-IQ" sz="2400" dirty="0" smtClean="0"/>
              <a:t>4-نظرية </a:t>
            </a:r>
            <a:r>
              <a:rPr lang="ar-IQ" sz="2400" dirty="0"/>
              <a:t>الظروف </a:t>
            </a:r>
            <a:r>
              <a:rPr lang="ar-IQ" sz="2400" dirty="0" smtClean="0"/>
              <a:t>الطارئة</a:t>
            </a:r>
            <a:r>
              <a:rPr lang="ar-IQ" sz="2400" dirty="0"/>
              <a:t> </a:t>
            </a:r>
            <a:r>
              <a:rPr lang="ar-IQ" sz="2400" dirty="0" smtClean="0"/>
              <a:t>أنه </a:t>
            </a:r>
            <a:r>
              <a:rPr lang="ar-IQ" sz="2400" dirty="0"/>
              <a:t>إذا وقعت حوادث استثنائية عامة غير متوقعة بعد إبرام العقد وأثناء تنفيذه وخارجه عن إرادة المتعاقد </a:t>
            </a:r>
            <a:r>
              <a:rPr lang="ar-IQ" sz="2400" dirty="0" smtClean="0"/>
              <a:t>من </a:t>
            </a:r>
            <a:r>
              <a:rPr lang="ar-IQ" sz="2400" dirty="0"/>
              <a:t>شأنها أن تؤدي إلى إلحاق خسائر غير مألوفة وإرهاق للمتعاقد مع الإدارة </a:t>
            </a:r>
            <a:r>
              <a:rPr lang="ar-IQ" sz="2400" dirty="0" smtClean="0"/>
              <a:t>فللإدارة </a:t>
            </a:r>
            <a:r>
              <a:rPr lang="ar-IQ" sz="2400" dirty="0"/>
              <a:t>أن تتفق مع المتعاقد على تعديل العقد وتنفيذه بطريقة تخفف من إرهاق المتعاقد وتتحمل بعض </a:t>
            </a:r>
            <a:r>
              <a:rPr lang="ar-IQ" sz="2400" dirty="0" smtClean="0"/>
              <a:t>اعباء </a:t>
            </a:r>
            <a:r>
              <a:rPr lang="ar-IQ" sz="2400" dirty="0"/>
              <a:t>هذا الإرهاق بالقدر الذي يمكن المتعاقد من الاستمرار </a:t>
            </a:r>
            <a:r>
              <a:rPr lang="ar-IQ" sz="2400" dirty="0" smtClean="0"/>
              <a:t>من تنفيذ  </a:t>
            </a:r>
            <a:r>
              <a:rPr lang="ar-IQ" sz="2400" dirty="0"/>
              <a:t>العقد فإن لم يحصل </a:t>
            </a:r>
            <a:r>
              <a:rPr lang="ar-IQ" sz="2400" dirty="0" smtClean="0"/>
              <a:t>الاتفاق فيحكم  له بالتعويض المناسب. وبذلك خرجت عن نظرية العقد شريعة المتعاقدين ضمانا لسير المرفق العام </a:t>
            </a:r>
            <a:endParaRPr lang="ar-IQ" sz="2400" dirty="0"/>
          </a:p>
        </p:txBody>
      </p:sp>
    </p:spTree>
    <p:extLst>
      <p:ext uri="{BB962C8B-B14F-4D97-AF65-F5344CB8AC3E}">
        <p14:creationId xmlns:p14="http://schemas.microsoft.com/office/powerpoint/2010/main" val="3726245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a:bodyPr>
          <a:lstStyle/>
          <a:p>
            <a:pPr marL="0" indent="0">
              <a:buNone/>
            </a:pPr>
            <a:r>
              <a:rPr lang="ar-IQ" sz="2800" dirty="0" smtClean="0"/>
              <a:t>5- عدم </a:t>
            </a:r>
            <a:r>
              <a:rPr lang="ar-IQ" sz="2800" dirty="0"/>
              <a:t>جواز الحجز على أموال المرفق العام .</a:t>
            </a:r>
            <a:r>
              <a:rPr lang="ar-IQ" sz="2800" dirty="0" smtClean="0"/>
              <a:t/>
            </a:r>
            <a:br>
              <a:rPr lang="ar-IQ" sz="2800" dirty="0" smtClean="0"/>
            </a:br>
            <a:r>
              <a:rPr lang="ar-IQ" sz="2800" dirty="0" smtClean="0"/>
              <a:t>لا </a:t>
            </a:r>
            <a:r>
              <a:rPr lang="ar-IQ" sz="2800" dirty="0"/>
              <a:t>يجوز الحجز على أموال المرافق العامة وفاءً لما يتقرر للغير من ديون في مواجهتها لما يترتب على ذلك من تعطيل للخدمات التي </a:t>
            </a:r>
            <a:r>
              <a:rPr lang="ar-IQ" sz="2800" dirty="0" smtClean="0"/>
              <a:t>تؤديها. اما اذا كانت الاموال تخص المتعاقد</a:t>
            </a:r>
            <a:r>
              <a:rPr lang="ar-IQ" sz="2800" dirty="0"/>
              <a:t> </a:t>
            </a:r>
            <a:r>
              <a:rPr lang="ar-IQ" sz="2800" dirty="0" smtClean="0"/>
              <a:t>لا </a:t>
            </a:r>
            <a:r>
              <a:rPr lang="ar-IQ" sz="2800" dirty="0"/>
              <a:t>يجوز الحجز على هذه الأموال تأسيساً على مبدأ دوام استمرار المرافق العامة ولأن المرافق العامة أياً كان </a:t>
            </a:r>
            <a:r>
              <a:rPr lang="ar-IQ" sz="2800" dirty="0" smtClean="0"/>
              <a:t>أسلوبها </a:t>
            </a:r>
            <a:r>
              <a:rPr lang="ar-IQ" sz="2800" dirty="0"/>
              <a:t>أو طريقة إدارتها تخضع للقواعد الضابطة لسير المرافق العامة </a:t>
            </a:r>
            <a:r>
              <a:rPr lang="ar-IQ" sz="2800" dirty="0" smtClean="0"/>
              <a:t>.</a:t>
            </a:r>
            <a:endParaRPr lang="ar-IQ" sz="2800" dirty="0"/>
          </a:p>
        </p:txBody>
      </p:sp>
    </p:spTree>
    <p:extLst>
      <p:ext uri="{BB962C8B-B14F-4D97-AF65-F5344CB8AC3E}">
        <p14:creationId xmlns:p14="http://schemas.microsoft.com/office/powerpoint/2010/main" val="2576295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67544" y="404664"/>
            <a:ext cx="8064896" cy="5976664"/>
          </a:xfrm>
        </p:spPr>
        <p:txBody>
          <a:bodyPr>
            <a:noAutofit/>
          </a:bodyPr>
          <a:lstStyle/>
          <a:p>
            <a:pPr algn="r"/>
            <a:r>
              <a:rPr lang="ar-IQ" sz="2800" b="1" dirty="0" smtClean="0">
                <a:solidFill>
                  <a:schemeClr val="tx1"/>
                </a:solidFill>
              </a:rPr>
              <a:t>ثانيا مبدأ </a:t>
            </a:r>
            <a:r>
              <a:rPr lang="ar-IQ" sz="2800" b="1" dirty="0">
                <a:solidFill>
                  <a:schemeClr val="tx1"/>
                </a:solidFill>
              </a:rPr>
              <a:t>قبلية المرفق </a:t>
            </a:r>
            <a:r>
              <a:rPr lang="ar-IQ" sz="2800" b="1" dirty="0" smtClean="0">
                <a:solidFill>
                  <a:schemeClr val="tx1"/>
                </a:solidFill>
              </a:rPr>
              <a:t>للتغيير</a:t>
            </a:r>
            <a:endParaRPr lang="en-US" sz="2800" b="1" dirty="0" smtClean="0">
              <a:solidFill>
                <a:schemeClr val="tx1"/>
              </a:solidFill>
            </a:endParaRPr>
          </a:p>
          <a:p>
            <a:pPr algn="r"/>
            <a:r>
              <a:rPr lang="ar-IQ" sz="2400" dirty="0" smtClean="0">
                <a:solidFill>
                  <a:schemeClr val="tx1"/>
                </a:solidFill>
              </a:rPr>
              <a:t>ان إدارة تملك تنظيم </a:t>
            </a:r>
            <a:r>
              <a:rPr lang="ar-IQ" sz="2400" dirty="0">
                <a:solidFill>
                  <a:schemeClr val="tx1"/>
                </a:solidFill>
              </a:rPr>
              <a:t>المرافق العامة </a:t>
            </a:r>
            <a:r>
              <a:rPr lang="ar-IQ" sz="2400" dirty="0" smtClean="0">
                <a:solidFill>
                  <a:schemeClr val="tx1"/>
                </a:solidFill>
              </a:rPr>
              <a:t>وتطويرها  حسب التغييرات التي </a:t>
            </a:r>
            <a:r>
              <a:rPr lang="ar-IQ" sz="2400" dirty="0">
                <a:solidFill>
                  <a:schemeClr val="tx1"/>
                </a:solidFill>
              </a:rPr>
              <a:t>تطرأ على المجتمع ومسايرة لحاجات الأفراد المتغيرة باستمرار ومن تطبيقات هذا المبدأ </a:t>
            </a:r>
            <a:r>
              <a:rPr lang="ar-IQ" sz="2400" dirty="0" smtClean="0">
                <a:solidFill>
                  <a:schemeClr val="tx1"/>
                </a:solidFill>
              </a:rPr>
              <a:t>:</a:t>
            </a:r>
          </a:p>
          <a:p>
            <a:pPr algn="r"/>
            <a:r>
              <a:rPr lang="ar-IQ" sz="2400" dirty="0" smtClean="0">
                <a:solidFill>
                  <a:schemeClr val="tx1"/>
                </a:solidFill>
              </a:rPr>
              <a:t>1- أن </a:t>
            </a:r>
            <a:r>
              <a:rPr lang="ar-IQ" sz="2400" dirty="0">
                <a:solidFill>
                  <a:schemeClr val="tx1"/>
                </a:solidFill>
              </a:rPr>
              <a:t>من حق الجهات الإدارية </a:t>
            </a:r>
            <a:r>
              <a:rPr lang="ar-IQ" sz="2400" dirty="0" smtClean="0">
                <a:solidFill>
                  <a:schemeClr val="tx1"/>
                </a:solidFill>
              </a:rPr>
              <a:t>كلما </a:t>
            </a:r>
            <a:r>
              <a:rPr lang="ar-IQ" sz="2400" dirty="0">
                <a:solidFill>
                  <a:schemeClr val="tx1"/>
                </a:solidFill>
              </a:rPr>
              <a:t>دعت الحاجة أن تتدخل لتعديل بإدارتها المنفردة لتعديل النظم واللوائح الخاصة بالمرفق أو تغييرها بما يتلاءم والمستجدات دون أن يكون لأحد المنتفعين الحق في </a:t>
            </a:r>
            <a:r>
              <a:rPr lang="ar-IQ" sz="2400" dirty="0" smtClean="0">
                <a:solidFill>
                  <a:schemeClr val="tx1"/>
                </a:solidFill>
              </a:rPr>
              <a:t>الاعتراض</a:t>
            </a:r>
          </a:p>
          <a:p>
            <a:pPr algn="r"/>
            <a:r>
              <a:rPr lang="ar-IQ" sz="2400" dirty="0" smtClean="0">
                <a:solidFill>
                  <a:schemeClr val="tx1"/>
                </a:solidFill>
              </a:rPr>
              <a:t>2- المطالبة </a:t>
            </a:r>
            <a:r>
              <a:rPr lang="ar-IQ" sz="2400" dirty="0">
                <a:solidFill>
                  <a:schemeClr val="tx1"/>
                </a:solidFill>
              </a:rPr>
              <a:t>باستمرار عمل المرافق بأسلوب وطريقة معينة ولو أثر التغيير في مركزهم الشخصي  </a:t>
            </a:r>
            <a:r>
              <a:rPr lang="ar-IQ" sz="2400" dirty="0" smtClean="0">
                <a:solidFill>
                  <a:schemeClr val="tx1"/>
                </a:solidFill>
              </a:rPr>
              <a:t/>
            </a:r>
            <a:br>
              <a:rPr lang="ar-IQ" sz="2400" dirty="0" smtClean="0">
                <a:solidFill>
                  <a:schemeClr val="tx1"/>
                </a:solidFill>
              </a:rPr>
            </a:br>
            <a:r>
              <a:rPr lang="ar-IQ" sz="2400" dirty="0" smtClean="0">
                <a:solidFill>
                  <a:schemeClr val="tx1"/>
                </a:solidFill>
              </a:rPr>
              <a:t>3-  </a:t>
            </a:r>
            <a:r>
              <a:rPr lang="ar-IQ" sz="2400" dirty="0" err="1" smtClean="0">
                <a:solidFill>
                  <a:schemeClr val="tx1"/>
                </a:solidFill>
              </a:rPr>
              <a:t>للادارة</a:t>
            </a:r>
            <a:r>
              <a:rPr lang="ar-IQ" sz="2400" dirty="0" smtClean="0">
                <a:solidFill>
                  <a:schemeClr val="tx1"/>
                </a:solidFill>
              </a:rPr>
              <a:t>  صلاحية نقل موظفيها دون </a:t>
            </a:r>
            <a:r>
              <a:rPr lang="ar-IQ" sz="2400" dirty="0">
                <a:solidFill>
                  <a:schemeClr val="tx1"/>
                </a:solidFill>
              </a:rPr>
              <a:t>الحاجة إلى موافقتهم نقلهم من وظيفة إلى أخرى أو من مكان إلى أخر تحقيقاً لمقتضيات المصلحة العامة.</a:t>
            </a:r>
            <a:r>
              <a:rPr lang="ar-IQ" sz="2400" dirty="0" smtClean="0">
                <a:solidFill>
                  <a:schemeClr val="tx1"/>
                </a:solidFill>
              </a:rPr>
              <a:t/>
            </a:r>
            <a:br>
              <a:rPr lang="ar-IQ" sz="2400" dirty="0" smtClean="0">
                <a:solidFill>
                  <a:schemeClr val="tx1"/>
                </a:solidFill>
              </a:rPr>
            </a:br>
            <a:r>
              <a:rPr lang="ar-IQ" sz="2400" dirty="0" smtClean="0">
                <a:solidFill>
                  <a:schemeClr val="tx1"/>
                </a:solidFill>
              </a:rPr>
              <a:t>4- حق </a:t>
            </a:r>
            <a:r>
              <a:rPr lang="ar-IQ" sz="2400" dirty="0">
                <a:solidFill>
                  <a:schemeClr val="tx1"/>
                </a:solidFill>
              </a:rPr>
              <a:t>الإدارة في تعديل عقودها الإدارية بإرادتها المنفردة دون أن يحتج المتعاقد </a:t>
            </a:r>
            <a:r>
              <a:rPr lang="ar-IQ" sz="2400" dirty="0" smtClean="0">
                <a:solidFill>
                  <a:schemeClr val="tx1"/>
                </a:solidFill>
              </a:rPr>
              <a:t>بقاعدة </a:t>
            </a:r>
            <a:r>
              <a:rPr lang="ar-IQ" sz="2400" dirty="0">
                <a:solidFill>
                  <a:schemeClr val="tx1"/>
                </a:solidFill>
              </a:rPr>
              <a:t>العقد شريعة المتعاقدين </a:t>
            </a:r>
            <a:r>
              <a:rPr lang="ar-IQ" sz="2400" dirty="0" smtClean="0">
                <a:solidFill>
                  <a:schemeClr val="tx1"/>
                </a:solidFill>
              </a:rPr>
              <a:t>إذ </a:t>
            </a:r>
            <a:r>
              <a:rPr lang="ar-IQ" sz="2400" dirty="0">
                <a:solidFill>
                  <a:schemeClr val="tx1"/>
                </a:solidFill>
              </a:rPr>
              <a:t>أن الطبيعة الخاصة للعقود الإدارية </a:t>
            </a:r>
            <a:r>
              <a:rPr lang="ar-IQ" sz="2400" dirty="0" smtClean="0">
                <a:solidFill>
                  <a:schemeClr val="tx1"/>
                </a:solidFill>
              </a:rPr>
              <a:t>تقتضي تحقيق </a:t>
            </a:r>
            <a:r>
              <a:rPr lang="ar-IQ" sz="2400" dirty="0">
                <a:solidFill>
                  <a:schemeClr val="tx1"/>
                </a:solidFill>
              </a:rPr>
              <a:t>المصلحة العامة، </a:t>
            </a:r>
            <a:r>
              <a:rPr lang="ar-IQ" sz="2400" dirty="0" smtClean="0">
                <a:solidFill>
                  <a:schemeClr val="tx1"/>
                </a:solidFill>
              </a:rPr>
              <a:t>لذلك  ترجي </a:t>
            </a:r>
            <a:r>
              <a:rPr lang="ar-IQ" sz="2400" dirty="0">
                <a:solidFill>
                  <a:schemeClr val="tx1"/>
                </a:solidFill>
              </a:rPr>
              <a:t>كفة الإدارة في مواجهة المتعاقد معها، </a:t>
            </a:r>
            <a:r>
              <a:rPr lang="ar-IQ" sz="2400" dirty="0" smtClean="0">
                <a:solidFill>
                  <a:schemeClr val="tx1"/>
                </a:solidFill>
              </a:rPr>
              <a:t>لتلبية </a:t>
            </a:r>
            <a:r>
              <a:rPr lang="ar-IQ" sz="2400" dirty="0">
                <a:solidFill>
                  <a:schemeClr val="tx1"/>
                </a:solidFill>
              </a:rPr>
              <a:t>التغير المستمر في المرافق التي </a:t>
            </a:r>
            <a:r>
              <a:rPr lang="ar-IQ" sz="2400" dirty="0" smtClean="0">
                <a:solidFill>
                  <a:schemeClr val="tx1"/>
                </a:solidFill>
              </a:rPr>
              <a:t>تديرها ولا تحتاج الى نص </a:t>
            </a:r>
            <a:r>
              <a:rPr lang="ar-IQ" sz="2400" dirty="0">
                <a:solidFill>
                  <a:schemeClr val="tx1"/>
                </a:solidFill>
              </a:rPr>
              <a:t>في القانون أو شرط في العقد </a:t>
            </a:r>
            <a:r>
              <a:rPr lang="ar-IQ" sz="2400" dirty="0" smtClean="0">
                <a:solidFill>
                  <a:schemeClr val="tx1"/>
                </a:solidFill>
              </a:rPr>
              <a:t> عن التعديل على </a:t>
            </a:r>
            <a:r>
              <a:rPr lang="ar-IQ" sz="2400" dirty="0">
                <a:solidFill>
                  <a:schemeClr val="tx1"/>
                </a:solidFill>
              </a:rPr>
              <a:t>أن لا يمس هذا التعديل النصوص المتعلقة بالامتيازات المالية .</a:t>
            </a:r>
          </a:p>
        </p:txBody>
      </p:sp>
    </p:spTree>
    <p:extLst>
      <p:ext uri="{BB962C8B-B14F-4D97-AF65-F5344CB8AC3E}">
        <p14:creationId xmlns:p14="http://schemas.microsoft.com/office/powerpoint/2010/main" val="2717073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62500" lnSpcReduction="20000"/>
          </a:bodyPr>
          <a:lstStyle/>
          <a:p>
            <a:pPr marL="0" indent="0">
              <a:buNone/>
            </a:pPr>
            <a:r>
              <a:rPr lang="ar-IQ" sz="3800" b="1" dirty="0" smtClean="0"/>
              <a:t>ثالثا مبدأ </a:t>
            </a:r>
            <a:r>
              <a:rPr lang="ar-IQ" sz="3800" b="1" dirty="0"/>
              <a:t>المساواة بين المنتفعين</a:t>
            </a:r>
            <a:r>
              <a:rPr lang="ar-IQ" dirty="0" smtClean="0"/>
              <a:t/>
            </a:r>
            <a:br>
              <a:rPr lang="ar-IQ" dirty="0" smtClean="0"/>
            </a:br>
            <a:r>
              <a:rPr lang="ar-IQ" sz="3600" dirty="0" smtClean="0"/>
              <a:t>ويعني التزام إدارة </a:t>
            </a:r>
            <a:r>
              <a:rPr lang="ar-IQ" sz="3600" dirty="0"/>
              <a:t>المرافق بأن تؤدي خدماتها لكل من يطلبها من الجمهور ممن تتوافر فيهم شروط الاستفادة منها دون تمييز </a:t>
            </a:r>
            <a:r>
              <a:rPr lang="ar-IQ" sz="3600" dirty="0" smtClean="0"/>
              <a:t>بينهم تقضي بمساواة جميع الافراد غير </a:t>
            </a:r>
            <a:r>
              <a:rPr lang="ar-IQ" sz="3600" dirty="0"/>
              <a:t>أن المساواة أمام المرافق العامة مساواة نسبية وليست مطلقة، ومن مقتضياتها أن تتوافر شروط الانتفاع بخدمات المرفق فيمن يطلبها، </a:t>
            </a:r>
            <a:r>
              <a:rPr lang="ar-IQ" sz="3600" dirty="0" smtClean="0"/>
              <a:t> وبمعنى </a:t>
            </a:r>
            <a:r>
              <a:rPr lang="ar-IQ" sz="3600" dirty="0"/>
              <a:t>أخر على الإدارة أن تحترم مبدأ المساواة بين المنتفعين متى تماثلت ظروفهم وتوافرت فيهم شروط الانتفاع التي حددها القانون , أما إذا توافرت شروط الانتفاع في طائفة من الأفراد دون غيرهم فإن للمرفق أن يقدم الخدمات للطائفة الأولى دون الأخرى أو أن يميز في المعاملة بالنسبة للطائفتين تبعاً لاختلاف ظروفهم كاختلاف رسوم مرفق الكهرباء والمياه بالنسبة لسكان المدينة وسكان القرى .</a:t>
            </a:r>
            <a:r>
              <a:rPr lang="ar-IQ" sz="3600" dirty="0" smtClean="0"/>
              <a:t/>
            </a:r>
            <a:br>
              <a:rPr lang="ar-IQ" sz="3600" dirty="0" smtClean="0"/>
            </a:br>
            <a:r>
              <a:rPr lang="ar-IQ" sz="3600" dirty="0" smtClean="0"/>
              <a:t>ولا </a:t>
            </a:r>
            <a:r>
              <a:rPr lang="ar-IQ" sz="3600" dirty="0"/>
              <a:t>يتعارض مع منح الإدارة بعض المزايا لطوائف معينة من الأفراد لاعتبارات خاصة كالسماح للعجزة أو المعاقين بالانتفاع من خدمات مرفق النقل مجاناً أو بدفع رسوم مخفضة أو إعفاء أبناء الشهداء من بعض شروط الالتحاق بالجامعات .</a:t>
            </a:r>
            <a:r>
              <a:rPr lang="ar-IQ" sz="3600" dirty="0" smtClean="0"/>
              <a:t/>
            </a:r>
            <a:br>
              <a:rPr lang="ar-IQ" sz="3600" dirty="0" smtClean="0"/>
            </a:br>
            <a:r>
              <a:rPr lang="ar-IQ" sz="3600" dirty="0" smtClean="0"/>
              <a:t>ما اذا ميزت الادارة بين </a:t>
            </a:r>
            <a:r>
              <a:rPr lang="ar-IQ" sz="3600" dirty="0"/>
              <a:t>المنتفعين بخدماته </a:t>
            </a:r>
            <a:r>
              <a:rPr lang="ar-IQ" sz="3600" dirty="0" smtClean="0"/>
              <a:t>فلهم أن </a:t>
            </a:r>
            <a:r>
              <a:rPr lang="ar-IQ" sz="3600" dirty="0"/>
              <a:t>يطلبوا من الإدارة التدخل لإجبار الجهة المشرفة على إدارة المرفق </a:t>
            </a:r>
            <a:r>
              <a:rPr lang="ar-IQ" sz="3600" dirty="0" smtClean="0"/>
              <a:t>إذا </a:t>
            </a:r>
            <a:r>
              <a:rPr lang="ar-IQ" sz="3600" dirty="0"/>
              <a:t>كان المرفق يدار بواسطة </a:t>
            </a:r>
            <a:r>
              <a:rPr lang="ar-IQ" sz="3600" dirty="0" smtClean="0"/>
              <a:t>متعاقد  ،</a:t>
            </a:r>
          </a:p>
          <a:p>
            <a:pPr marL="0" indent="0">
              <a:buNone/>
            </a:pPr>
            <a:r>
              <a:rPr lang="ar-IQ" sz="3600" dirty="0" smtClean="0"/>
              <a:t>اما اذا كان </a:t>
            </a:r>
            <a:r>
              <a:rPr lang="ar-IQ" sz="3600" dirty="0"/>
              <a:t>المرفق يدار بطريقة مباشرة فإن من حق الأفراد اللجوء إلى القضاء طالبين إلغاء القرار الذي أخل بمبدأ المساواة بين المنتفعين </a:t>
            </a:r>
            <a:r>
              <a:rPr lang="ar-IQ" sz="3600" dirty="0" smtClean="0"/>
              <a:t>ولهم </a:t>
            </a:r>
            <a:r>
              <a:rPr lang="ar-IQ" sz="3600" dirty="0"/>
              <a:t>الحق في طلب التعويض المناسب</a:t>
            </a:r>
            <a:r>
              <a:rPr lang="ar-IQ" sz="3600" dirty="0" smtClean="0"/>
              <a:t>.</a:t>
            </a:r>
          </a:p>
          <a:p>
            <a:pPr marL="0" indent="0">
              <a:buNone/>
            </a:pPr>
            <a:r>
              <a:rPr lang="ar-IQ" sz="3600" dirty="0" smtClean="0"/>
              <a:t>وسنوضح </a:t>
            </a:r>
            <a:r>
              <a:rPr lang="ar-IQ" sz="3600" dirty="0" err="1" smtClean="0"/>
              <a:t>ماهو</a:t>
            </a:r>
            <a:r>
              <a:rPr lang="ar-IQ" sz="3600" dirty="0" smtClean="0"/>
              <a:t> معنى الادارة المباشرة او عن طريق التعاقد </a:t>
            </a:r>
            <a:r>
              <a:rPr lang="ar-IQ" sz="3600" smtClean="0"/>
              <a:t>في المحاضرة </a:t>
            </a:r>
            <a:r>
              <a:rPr lang="ar-IQ" sz="3600" dirty="0" smtClean="0"/>
              <a:t>القادمة </a:t>
            </a:r>
            <a:endParaRPr lang="ar-IQ" sz="3600" dirty="0"/>
          </a:p>
        </p:txBody>
      </p:sp>
    </p:spTree>
    <p:extLst>
      <p:ext uri="{BB962C8B-B14F-4D97-AF65-F5344CB8AC3E}">
        <p14:creationId xmlns:p14="http://schemas.microsoft.com/office/powerpoint/2010/main" val="2169560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3568" y="332656"/>
            <a:ext cx="7992888" cy="6048672"/>
          </a:xfrm>
        </p:spPr>
        <p:txBody>
          <a:bodyPr>
            <a:normAutofit fontScale="77500" lnSpcReduction="20000"/>
          </a:bodyPr>
          <a:lstStyle/>
          <a:p>
            <a:pPr algn="r"/>
            <a:r>
              <a:rPr lang="ar-IQ" dirty="0">
                <a:solidFill>
                  <a:schemeClr val="tx1"/>
                </a:solidFill>
              </a:rPr>
              <a:t>طرق إدارة المرافق </a:t>
            </a:r>
            <a:r>
              <a:rPr lang="ar-IQ" dirty="0" smtClean="0">
                <a:solidFill>
                  <a:schemeClr val="tx1"/>
                </a:solidFill>
              </a:rPr>
              <a:t>العامة</a:t>
            </a:r>
            <a:endParaRPr lang="en-US" dirty="0" smtClean="0">
              <a:solidFill>
                <a:schemeClr val="tx1"/>
              </a:solidFill>
            </a:endParaRPr>
          </a:p>
          <a:p>
            <a:pPr algn="r"/>
            <a:r>
              <a:rPr lang="ar-IQ" dirty="0" smtClean="0">
                <a:solidFill>
                  <a:schemeClr val="tx1"/>
                </a:solidFill>
              </a:rPr>
              <a:t>اولا الإدارة </a:t>
            </a:r>
            <a:r>
              <a:rPr lang="ar-IQ" dirty="0">
                <a:solidFill>
                  <a:schemeClr val="tx1"/>
                </a:solidFill>
              </a:rPr>
              <a:t>المباشرة</a:t>
            </a:r>
            <a:r>
              <a:rPr lang="ar-IQ" dirty="0" smtClean="0">
                <a:solidFill>
                  <a:schemeClr val="tx1"/>
                </a:solidFill>
              </a:rPr>
              <a:t/>
            </a:r>
            <a:br>
              <a:rPr lang="ar-IQ" dirty="0" smtClean="0">
                <a:solidFill>
                  <a:schemeClr val="tx1"/>
                </a:solidFill>
              </a:rPr>
            </a:br>
            <a:r>
              <a:rPr lang="ar-IQ" dirty="0" smtClean="0">
                <a:solidFill>
                  <a:schemeClr val="tx1"/>
                </a:solidFill>
              </a:rPr>
              <a:t>تقوم </a:t>
            </a:r>
            <a:r>
              <a:rPr lang="ar-IQ" dirty="0">
                <a:solidFill>
                  <a:schemeClr val="tx1"/>
                </a:solidFill>
              </a:rPr>
              <a:t>الإدارة مباشرة بإدارة المرفق بنفسها سواء أكانت سلطة مركزية أم محلية مستخدمة في ذلك أموالها وموظفيها ووسائل القانون العام ولا يتمتع المرفق الذي يدار بهذه الطريقة بشخصية معنوية مستقلة </a:t>
            </a:r>
            <a:r>
              <a:rPr lang="ar-IQ" dirty="0" smtClean="0">
                <a:solidFill>
                  <a:schemeClr val="tx1"/>
                </a:solidFill>
              </a:rPr>
              <a:t>.</a:t>
            </a:r>
            <a:r>
              <a:rPr lang="ar-IQ" dirty="0">
                <a:solidFill>
                  <a:schemeClr val="tx1"/>
                </a:solidFill>
              </a:rPr>
              <a:t> </a:t>
            </a:r>
            <a:r>
              <a:rPr lang="ar-IQ" dirty="0" smtClean="0">
                <a:solidFill>
                  <a:schemeClr val="tx1"/>
                </a:solidFill>
              </a:rPr>
              <a:t>ويترتب </a:t>
            </a:r>
            <a:r>
              <a:rPr lang="ar-IQ" dirty="0">
                <a:solidFill>
                  <a:schemeClr val="tx1"/>
                </a:solidFill>
              </a:rPr>
              <a:t>على ذلك </a:t>
            </a:r>
            <a:endParaRPr lang="ar-IQ" dirty="0" smtClean="0">
              <a:solidFill>
                <a:schemeClr val="tx1"/>
              </a:solidFill>
            </a:endParaRPr>
          </a:p>
          <a:p>
            <a:pPr algn="r"/>
            <a:r>
              <a:rPr lang="ar-IQ" dirty="0" smtClean="0">
                <a:solidFill>
                  <a:schemeClr val="tx1"/>
                </a:solidFill>
              </a:rPr>
              <a:t>1- أن </a:t>
            </a:r>
            <a:r>
              <a:rPr lang="ar-IQ" dirty="0">
                <a:solidFill>
                  <a:schemeClr val="tx1"/>
                </a:solidFill>
              </a:rPr>
              <a:t>يعتبر موظفي المرافق التي تدار بهذا الأسلوب موظفين عموميين </a:t>
            </a:r>
            <a:endParaRPr lang="ar-IQ" dirty="0" smtClean="0">
              <a:solidFill>
                <a:schemeClr val="tx1"/>
              </a:solidFill>
            </a:endParaRPr>
          </a:p>
          <a:p>
            <a:pPr algn="r"/>
            <a:r>
              <a:rPr lang="ar-IQ" dirty="0" smtClean="0">
                <a:solidFill>
                  <a:schemeClr val="tx1"/>
                </a:solidFill>
              </a:rPr>
              <a:t>2-وتعد </a:t>
            </a:r>
            <a:r>
              <a:rPr lang="ar-IQ" dirty="0">
                <a:solidFill>
                  <a:schemeClr val="tx1"/>
                </a:solidFill>
              </a:rPr>
              <a:t>أموال المرفق أموالاً عامة تتمتع بالحماية القانونية المقررة للمال العام </a:t>
            </a:r>
            <a:r>
              <a:rPr lang="ar-IQ" dirty="0" smtClean="0">
                <a:solidFill>
                  <a:schemeClr val="tx1"/>
                </a:solidFill>
              </a:rPr>
              <a:t>.</a:t>
            </a:r>
            <a:endParaRPr lang="en-US" dirty="0" smtClean="0">
              <a:solidFill>
                <a:schemeClr val="tx1"/>
              </a:solidFill>
            </a:endParaRPr>
          </a:p>
          <a:p>
            <a:pPr algn="r"/>
            <a:r>
              <a:rPr lang="ar-IQ" dirty="0" smtClean="0">
                <a:solidFill>
                  <a:schemeClr val="tx1"/>
                </a:solidFill>
              </a:rPr>
              <a:t>3- وتتبع </a:t>
            </a:r>
            <a:r>
              <a:rPr lang="ar-IQ" dirty="0">
                <a:solidFill>
                  <a:schemeClr val="tx1"/>
                </a:solidFill>
              </a:rPr>
              <a:t>هذه الطريقة في إدارة المرافق العامة الإدارية القومية بصفة أساسية </a:t>
            </a:r>
            <a:r>
              <a:rPr lang="ar-IQ" dirty="0" smtClean="0">
                <a:solidFill>
                  <a:schemeClr val="tx1"/>
                </a:solidFill>
              </a:rPr>
              <a:t>كمرفق </a:t>
            </a:r>
            <a:r>
              <a:rPr lang="ar-IQ" dirty="0">
                <a:solidFill>
                  <a:schemeClr val="tx1"/>
                </a:solidFill>
              </a:rPr>
              <a:t>الأمن والدفاع والقضاء , </a:t>
            </a:r>
            <a:r>
              <a:rPr lang="ar-IQ" dirty="0" smtClean="0">
                <a:solidFill>
                  <a:schemeClr val="tx1"/>
                </a:solidFill>
              </a:rPr>
              <a:t>وكذلك </a:t>
            </a:r>
            <a:r>
              <a:rPr lang="ar-IQ" dirty="0">
                <a:solidFill>
                  <a:schemeClr val="tx1"/>
                </a:solidFill>
              </a:rPr>
              <a:t>بعض المرافق الصناعية والتجارية متى وجدت الإدارة أن من </a:t>
            </a:r>
            <a:r>
              <a:rPr lang="ar-IQ" dirty="0" smtClean="0">
                <a:solidFill>
                  <a:schemeClr val="tx1"/>
                </a:solidFill>
              </a:rPr>
              <a:t>المناسب عدم ترك إدارتها لأشخاص القانون الخاص.</a:t>
            </a:r>
            <a:br>
              <a:rPr lang="ar-IQ" dirty="0" smtClean="0">
                <a:solidFill>
                  <a:schemeClr val="tx1"/>
                </a:solidFill>
              </a:rPr>
            </a:br>
            <a:r>
              <a:rPr lang="ar-IQ" dirty="0" smtClean="0">
                <a:solidFill>
                  <a:schemeClr val="tx1"/>
                </a:solidFill>
              </a:rPr>
              <a:t>4- وتوفر </a:t>
            </a:r>
            <a:r>
              <a:rPr lang="ar-IQ" dirty="0">
                <a:solidFill>
                  <a:schemeClr val="tx1"/>
                </a:solidFill>
              </a:rPr>
              <a:t>المقدرة المالية والفنية والحماية القانونية واستخدام أساليب السلطة العامة مما لا يتوفر لدى الأفراد. </a:t>
            </a:r>
            <a:endParaRPr lang="ar-IQ" dirty="0" smtClean="0">
              <a:solidFill>
                <a:schemeClr val="tx1"/>
              </a:solidFill>
            </a:endParaRPr>
          </a:p>
          <a:p>
            <a:pPr algn="r"/>
            <a:r>
              <a:rPr lang="ar-IQ" dirty="0" smtClean="0">
                <a:solidFill>
                  <a:schemeClr val="tx1"/>
                </a:solidFill>
              </a:rPr>
              <a:t>5- قد تتقيد  الادارة عند المباشرة بالنظم </a:t>
            </a:r>
            <a:r>
              <a:rPr lang="ar-IQ" dirty="0">
                <a:solidFill>
                  <a:schemeClr val="tx1"/>
                </a:solidFill>
              </a:rPr>
              <a:t>واللوائح والإجراءات الحكومية التي تعيق </a:t>
            </a:r>
            <a:r>
              <a:rPr lang="ar-IQ" dirty="0" smtClean="0">
                <a:solidFill>
                  <a:schemeClr val="tx1"/>
                </a:solidFill>
              </a:rPr>
              <a:t>تحقيق </a:t>
            </a:r>
            <a:r>
              <a:rPr lang="ar-IQ" dirty="0">
                <a:solidFill>
                  <a:schemeClr val="tx1"/>
                </a:solidFill>
              </a:rPr>
              <a:t>أهدافها في أداء الخدمات وإشباع الحاجات العامة.  </a:t>
            </a:r>
            <a:r>
              <a:rPr lang="ar-IQ" dirty="0" smtClean="0">
                <a:solidFill>
                  <a:schemeClr val="tx1"/>
                </a:solidFill>
              </a:rPr>
              <a:t>غير ان خطورة عملها  </a:t>
            </a:r>
            <a:r>
              <a:rPr lang="ar-IQ" dirty="0">
                <a:solidFill>
                  <a:schemeClr val="tx1"/>
                </a:solidFill>
              </a:rPr>
              <a:t>وتعلقها بسيادة وأمن الدولة والتي </a:t>
            </a:r>
            <a:r>
              <a:rPr lang="ar-IQ" dirty="0" err="1" smtClean="0">
                <a:solidFill>
                  <a:schemeClr val="tx1"/>
                </a:solidFill>
              </a:rPr>
              <a:t>لاتنجح</a:t>
            </a:r>
            <a:r>
              <a:rPr lang="ar-IQ" dirty="0" smtClean="0">
                <a:solidFill>
                  <a:schemeClr val="tx1"/>
                </a:solidFill>
              </a:rPr>
              <a:t> الا من حلال </a:t>
            </a:r>
            <a:r>
              <a:rPr lang="ar-IQ" dirty="0" err="1" smtClean="0">
                <a:solidFill>
                  <a:schemeClr val="tx1"/>
                </a:solidFill>
              </a:rPr>
              <a:t>ادراتها</a:t>
            </a:r>
            <a:r>
              <a:rPr lang="ar-IQ" dirty="0" smtClean="0">
                <a:solidFill>
                  <a:schemeClr val="tx1"/>
                </a:solidFill>
              </a:rPr>
              <a:t> مباشرةً</a:t>
            </a:r>
            <a:endParaRPr lang="ar-IQ" dirty="0">
              <a:solidFill>
                <a:schemeClr val="tx1"/>
              </a:solidFill>
            </a:endParaRPr>
          </a:p>
        </p:txBody>
      </p:sp>
    </p:spTree>
    <p:extLst>
      <p:ext uri="{BB962C8B-B14F-4D97-AF65-F5344CB8AC3E}">
        <p14:creationId xmlns:p14="http://schemas.microsoft.com/office/powerpoint/2010/main" val="121541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92500" lnSpcReduction="10000"/>
          </a:bodyPr>
          <a:lstStyle/>
          <a:p>
            <a:pPr marL="0" indent="0">
              <a:buNone/>
            </a:pPr>
            <a:r>
              <a:rPr lang="ar-IQ" dirty="0"/>
              <a:t> </a:t>
            </a:r>
            <a:r>
              <a:rPr lang="ar-IQ" dirty="0" smtClean="0"/>
              <a:t>ثانيا أسلوب </a:t>
            </a:r>
            <a:r>
              <a:rPr lang="ar-IQ" dirty="0"/>
              <a:t>المؤسسة أو الهيئة العامة</a:t>
            </a:r>
            <a:r>
              <a:rPr lang="ar-IQ" dirty="0" smtClean="0"/>
              <a:t/>
            </a:r>
            <a:br>
              <a:rPr lang="ar-IQ" dirty="0" smtClean="0"/>
            </a:br>
            <a:r>
              <a:rPr lang="ar-IQ" dirty="0"/>
              <a:t>قد يلجأ المشرع إلى </a:t>
            </a:r>
            <a:r>
              <a:rPr lang="ar-IQ" dirty="0" smtClean="0"/>
              <a:t>أسلوب يمنح </a:t>
            </a:r>
            <a:r>
              <a:rPr lang="ar-IQ" dirty="0"/>
              <a:t>إدارتها إلى أشخاص عامة تتمتع بالشخصية المعنوية المستقلة </a:t>
            </a:r>
            <a:r>
              <a:rPr lang="ar-IQ" dirty="0" smtClean="0"/>
              <a:t> ويطلق على هذه الأشخاص الإدارية الهيئات العامة ويسمح </a:t>
            </a:r>
            <a:r>
              <a:rPr lang="ar-IQ" dirty="0"/>
              <a:t>لها باستخدام وسائل القانون العام ويكون موظفيها موظفين عموميين وأموالها أموالاً عامة </a:t>
            </a:r>
            <a:r>
              <a:rPr lang="ar-IQ" dirty="0" smtClean="0"/>
              <a:t>وتلحق ميزانيتها بميزانية الدولة . وأعمالها </a:t>
            </a:r>
            <a:r>
              <a:rPr lang="ar-IQ" dirty="0"/>
              <a:t>أعمالاً إدارية </a:t>
            </a:r>
            <a:r>
              <a:rPr lang="ar-IQ" dirty="0" smtClean="0"/>
              <a:t>.  وتتميز رقابة الدولة على الهيئات العامة بأنها شاملة  لطبيعة خدماتها </a:t>
            </a:r>
          </a:p>
          <a:p>
            <a:pPr marL="0" indent="0">
              <a:buNone/>
            </a:pPr>
            <a:r>
              <a:rPr lang="ar-IQ" dirty="0" smtClean="0"/>
              <a:t>اما إذا </a:t>
            </a:r>
            <a:r>
              <a:rPr lang="ar-IQ" dirty="0"/>
              <a:t>كان نشاط المرفق الذي تديره تقديم خدمات عامة و يطلق عليها المؤسسات العامة إذا كان الموضوع نشاط المرفق تجارياً أو صناعياً أو زراعياً أو </a:t>
            </a:r>
            <a:r>
              <a:rPr lang="ar-IQ" dirty="0" smtClean="0"/>
              <a:t>مالياً. و لها </a:t>
            </a:r>
            <a:r>
              <a:rPr lang="ar-IQ" dirty="0"/>
              <a:t>ميزانية مستقلة لا تلحق في الغالب بالميزانية العامة للدولة وتوضع ميزانيتها على نمط المشاريع الاقتصادية والتجارية وتكون أموالها مملوكة للدولة ملكية خاصة ، </a:t>
            </a:r>
            <a:r>
              <a:rPr lang="ar-IQ" dirty="0" smtClean="0"/>
              <a:t>كذلك </a:t>
            </a:r>
            <a:r>
              <a:rPr lang="ar-IQ" dirty="0"/>
              <a:t>تتميز رقابة الدولة </a:t>
            </a:r>
            <a:r>
              <a:rPr lang="ar-IQ" dirty="0" smtClean="0"/>
              <a:t> عليها محدودة نظراً </a:t>
            </a:r>
            <a:r>
              <a:rPr lang="ar-IQ" dirty="0"/>
              <a:t>لطبيعة </a:t>
            </a:r>
            <a:r>
              <a:rPr lang="ar-IQ" dirty="0" smtClean="0"/>
              <a:t>نشاطها.</a:t>
            </a:r>
            <a:endParaRPr lang="ar-IQ" dirty="0"/>
          </a:p>
        </p:txBody>
      </p:sp>
    </p:spTree>
    <p:extLst>
      <p:ext uri="{BB962C8B-B14F-4D97-AF65-F5344CB8AC3E}">
        <p14:creationId xmlns:p14="http://schemas.microsoft.com/office/powerpoint/2010/main" val="347240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92500" lnSpcReduction="10000"/>
          </a:bodyPr>
          <a:lstStyle/>
          <a:p>
            <a:pPr marL="0" indent="0">
              <a:buNone/>
            </a:pPr>
            <a:r>
              <a:rPr lang="ar-IQ" dirty="0" smtClean="0"/>
              <a:t>ثالثا التزام </a:t>
            </a:r>
            <a:r>
              <a:rPr lang="ar-IQ" dirty="0"/>
              <a:t>أو امتيازات المرافق العامة</a:t>
            </a:r>
            <a:r>
              <a:rPr lang="ar-IQ" dirty="0" smtClean="0"/>
              <a:t/>
            </a:r>
            <a:br>
              <a:rPr lang="ar-IQ" dirty="0" smtClean="0"/>
            </a:br>
            <a:r>
              <a:rPr lang="ar-IQ" dirty="0"/>
              <a:t>بمقتضى هذه الطريقة تتعاقد الإدارة مع فرد أو شركة لإدارة </a:t>
            </a:r>
            <a:r>
              <a:rPr lang="ar-IQ" dirty="0" smtClean="0"/>
              <a:t>لاستغلال </a:t>
            </a:r>
            <a:r>
              <a:rPr lang="ar-IQ" dirty="0"/>
              <a:t>مرفق من المرافق العامة ال</a:t>
            </a:r>
            <a:r>
              <a:rPr lang="ar-IQ" u="sng" dirty="0"/>
              <a:t>اقتصادية</a:t>
            </a:r>
            <a:r>
              <a:rPr lang="ar-IQ" dirty="0"/>
              <a:t> لمدة محددة بأمواله وعمالة وأدواته وعلى </a:t>
            </a:r>
            <a:r>
              <a:rPr lang="ar-IQ" dirty="0" smtClean="0"/>
              <a:t>مسئولية المتعاقد  </a:t>
            </a:r>
            <a:r>
              <a:rPr lang="ar-IQ" dirty="0"/>
              <a:t>مقابل التصريح له بالحصول </a:t>
            </a:r>
            <a:r>
              <a:rPr lang="ar-IQ" dirty="0" smtClean="0"/>
              <a:t>على مبالغ الرسوم </a:t>
            </a:r>
            <a:r>
              <a:rPr lang="ar-IQ" dirty="0"/>
              <a:t>من المنتفعين بخدمات المرفق </a:t>
            </a:r>
            <a:r>
              <a:rPr lang="ar-IQ" dirty="0" smtClean="0"/>
              <a:t>الحق في طلب الإعفاء من الرسوم الجمركية  وهو ما يسمى </a:t>
            </a:r>
            <a:r>
              <a:rPr lang="ar-IQ" dirty="0"/>
              <a:t>بعقد التزام المرافق العامة أو عقد </a:t>
            </a:r>
            <a:r>
              <a:rPr lang="ar-IQ" dirty="0" smtClean="0"/>
              <a:t>الامتياز.</a:t>
            </a:r>
            <a:r>
              <a:rPr lang="ar-IQ" dirty="0"/>
              <a:t> </a:t>
            </a:r>
            <a:r>
              <a:rPr lang="ar-IQ" dirty="0" smtClean="0"/>
              <a:t>وعقد </a:t>
            </a:r>
            <a:r>
              <a:rPr lang="ar-IQ" dirty="0"/>
              <a:t>الالتزام عملاً قانونياً مركباً </a:t>
            </a:r>
            <a:r>
              <a:rPr lang="ar-IQ" dirty="0" smtClean="0"/>
              <a:t>يترتب عليه </a:t>
            </a:r>
            <a:r>
              <a:rPr lang="ar-IQ" dirty="0" err="1" smtClean="0"/>
              <a:t>مايلي</a:t>
            </a:r>
            <a:r>
              <a:rPr lang="ar-IQ" dirty="0" smtClean="0"/>
              <a:t> </a:t>
            </a:r>
          </a:p>
          <a:p>
            <a:pPr marL="0" indent="0">
              <a:buNone/>
            </a:pPr>
            <a:r>
              <a:rPr lang="ar-IQ" dirty="0" smtClean="0"/>
              <a:t>- يتعلق </a:t>
            </a:r>
            <a:r>
              <a:rPr lang="ar-IQ" dirty="0"/>
              <a:t>بتنظيم المرفق </a:t>
            </a:r>
            <a:r>
              <a:rPr lang="ar-IQ" dirty="0" smtClean="0"/>
              <a:t>وسيره وتملك </a:t>
            </a:r>
            <a:r>
              <a:rPr lang="ar-IQ" dirty="0"/>
              <a:t>الإدارة تعديل </a:t>
            </a:r>
            <a:r>
              <a:rPr lang="ar-IQ" dirty="0" smtClean="0"/>
              <a:t>نصوص العقد للضرورة  .</a:t>
            </a:r>
          </a:p>
          <a:p>
            <a:pPr marL="0" indent="0">
              <a:buNone/>
            </a:pPr>
            <a:r>
              <a:rPr lang="ar-IQ" dirty="0" smtClean="0"/>
              <a:t>- اما  الشروط </a:t>
            </a:r>
            <a:r>
              <a:rPr lang="ar-IQ" dirty="0"/>
              <a:t>التعاقدية التي تحكمها قاعدة </a:t>
            </a:r>
            <a:r>
              <a:rPr lang="ar-IQ" dirty="0" smtClean="0"/>
              <a:t>العقد </a:t>
            </a:r>
            <a:r>
              <a:rPr lang="ar-IQ" dirty="0"/>
              <a:t>شريعة </a:t>
            </a:r>
            <a:r>
              <a:rPr lang="ar-IQ" dirty="0" smtClean="0"/>
              <a:t>المتعاقدين </a:t>
            </a:r>
            <a:r>
              <a:rPr lang="ar-IQ" dirty="0"/>
              <a:t>, </a:t>
            </a:r>
            <a:r>
              <a:rPr lang="ar-IQ" dirty="0" smtClean="0"/>
              <a:t>بتحديد </a:t>
            </a:r>
            <a:r>
              <a:rPr lang="ar-IQ" dirty="0"/>
              <a:t>مدة الالتزام و الالتزامات المالية بين المتعاقدين </a:t>
            </a:r>
            <a:r>
              <a:rPr lang="ar-IQ" dirty="0" smtClean="0"/>
              <a:t>فقط لتشمل </a:t>
            </a:r>
            <a:r>
              <a:rPr lang="ar-IQ" dirty="0"/>
              <a:t>أسلوب تقديم الخدمات للمنتفعين </a:t>
            </a:r>
          </a:p>
        </p:txBody>
      </p:sp>
    </p:spTree>
    <p:extLst>
      <p:ext uri="{BB962C8B-B14F-4D97-AF65-F5344CB8AC3E}">
        <p14:creationId xmlns:p14="http://schemas.microsoft.com/office/powerpoint/2010/main" val="1388638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404664"/>
            <a:ext cx="8219256" cy="6264696"/>
          </a:xfrm>
        </p:spPr>
        <p:txBody>
          <a:bodyPr>
            <a:noAutofit/>
          </a:bodyPr>
          <a:lstStyle/>
          <a:p>
            <a:pPr marL="0" indent="0">
              <a:buNone/>
            </a:pPr>
            <a:r>
              <a:rPr lang="ar-IQ" sz="1400" dirty="0" smtClean="0"/>
              <a:t>- </a:t>
            </a:r>
            <a:r>
              <a:rPr lang="ar-IQ" sz="2400" dirty="0" smtClean="0"/>
              <a:t>يتمتع  المرفق المستغل بذات </a:t>
            </a:r>
            <a:r>
              <a:rPr lang="ar-IQ" sz="2400" dirty="0"/>
              <a:t>امتيازات المرافق العامة الأخرى كونه يهدف إلى تحقيق النفع العام , فهو يخضع لنفس المبادئ الأساسية </a:t>
            </a:r>
            <a:r>
              <a:rPr lang="ar-IQ" sz="2400" dirty="0" smtClean="0"/>
              <a:t> للمرافق العامة </a:t>
            </a:r>
          </a:p>
          <a:p>
            <a:pPr>
              <a:buFontTx/>
              <a:buChar char="-"/>
            </a:pPr>
            <a:r>
              <a:rPr lang="ar-IQ" sz="2400" dirty="0" smtClean="0"/>
              <a:t>كما </a:t>
            </a:r>
            <a:r>
              <a:rPr lang="ar-IQ" sz="2400" dirty="0"/>
              <a:t>يتمتع الملتزم بحق شغل الدومين العام أو طلب نزع الملكية للمنفعة العامة</a:t>
            </a:r>
            <a:r>
              <a:rPr lang="ar-IQ" sz="2400" dirty="0" smtClean="0"/>
              <a:t>.</a:t>
            </a:r>
          </a:p>
          <a:p>
            <a:pPr marL="0" indent="0">
              <a:buNone/>
            </a:pPr>
            <a:r>
              <a:rPr lang="ar-IQ" sz="2400" dirty="0" smtClean="0"/>
              <a:t>(</a:t>
            </a:r>
            <a:r>
              <a:rPr lang="ar-IQ" sz="2400" dirty="0">
                <a:solidFill>
                  <a:srgbClr val="FF0000"/>
                </a:solidFill>
              </a:rPr>
              <a:t>الدومين العام: الأموال التـي تملكها الدولة أو الهيئات العامة الأخرى والتـي تخضع لأحكام القانون العام, ويتـرك للأفراد حق الانتفاع المباشر بها دون مقابل والتي لا يجوز أن تجري عليها التصرفات الناقلة </a:t>
            </a:r>
            <a:r>
              <a:rPr lang="ar-IQ" sz="2400" dirty="0" smtClean="0">
                <a:solidFill>
                  <a:srgbClr val="FF0000"/>
                </a:solidFill>
              </a:rPr>
              <a:t>للملكية</a:t>
            </a:r>
            <a:r>
              <a:rPr lang="ar-IQ" sz="2400" dirty="0" smtClean="0"/>
              <a:t>)</a:t>
            </a:r>
            <a:br>
              <a:rPr lang="ar-IQ" sz="2400" dirty="0" smtClean="0"/>
            </a:br>
            <a:r>
              <a:rPr lang="ar-IQ" sz="2400" dirty="0" smtClean="0"/>
              <a:t>- </a:t>
            </a:r>
            <a:r>
              <a:rPr lang="ar-IQ" sz="2400" dirty="0"/>
              <a:t>أن من يعمل في المرفق </a:t>
            </a:r>
            <a:r>
              <a:rPr lang="ar-IQ" sz="2400" dirty="0" smtClean="0"/>
              <a:t>المستغل لا </a:t>
            </a:r>
            <a:r>
              <a:rPr lang="ar-IQ" sz="2400" dirty="0"/>
              <a:t>يعد موظفاً عاماً بل يخضع في علاقته </a:t>
            </a:r>
            <a:r>
              <a:rPr lang="ar-IQ" sz="2400" dirty="0" smtClean="0"/>
              <a:t>بالمتعاقد لأحكام </a:t>
            </a:r>
            <a:r>
              <a:rPr lang="ar-IQ" sz="2400" dirty="0"/>
              <a:t>القانون الخاص، وتمارس الإدارة في مواجهة الملتزم سلطة الرقابة والإشراف على ممارسة عمله </a:t>
            </a:r>
            <a:r>
              <a:rPr lang="ar-IQ" sz="2400" dirty="0" smtClean="0"/>
              <a:t> فقط على </a:t>
            </a:r>
            <a:r>
              <a:rPr lang="ar-IQ" sz="2400" dirty="0"/>
              <a:t>أن لا تصل </a:t>
            </a:r>
            <a:r>
              <a:rPr lang="ar-IQ" sz="2400" dirty="0" smtClean="0"/>
              <a:t>الرقابة </a:t>
            </a:r>
            <a:r>
              <a:rPr lang="ar-IQ" sz="2400" dirty="0"/>
              <a:t>حداً يغير من طبيعة الالتزام , وتعديل جوهرة أو أن تحل محل الملتزم في إدارة المرفق وإلا خرج عقد الالتزام عن مضمونه وتغير استغلال المرفق إلى الإدارة </a:t>
            </a:r>
            <a:r>
              <a:rPr lang="ar-IQ" sz="2400" dirty="0" smtClean="0"/>
              <a:t>المباشرة .</a:t>
            </a:r>
            <a:br>
              <a:rPr lang="ar-IQ" sz="2400" dirty="0" smtClean="0"/>
            </a:br>
            <a:r>
              <a:rPr lang="ar-IQ" sz="2400" dirty="0" smtClean="0"/>
              <a:t>-  </a:t>
            </a:r>
            <a:r>
              <a:rPr lang="ar-IQ" sz="2400" dirty="0"/>
              <a:t>أن الإدارة تملك إنهاء عقد الالتزام قبل مدته بقرار إداري ولو لم يصدر أي خطأ من الملتزم </a:t>
            </a:r>
            <a:endParaRPr lang="ar-IQ" sz="2400" dirty="0" smtClean="0"/>
          </a:p>
          <a:p>
            <a:pPr>
              <a:buFontTx/>
              <a:buChar char="-"/>
            </a:pPr>
            <a:r>
              <a:rPr lang="ar-IQ" sz="2400" dirty="0" smtClean="0"/>
              <a:t>كما </a:t>
            </a:r>
            <a:r>
              <a:rPr lang="ar-IQ" sz="2400" dirty="0"/>
              <a:t>قد يصدر الاسترداد بموجب قانون حيث تلجأ الإدارة إلى المشرع لإصدار قانون باسترداد المرفق وإنهاء الالتزام وهو ما يحصل غالباً عند التأميم . وفي الحالتين للملتزم الحق في المطالبة بالتعويض .</a:t>
            </a:r>
            <a:r>
              <a:rPr lang="ar-IQ" sz="2400" dirty="0" smtClean="0"/>
              <a:t/>
            </a:r>
            <a:br>
              <a:rPr lang="ar-IQ" sz="2400" dirty="0" smtClean="0"/>
            </a:br>
            <a:endParaRPr lang="ar-IQ" sz="2400" dirty="0"/>
          </a:p>
        </p:txBody>
      </p:sp>
    </p:spTree>
    <p:extLst>
      <p:ext uri="{BB962C8B-B14F-4D97-AF65-F5344CB8AC3E}">
        <p14:creationId xmlns:p14="http://schemas.microsoft.com/office/powerpoint/2010/main" val="60219537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1146</TotalTime>
  <Words>373</Words>
  <Application>Microsoft Office PowerPoint</Application>
  <PresentationFormat>عرض على الشاشة (3:4)‏</PresentationFormat>
  <Paragraphs>37</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8</cp:revision>
  <dcterms:created xsi:type="dcterms:W3CDTF">2021-02-12T19:29:37Z</dcterms:created>
  <dcterms:modified xsi:type="dcterms:W3CDTF">2021-12-11T16:17:08Z</dcterms:modified>
</cp:coreProperties>
</file>