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60" r:id="rId5"/>
    <p:sldId id="259" r:id="rId6"/>
    <p:sldId id="261" r:id="rId7"/>
    <p:sldId id="262" r:id="rId8"/>
    <p:sldId id="263" r:id="rId9"/>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56" d="100"/>
          <a:sy n="56" d="100"/>
        </p:scale>
        <p:origin x="-96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2B2C1C49-2BE6-48D4-A28F-07DB922D6082}" type="datetimeFigureOut">
              <a:rPr lang="ar-IQ" smtClean="0"/>
              <a:t>22/04/1443</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5B265C58-9B5C-4414-9D40-295AA0B8C866}" type="slidenum">
              <a:rPr lang="ar-IQ" smtClean="0"/>
              <a:t>‹#›</a:t>
            </a:fld>
            <a:endParaRPr lang="ar-IQ"/>
          </a:p>
        </p:txBody>
      </p:sp>
    </p:spTree>
    <p:extLst>
      <p:ext uri="{BB962C8B-B14F-4D97-AF65-F5344CB8AC3E}">
        <p14:creationId xmlns:p14="http://schemas.microsoft.com/office/powerpoint/2010/main" val="3541044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2B2C1C49-2BE6-48D4-A28F-07DB922D6082}" type="datetimeFigureOut">
              <a:rPr lang="ar-IQ" smtClean="0"/>
              <a:t>22/04/1443</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5B265C58-9B5C-4414-9D40-295AA0B8C866}" type="slidenum">
              <a:rPr lang="ar-IQ" smtClean="0"/>
              <a:t>‹#›</a:t>
            </a:fld>
            <a:endParaRPr lang="ar-IQ"/>
          </a:p>
        </p:txBody>
      </p:sp>
    </p:spTree>
    <p:extLst>
      <p:ext uri="{BB962C8B-B14F-4D97-AF65-F5344CB8AC3E}">
        <p14:creationId xmlns:p14="http://schemas.microsoft.com/office/powerpoint/2010/main" val="27303654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2B2C1C49-2BE6-48D4-A28F-07DB922D6082}" type="datetimeFigureOut">
              <a:rPr lang="ar-IQ" smtClean="0"/>
              <a:t>22/04/1443</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5B265C58-9B5C-4414-9D40-295AA0B8C866}" type="slidenum">
              <a:rPr lang="ar-IQ" smtClean="0"/>
              <a:t>‹#›</a:t>
            </a:fld>
            <a:endParaRPr lang="ar-IQ"/>
          </a:p>
        </p:txBody>
      </p:sp>
    </p:spTree>
    <p:extLst>
      <p:ext uri="{BB962C8B-B14F-4D97-AF65-F5344CB8AC3E}">
        <p14:creationId xmlns:p14="http://schemas.microsoft.com/office/powerpoint/2010/main" val="9990466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2B2C1C49-2BE6-48D4-A28F-07DB922D6082}" type="datetimeFigureOut">
              <a:rPr lang="ar-IQ" smtClean="0"/>
              <a:t>22/04/1443</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5B265C58-9B5C-4414-9D40-295AA0B8C866}" type="slidenum">
              <a:rPr lang="ar-IQ" smtClean="0"/>
              <a:t>‹#›</a:t>
            </a:fld>
            <a:endParaRPr lang="ar-IQ"/>
          </a:p>
        </p:txBody>
      </p:sp>
    </p:spTree>
    <p:extLst>
      <p:ext uri="{BB962C8B-B14F-4D97-AF65-F5344CB8AC3E}">
        <p14:creationId xmlns:p14="http://schemas.microsoft.com/office/powerpoint/2010/main" val="34718857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2B2C1C49-2BE6-48D4-A28F-07DB922D6082}" type="datetimeFigureOut">
              <a:rPr lang="ar-IQ" smtClean="0"/>
              <a:t>22/04/1443</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5B265C58-9B5C-4414-9D40-295AA0B8C866}" type="slidenum">
              <a:rPr lang="ar-IQ" smtClean="0"/>
              <a:t>‹#›</a:t>
            </a:fld>
            <a:endParaRPr lang="ar-IQ"/>
          </a:p>
        </p:txBody>
      </p:sp>
    </p:spTree>
    <p:extLst>
      <p:ext uri="{BB962C8B-B14F-4D97-AF65-F5344CB8AC3E}">
        <p14:creationId xmlns:p14="http://schemas.microsoft.com/office/powerpoint/2010/main" val="20962587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2B2C1C49-2BE6-48D4-A28F-07DB922D6082}" type="datetimeFigureOut">
              <a:rPr lang="ar-IQ" smtClean="0"/>
              <a:t>22/04/1443</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5B265C58-9B5C-4414-9D40-295AA0B8C866}" type="slidenum">
              <a:rPr lang="ar-IQ" smtClean="0"/>
              <a:t>‹#›</a:t>
            </a:fld>
            <a:endParaRPr lang="ar-IQ"/>
          </a:p>
        </p:txBody>
      </p:sp>
    </p:spTree>
    <p:extLst>
      <p:ext uri="{BB962C8B-B14F-4D97-AF65-F5344CB8AC3E}">
        <p14:creationId xmlns:p14="http://schemas.microsoft.com/office/powerpoint/2010/main" val="19045594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2B2C1C49-2BE6-48D4-A28F-07DB922D6082}" type="datetimeFigureOut">
              <a:rPr lang="ar-IQ" smtClean="0"/>
              <a:t>22/04/1443</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5B265C58-9B5C-4414-9D40-295AA0B8C866}" type="slidenum">
              <a:rPr lang="ar-IQ" smtClean="0"/>
              <a:t>‹#›</a:t>
            </a:fld>
            <a:endParaRPr lang="ar-IQ"/>
          </a:p>
        </p:txBody>
      </p:sp>
    </p:spTree>
    <p:extLst>
      <p:ext uri="{BB962C8B-B14F-4D97-AF65-F5344CB8AC3E}">
        <p14:creationId xmlns:p14="http://schemas.microsoft.com/office/powerpoint/2010/main" val="35818130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2B2C1C49-2BE6-48D4-A28F-07DB922D6082}" type="datetimeFigureOut">
              <a:rPr lang="ar-IQ" smtClean="0"/>
              <a:t>22/04/1443</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5B265C58-9B5C-4414-9D40-295AA0B8C866}" type="slidenum">
              <a:rPr lang="ar-IQ" smtClean="0"/>
              <a:t>‹#›</a:t>
            </a:fld>
            <a:endParaRPr lang="ar-IQ"/>
          </a:p>
        </p:txBody>
      </p:sp>
    </p:spTree>
    <p:extLst>
      <p:ext uri="{BB962C8B-B14F-4D97-AF65-F5344CB8AC3E}">
        <p14:creationId xmlns:p14="http://schemas.microsoft.com/office/powerpoint/2010/main" val="9198852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2B2C1C49-2BE6-48D4-A28F-07DB922D6082}" type="datetimeFigureOut">
              <a:rPr lang="ar-IQ" smtClean="0"/>
              <a:t>22/04/1443</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5B265C58-9B5C-4414-9D40-295AA0B8C866}" type="slidenum">
              <a:rPr lang="ar-IQ" smtClean="0"/>
              <a:t>‹#›</a:t>
            </a:fld>
            <a:endParaRPr lang="ar-IQ"/>
          </a:p>
        </p:txBody>
      </p:sp>
    </p:spTree>
    <p:extLst>
      <p:ext uri="{BB962C8B-B14F-4D97-AF65-F5344CB8AC3E}">
        <p14:creationId xmlns:p14="http://schemas.microsoft.com/office/powerpoint/2010/main" val="24283541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2B2C1C49-2BE6-48D4-A28F-07DB922D6082}" type="datetimeFigureOut">
              <a:rPr lang="ar-IQ" smtClean="0"/>
              <a:t>22/04/1443</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5B265C58-9B5C-4414-9D40-295AA0B8C866}" type="slidenum">
              <a:rPr lang="ar-IQ" smtClean="0"/>
              <a:t>‹#›</a:t>
            </a:fld>
            <a:endParaRPr lang="ar-IQ"/>
          </a:p>
        </p:txBody>
      </p:sp>
    </p:spTree>
    <p:extLst>
      <p:ext uri="{BB962C8B-B14F-4D97-AF65-F5344CB8AC3E}">
        <p14:creationId xmlns:p14="http://schemas.microsoft.com/office/powerpoint/2010/main" val="25470260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2B2C1C49-2BE6-48D4-A28F-07DB922D6082}" type="datetimeFigureOut">
              <a:rPr lang="ar-IQ" smtClean="0"/>
              <a:t>22/04/1443</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5B265C58-9B5C-4414-9D40-295AA0B8C866}" type="slidenum">
              <a:rPr lang="ar-IQ" smtClean="0"/>
              <a:t>‹#›</a:t>
            </a:fld>
            <a:endParaRPr lang="ar-IQ"/>
          </a:p>
        </p:txBody>
      </p:sp>
    </p:spTree>
    <p:extLst>
      <p:ext uri="{BB962C8B-B14F-4D97-AF65-F5344CB8AC3E}">
        <p14:creationId xmlns:p14="http://schemas.microsoft.com/office/powerpoint/2010/main" val="35550577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2B2C1C49-2BE6-48D4-A28F-07DB922D6082}" type="datetimeFigureOut">
              <a:rPr lang="ar-IQ" smtClean="0"/>
              <a:t>22/04/1443</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5B265C58-9B5C-4414-9D40-295AA0B8C866}" type="slidenum">
              <a:rPr lang="ar-IQ" smtClean="0"/>
              <a:t>‹#›</a:t>
            </a:fld>
            <a:endParaRPr lang="ar-IQ"/>
          </a:p>
        </p:txBody>
      </p:sp>
    </p:spTree>
    <p:extLst>
      <p:ext uri="{BB962C8B-B14F-4D97-AF65-F5344CB8AC3E}">
        <p14:creationId xmlns:p14="http://schemas.microsoft.com/office/powerpoint/2010/main" val="33271012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395536" y="404664"/>
            <a:ext cx="8024936" cy="6048672"/>
          </a:xfrm>
        </p:spPr>
        <p:txBody>
          <a:bodyPr>
            <a:noAutofit/>
          </a:bodyPr>
          <a:lstStyle/>
          <a:p>
            <a:pPr algn="r"/>
            <a:r>
              <a:rPr lang="ar-IQ" sz="2400" dirty="0" smtClean="0">
                <a:solidFill>
                  <a:schemeClr val="tx1"/>
                </a:solidFill>
              </a:rPr>
              <a:t>الضبط </a:t>
            </a:r>
            <a:r>
              <a:rPr lang="ar-IQ" sz="2400" dirty="0">
                <a:solidFill>
                  <a:schemeClr val="tx1"/>
                </a:solidFill>
              </a:rPr>
              <a:t>الإداري .</a:t>
            </a:r>
            <a:r>
              <a:rPr lang="ar-IQ" sz="2400" dirty="0" smtClean="0">
                <a:solidFill>
                  <a:schemeClr val="tx1"/>
                </a:solidFill>
              </a:rPr>
              <a:t/>
            </a:r>
            <a:br>
              <a:rPr lang="ar-IQ" sz="2400" dirty="0" smtClean="0">
                <a:solidFill>
                  <a:schemeClr val="tx1"/>
                </a:solidFill>
              </a:rPr>
            </a:br>
            <a:r>
              <a:rPr lang="ar-IQ" sz="2400" dirty="0">
                <a:solidFill>
                  <a:schemeClr val="tx1"/>
                </a:solidFill>
              </a:rPr>
              <a:t>يقصد بالضبط الإداري بمعناه العام مجموعة الإجراءات والأوامر والقرارات التي تتخذها السلطة المختصة للمحافظة على النظام العام </a:t>
            </a:r>
            <a:r>
              <a:rPr lang="ar-IQ" sz="2400" dirty="0" smtClean="0">
                <a:solidFill>
                  <a:schemeClr val="tx1"/>
                </a:solidFill>
              </a:rPr>
              <a:t>بمدلولاته</a:t>
            </a:r>
            <a:r>
              <a:rPr lang="ar-IQ" sz="2400" dirty="0">
                <a:solidFill>
                  <a:schemeClr val="tx1"/>
                </a:solidFill>
              </a:rPr>
              <a:t> </a:t>
            </a:r>
            <a:r>
              <a:rPr lang="ar-IQ" sz="2400" dirty="0" smtClean="0">
                <a:solidFill>
                  <a:schemeClr val="tx1"/>
                </a:solidFill>
              </a:rPr>
              <a:t>. فهو نظام وقائي تتولى الادارة فيه حماية المجتمع من كل ما يمكن  باستقراره . وللضبط نوعان </a:t>
            </a:r>
          </a:p>
          <a:p>
            <a:pPr algn="r"/>
            <a:r>
              <a:rPr lang="ar-IQ" sz="2400" dirty="0" smtClean="0">
                <a:solidFill>
                  <a:schemeClr val="tx1"/>
                </a:solidFill>
              </a:rPr>
              <a:t>الضبط الاداري التشريعي </a:t>
            </a:r>
          </a:p>
          <a:p>
            <a:pPr algn="r"/>
            <a:r>
              <a:rPr lang="ar-IQ" sz="2400" dirty="0" smtClean="0">
                <a:solidFill>
                  <a:schemeClr val="tx1"/>
                </a:solidFill>
              </a:rPr>
              <a:t>معناه ان يصدر المشرع قوانين تقيد البعض من حريات الافراد التي تضر باستقرار الدولة من جوانب معينة  لذا تسمى بالضبط التشريعي وهو ما يميزه عن الضبط الاداري وهي مجموعة من الانظمة والتعليمات تصدرها الادارة لحماية جانب معين سواء كانت  قرارات تنظيمية او فردية </a:t>
            </a:r>
          </a:p>
          <a:p>
            <a:pPr algn="r"/>
            <a:r>
              <a:rPr lang="ar-IQ" sz="2400" dirty="0" smtClean="0">
                <a:solidFill>
                  <a:schemeClr val="tx1"/>
                </a:solidFill>
              </a:rPr>
              <a:t>الضبط القضائي </a:t>
            </a:r>
          </a:p>
          <a:p>
            <a:pPr algn="r"/>
            <a:r>
              <a:rPr lang="ar-IQ" sz="2400" dirty="0" smtClean="0">
                <a:solidFill>
                  <a:schemeClr val="tx1"/>
                </a:solidFill>
              </a:rPr>
              <a:t>الاجراءات التي تتخذها السلطة القضائية للتحري عن الجرائم والبحث عن حقائقها من ادلة وشهود وغيرها </a:t>
            </a:r>
          </a:p>
        </p:txBody>
      </p:sp>
    </p:spTree>
    <p:extLst>
      <p:ext uri="{BB962C8B-B14F-4D97-AF65-F5344CB8AC3E}">
        <p14:creationId xmlns:p14="http://schemas.microsoft.com/office/powerpoint/2010/main" val="32866847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620688"/>
            <a:ext cx="8229600" cy="5505475"/>
          </a:xfrm>
        </p:spPr>
        <p:txBody>
          <a:bodyPr>
            <a:normAutofit/>
          </a:bodyPr>
          <a:lstStyle/>
          <a:p>
            <a:pPr marL="0" indent="0">
              <a:buNone/>
            </a:pPr>
            <a:r>
              <a:rPr lang="ar-IQ" sz="2400" dirty="0" smtClean="0"/>
              <a:t>- الا انهما يتفقان مع الضبط الاداري من حيث الاجراءات التي تصدر تشكل قرارات وليس تشريع</a:t>
            </a:r>
          </a:p>
          <a:p>
            <a:pPr marL="0" indent="0">
              <a:buNone/>
            </a:pPr>
            <a:r>
              <a:rPr lang="ar-IQ" sz="2400" dirty="0" smtClean="0"/>
              <a:t>بينما الجهة تختلف في الاصدار فالقرارات  التي تصدرها  الضبط القضائي هي السلطة القضائية اما اقرارات الضبط الاداري تصدرها السلطة التنفيذية </a:t>
            </a:r>
          </a:p>
          <a:p>
            <a:pPr marL="0" indent="0">
              <a:buNone/>
            </a:pPr>
            <a:r>
              <a:rPr lang="ar-IQ" sz="2400" dirty="0" smtClean="0"/>
              <a:t>القرارات التي تصدر من الضبط الاداري وقائي معناها انها تقي حدوثها قبل حدوثها , بينما الضبط القضائي فإجراءاتها تصدر بعد حدوث الجرم </a:t>
            </a:r>
          </a:p>
          <a:p>
            <a:pPr marL="0" indent="0">
              <a:buNone/>
            </a:pPr>
            <a:r>
              <a:rPr lang="ar-IQ" sz="2400" dirty="0" smtClean="0"/>
              <a:t>- قرارات الضبط الاداري  تصدر تنظيمية وفردية  وخاضعة لرقابة القضاء الاداري , بينما قرارات الضبط القضائي تخضع لرقابة القضاء العادي </a:t>
            </a:r>
          </a:p>
          <a:p>
            <a:pPr marL="0" indent="0">
              <a:buNone/>
            </a:pPr>
            <a:endParaRPr lang="ar-IQ" sz="1600" dirty="0"/>
          </a:p>
        </p:txBody>
      </p:sp>
    </p:spTree>
    <p:extLst>
      <p:ext uri="{BB962C8B-B14F-4D97-AF65-F5344CB8AC3E}">
        <p14:creationId xmlns:p14="http://schemas.microsoft.com/office/powerpoint/2010/main" val="19100198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692696"/>
            <a:ext cx="8229600" cy="5433467"/>
          </a:xfrm>
        </p:spPr>
        <p:txBody>
          <a:bodyPr>
            <a:normAutofit lnSpcReduction="10000"/>
          </a:bodyPr>
          <a:lstStyle/>
          <a:p>
            <a:pPr marL="0" indent="0">
              <a:buNone/>
            </a:pPr>
            <a:r>
              <a:rPr lang="ar-IQ" dirty="0"/>
              <a:t>انواع الضبط الاداري </a:t>
            </a:r>
          </a:p>
          <a:p>
            <a:pPr marL="0" indent="0">
              <a:buNone/>
            </a:pPr>
            <a:r>
              <a:rPr lang="ar-IQ" sz="2400" dirty="0" smtClean="0"/>
              <a:t>1 - </a:t>
            </a:r>
            <a:r>
              <a:rPr lang="ar-IQ" sz="2400" dirty="0"/>
              <a:t>الضبط الاداري العام</a:t>
            </a:r>
          </a:p>
          <a:p>
            <a:pPr marL="0" indent="0">
              <a:buNone/>
            </a:pPr>
            <a:r>
              <a:rPr lang="ar-IQ" sz="2400" dirty="0"/>
              <a:t>2</a:t>
            </a:r>
            <a:r>
              <a:rPr lang="ar-IQ" sz="2400" dirty="0" smtClean="0"/>
              <a:t>- الضبط </a:t>
            </a:r>
            <a:r>
              <a:rPr lang="ar-IQ" sz="2400" dirty="0"/>
              <a:t>الاداري الخاص</a:t>
            </a:r>
          </a:p>
          <a:p>
            <a:pPr marL="0" indent="0">
              <a:buNone/>
            </a:pPr>
            <a:r>
              <a:rPr lang="ar-IQ" sz="2400" dirty="0" smtClean="0"/>
              <a:t>لضبط </a:t>
            </a:r>
            <a:r>
              <a:rPr lang="ar-IQ" sz="2400" dirty="0"/>
              <a:t>الاداري العام معناه حماية النظام العام من اي </a:t>
            </a:r>
            <a:r>
              <a:rPr lang="ar-IQ" sz="2400" dirty="0" err="1"/>
              <a:t>شي</a:t>
            </a:r>
            <a:r>
              <a:rPr lang="ar-IQ" sz="2400" dirty="0"/>
              <a:t> يخل بأمنه وصحته وسكينته , اي يحمي النظام بصورة عامة ضمن الامن والصحة والسكينة العامة </a:t>
            </a:r>
          </a:p>
          <a:p>
            <a:pPr marL="0" indent="0">
              <a:buNone/>
            </a:pPr>
            <a:r>
              <a:rPr lang="ar-IQ" sz="2400" dirty="0"/>
              <a:t>ا</a:t>
            </a:r>
            <a:r>
              <a:rPr lang="ar-IQ" sz="2400" dirty="0" smtClean="0"/>
              <a:t>ما </a:t>
            </a:r>
            <a:r>
              <a:rPr lang="ar-IQ" sz="2400" dirty="0"/>
              <a:t>الضبط الاداري الخاص هو حماية النظام العام من زاوية معينة قد يكون الامن العام او الصحة العامة او السكينة العامة , بمعنى انها تنفرد بالحماية لجزء واحد </a:t>
            </a:r>
          </a:p>
          <a:p>
            <a:pPr marL="0" indent="0">
              <a:buNone/>
            </a:pPr>
            <a:r>
              <a:rPr lang="ar-IQ" sz="2400" dirty="0"/>
              <a:t>ويلاحظ أن الضبط الإداري الخاص قد يستهدف أغراضا أخرى بخلاف أغراض الضبط الإداري العام التقليدية ، إذ يملك أن يفرض القيود التي يراها لتحقيق أهداف أو أغراض أخرى خلاف النظام العام كالقيود التي تفرض على الأفراد لحماية الآثار أو تنظيم السياحة وتجميل المدن.</a:t>
            </a:r>
            <a:br>
              <a:rPr lang="ar-IQ" sz="2400" dirty="0"/>
            </a:br>
            <a:r>
              <a:rPr lang="ar-IQ" sz="2400" dirty="0"/>
              <a:t>ومن ثم فان الضبط الإداري الخاص أضيق حدوداً من نطاق الضبط الإداري العام لتقيده بمكان أو نشاط أو أغراض معينه. إلا أن ذلك لا يعنى محدودية تأثيره في المجالات التي يتولاها</a:t>
            </a:r>
          </a:p>
        </p:txBody>
      </p:sp>
    </p:spTree>
    <p:extLst>
      <p:ext uri="{BB962C8B-B14F-4D97-AF65-F5344CB8AC3E}">
        <p14:creationId xmlns:p14="http://schemas.microsoft.com/office/powerpoint/2010/main" val="36859264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620688"/>
            <a:ext cx="8229600" cy="5505475"/>
          </a:xfrm>
        </p:spPr>
        <p:txBody>
          <a:bodyPr>
            <a:normAutofit/>
          </a:bodyPr>
          <a:lstStyle/>
          <a:p>
            <a:pPr marL="0" indent="0">
              <a:buNone/>
            </a:pPr>
            <a:r>
              <a:rPr lang="ar-IQ" dirty="0"/>
              <a:t>أغراض الضبط الإداري</a:t>
            </a:r>
            <a:r>
              <a:rPr lang="ar-IQ" sz="1800" dirty="0"/>
              <a:t/>
            </a:r>
            <a:br>
              <a:rPr lang="ar-IQ" sz="1800" dirty="0"/>
            </a:br>
            <a:r>
              <a:rPr lang="ar-IQ" sz="2400" dirty="0" smtClean="0"/>
              <a:t>تختلف الاغراض التي تحمي استقرار الدولة باختلاف </a:t>
            </a:r>
            <a:r>
              <a:rPr lang="ar-IQ" sz="2400" dirty="0"/>
              <a:t>الزمان والمكان فيما يعتبر مخالفاً للنظام العام في زمان أو مكان معينين قد لا يعد كذلك في زمان أو مكان آخرين : كما يختلف باختلاف الفلسفة السياسية والاقتصادية والاجتماعية السائدة في الدولة . لذلك يجمع الفقه على ضرورة ربط فكرة النظام العام بالمصلحة العامة العليا المجتمع في كل دولة على حده.</a:t>
            </a:r>
            <a:br>
              <a:rPr lang="ar-IQ" sz="2400" dirty="0"/>
            </a:br>
            <a:r>
              <a:rPr lang="ar-IQ" sz="2400" dirty="0"/>
              <a:t>غير أن معظم الفقهاء يتفقون على أن النظام العام يهدف إلى تحقيق ثلاثة أغراض رئيسية هي: الأمن العام والصحة العامة والسكنية العامة .</a:t>
            </a:r>
            <a:br>
              <a:rPr lang="ar-IQ" sz="2400" dirty="0"/>
            </a:br>
            <a:r>
              <a:rPr lang="ar-IQ" sz="2400" dirty="0"/>
              <a:t>أولاً : الأمن العام</a:t>
            </a:r>
            <a:br>
              <a:rPr lang="ar-IQ" sz="2400" dirty="0"/>
            </a:br>
            <a:r>
              <a:rPr lang="ar-IQ" sz="2400" dirty="0"/>
              <a:t>يقصد بالأمن العام تحقيق كل ما من شأنه اطمئنان الإنسان على نفسه وماله من خطر الاعتداءات والانتهاكات واتخاذ الإجراءات اللازمة لمنع وقوع الكوارث الطبيعية كالكوارث والأخطار العامة كالحرائق والفيضانات والسيول ، والانتهاكات التي قد تسبب بها الإنسان كجرائم القتل والسرقة والمظاهرات وأحداث الشغب وحوادث المرور.</a:t>
            </a:r>
          </a:p>
        </p:txBody>
      </p:sp>
    </p:spTree>
    <p:extLst>
      <p:ext uri="{BB962C8B-B14F-4D97-AF65-F5344CB8AC3E}">
        <p14:creationId xmlns:p14="http://schemas.microsoft.com/office/powerpoint/2010/main" val="22628312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76672"/>
            <a:ext cx="8229600" cy="5649491"/>
          </a:xfrm>
        </p:spPr>
        <p:txBody>
          <a:bodyPr>
            <a:normAutofit/>
          </a:bodyPr>
          <a:lstStyle/>
          <a:p>
            <a:pPr marL="0" indent="0">
              <a:buNone/>
            </a:pPr>
            <a:r>
              <a:rPr lang="ar-IQ" sz="2000" dirty="0" smtClean="0"/>
              <a:t>ثانياً : الصحة العامة.</a:t>
            </a:r>
            <a:br>
              <a:rPr lang="ar-IQ" sz="2000" dirty="0" smtClean="0"/>
            </a:br>
            <a:r>
              <a:rPr lang="ar-IQ" sz="2000" dirty="0" smtClean="0"/>
              <a:t>ويقصد بها حماية صحة الأفراد من كل ما من شانه أن يضر بها من أمراض أو أوبئة إذ تعمد الإدارة إلى تطعيم الأفراد من الأمراض المعدية وتتخذ الإجراءات التي تمنع انتشارها.</a:t>
            </a:r>
            <a:br>
              <a:rPr lang="ar-IQ" sz="2000" dirty="0" smtClean="0"/>
            </a:br>
            <a:r>
              <a:rPr lang="ar-IQ" sz="2000" dirty="0" smtClean="0"/>
              <a:t>كما تشرف على توفير المياه الصالحة للشرب وتراقب صلاحية الأغذية للاستهلاك البشرى ومدى تقيد المحال العامة بالشروط الصحية.</a:t>
            </a:r>
            <a:br>
              <a:rPr lang="ar-IQ" sz="2000" dirty="0" smtClean="0"/>
            </a:br>
            <a:endParaRPr lang="ar-IQ" sz="2000" dirty="0" smtClean="0"/>
          </a:p>
          <a:p>
            <a:pPr marL="0" indent="0">
              <a:buNone/>
            </a:pPr>
            <a:r>
              <a:rPr lang="ar-IQ" sz="2000" dirty="0" smtClean="0"/>
              <a:t>ثالثاً: السكنية العامة.</a:t>
            </a:r>
            <a:br>
              <a:rPr lang="ar-IQ" sz="2000" dirty="0" smtClean="0"/>
            </a:br>
            <a:r>
              <a:rPr lang="ar-IQ" sz="2000" dirty="0" smtClean="0"/>
              <a:t>ويقصد بها توفير الهدوء في الطرق والأماكن العامة ومنع كل ما من شأنه أن يقلق راحة الأفراد أو يزعجهم كالأصوات والضوضاء المنبعثة من مكبرات الصوت والباعة المتجولين ومحلات التسجيل ومنبهات المركبات. ومن الجدير بالذكر أن مفهوم النظام العام قد اتسع ليشمل النظام العام الأدبي والأخلاق العامة . </a:t>
            </a:r>
          </a:p>
          <a:p>
            <a:pPr marL="0" indent="0">
              <a:buNone/>
            </a:pPr>
            <a:r>
              <a:rPr lang="ar-IQ" sz="2000" dirty="0" smtClean="0"/>
              <a:t>واستحدث بعد ذلك الى استعمال سلطة الضبط الإداري للمحافظة على الآداب والأخلاق العامة، فتجاوز بذلك العناصر الثلاثة السابقة . وفى هذه الاتجاه تملك الإدارة منع عرض المطبوعات المخلة بالآداب العامة . وكذلك حماية المظهر العام للمدن وحماية الفن والثقافة.</a:t>
            </a:r>
            <a:br>
              <a:rPr lang="ar-IQ" sz="2000" dirty="0" smtClean="0"/>
            </a:br>
            <a:r>
              <a:rPr lang="ar-IQ" sz="2000" dirty="0" smtClean="0"/>
              <a:t>وفى ذلك لا يجوز تقديم العروض المسرحية أو التمثيلية أو الموسيقية أو الراقصة أو الغنائية في الملاهي أو المحال العامة إلا بعد الترخيص بها من الجهة المختصة بوزارة الداخلية والحكم المحلى ولا يجوز الترخيص بالعروض الخليعة أو الفاضحة أو المخلة بالحياء </a:t>
            </a:r>
          </a:p>
        </p:txBody>
      </p:sp>
    </p:spTree>
    <p:extLst>
      <p:ext uri="{BB962C8B-B14F-4D97-AF65-F5344CB8AC3E}">
        <p14:creationId xmlns:p14="http://schemas.microsoft.com/office/powerpoint/2010/main" val="12635558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683568" y="548680"/>
            <a:ext cx="7704856" cy="5760640"/>
          </a:xfrm>
        </p:spPr>
        <p:txBody>
          <a:bodyPr>
            <a:normAutofit fontScale="47500" lnSpcReduction="20000"/>
          </a:bodyPr>
          <a:lstStyle/>
          <a:p>
            <a:pPr algn="r"/>
            <a:r>
              <a:rPr lang="ar-IQ" sz="5100" dirty="0" smtClean="0">
                <a:solidFill>
                  <a:schemeClr val="tx1"/>
                </a:solidFill>
              </a:rPr>
              <a:t>وسائل </a:t>
            </a:r>
            <a:r>
              <a:rPr lang="ar-IQ" sz="5100" dirty="0">
                <a:solidFill>
                  <a:schemeClr val="tx1"/>
                </a:solidFill>
              </a:rPr>
              <a:t>الضبط الإداري.</a:t>
            </a:r>
            <a:r>
              <a:rPr lang="ar-IQ" dirty="0" smtClean="0">
                <a:solidFill>
                  <a:schemeClr val="tx1"/>
                </a:solidFill>
              </a:rPr>
              <a:t/>
            </a:r>
            <a:br>
              <a:rPr lang="ar-IQ" dirty="0" smtClean="0">
                <a:solidFill>
                  <a:schemeClr val="tx1"/>
                </a:solidFill>
              </a:rPr>
            </a:br>
            <a:r>
              <a:rPr lang="ar-IQ" sz="3800" dirty="0" smtClean="0">
                <a:solidFill>
                  <a:schemeClr val="tx1"/>
                </a:solidFill>
              </a:rPr>
              <a:t/>
            </a:r>
            <a:br>
              <a:rPr lang="ar-IQ" sz="3800" dirty="0" smtClean="0">
                <a:solidFill>
                  <a:schemeClr val="tx1"/>
                </a:solidFill>
              </a:rPr>
            </a:br>
            <a:r>
              <a:rPr lang="ar-IQ" sz="5100" dirty="0">
                <a:solidFill>
                  <a:schemeClr val="tx1"/>
                </a:solidFill>
              </a:rPr>
              <a:t>أولا: لوائح الضبط الإداري.</a:t>
            </a:r>
            <a:r>
              <a:rPr lang="ar-IQ" sz="3800" dirty="0" smtClean="0">
                <a:solidFill>
                  <a:schemeClr val="tx1"/>
                </a:solidFill>
              </a:rPr>
              <a:t/>
            </a:r>
            <a:br>
              <a:rPr lang="ar-IQ" sz="3800" dirty="0" smtClean="0">
                <a:solidFill>
                  <a:schemeClr val="tx1"/>
                </a:solidFill>
              </a:rPr>
            </a:br>
            <a:r>
              <a:rPr lang="ar-IQ" sz="3800" dirty="0">
                <a:solidFill>
                  <a:schemeClr val="tx1"/>
                </a:solidFill>
              </a:rPr>
              <a:t>تتضمن لوائح الضبط الإداري قواعد عامة مجردة تهدف إلى المحافظة على النظام العام بعناصره الثلاثة ، وتتضمن تقييد حريات الأفراد ، لذلك نشأ خلاف شديد حول مدى مشروعيتها ، على اعتبار أن تقييد الحريات لا يجوز إلا بقانون ووظيفة الإدارة تنحصر بوضع هذه القوانين موضوع التنفيذ.</a:t>
            </a:r>
            <a:r>
              <a:rPr lang="ar-IQ" sz="3800" dirty="0" smtClean="0">
                <a:solidFill>
                  <a:schemeClr val="tx1"/>
                </a:solidFill>
              </a:rPr>
              <a:t/>
            </a:r>
            <a:br>
              <a:rPr lang="ar-IQ" sz="3800" dirty="0" smtClean="0">
                <a:solidFill>
                  <a:schemeClr val="tx1"/>
                </a:solidFill>
              </a:rPr>
            </a:br>
            <a:r>
              <a:rPr lang="ar-IQ" sz="3800" dirty="0">
                <a:solidFill>
                  <a:schemeClr val="tx1"/>
                </a:solidFill>
              </a:rPr>
              <a:t>غير أن الاتجاه السليم في القضاء و الفقه يعترف للإدارة بتنفيذ هذه القوانين وتحميلها، وقد تقضى هذه </a:t>
            </a:r>
            <a:r>
              <a:rPr lang="ar-IQ" sz="3800" dirty="0" smtClean="0">
                <a:solidFill>
                  <a:schemeClr val="tx1"/>
                </a:solidFill>
              </a:rPr>
              <a:t>ومن </a:t>
            </a:r>
            <a:r>
              <a:rPr lang="ar-IQ" sz="3800" dirty="0">
                <a:solidFill>
                  <a:schemeClr val="tx1"/>
                </a:solidFill>
              </a:rPr>
              <a:t>ثم تعد لوائح الضبط أهم أساليب الضبط الإداري وأقدرها في حماية النظام العام، ومنها لوائح تنظيم المرور وتنظيم العمل في المحال العامة ، وتتخذ عدة مظاهر في تقييدها النشاط الأفراد منها الحظر ، والآذن المسبق والأخطار والتنظيم</a:t>
            </a:r>
            <a:r>
              <a:rPr lang="ar-IQ" sz="3800" dirty="0" smtClean="0">
                <a:solidFill>
                  <a:schemeClr val="tx1"/>
                </a:solidFill>
              </a:rPr>
              <a:t>.</a:t>
            </a:r>
          </a:p>
          <a:p>
            <a:pPr algn="r"/>
            <a:r>
              <a:rPr lang="ar-IQ" sz="3800" dirty="0" smtClean="0">
                <a:solidFill>
                  <a:schemeClr val="tx1"/>
                </a:solidFill>
              </a:rPr>
              <a:t>وتتمثل القرارات الضبطية </a:t>
            </a:r>
            <a:r>
              <a:rPr lang="ar-IQ" sz="3800" dirty="0" err="1" smtClean="0">
                <a:solidFill>
                  <a:schemeClr val="tx1"/>
                </a:solidFill>
              </a:rPr>
              <a:t>للادارة</a:t>
            </a:r>
            <a:r>
              <a:rPr lang="ar-IQ" sz="3800" dirty="0" smtClean="0">
                <a:solidFill>
                  <a:schemeClr val="tx1"/>
                </a:solidFill>
              </a:rPr>
              <a:t> </a:t>
            </a:r>
            <a:r>
              <a:rPr lang="ar-IQ" sz="3800" smtClean="0">
                <a:solidFill>
                  <a:schemeClr val="tx1"/>
                </a:solidFill>
              </a:rPr>
              <a:t>في صور متعددة</a:t>
            </a:r>
            <a:r>
              <a:rPr lang="ar-IQ" sz="3800" dirty="0" smtClean="0">
                <a:solidFill>
                  <a:schemeClr val="tx1"/>
                </a:solidFill>
              </a:rPr>
              <a:t/>
            </a:r>
            <a:br>
              <a:rPr lang="ar-IQ" sz="3800" dirty="0" smtClean="0">
                <a:solidFill>
                  <a:schemeClr val="tx1"/>
                </a:solidFill>
              </a:rPr>
            </a:br>
            <a:r>
              <a:rPr lang="ar-IQ" sz="3800" dirty="0">
                <a:solidFill>
                  <a:schemeClr val="tx1"/>
                </a:solidFill>
              </a:rPr>
              <a:t>1- الحظر .</a:t>
            </a:r>
            <a:r>
              <a:rPr lang="ar-IQ" sz="3800" dirty="0" smtClean="0">
                <a:solidFill>
                  <a:schemeClr val="tx1"/>
                </a:solidFill>
              </a:rPr>
              <a:t/>
            </a:r>
            <a:br>
              <a:rPr lang="ar-IQ" sz="3800" dirty="0" smtClean="0">
                <a:solidFill>
                  <a:schemeClr val="tx1"/>
                </a:solidFill>
              </a:rPr>
            </a:br>
            <a:r>
              <a:rPr lang="ar-IQ" sz="3800" dirty="0">
                <a:solidFill>
                  <a:schemeClr val="tx1"/>
                </a:solidFill>
              </a:rPr>
              <a:t>يقصد بالحظر أن تتضمن لوائح الضبط منع مزاولة نشاط معين منعاً كاملاً أو جزئياً.</a:t>
            </a:r>
            <a:r>
              <a:rPr lang="ar-IQ" sz="3800" dirty="0" smtClean="0">
                <a:solidFill>
                  <a:schemeClr val="tx1"/>
                </a:solidFill>
              </a:rPr>
              <a:t/>
            </a:r>
            <a:br>
              <a:rPr lang="ar-IQ" sz="3800" dirty="0" smtClean="0">
                <a:solidFill>
                  <a:schemeClr val="tx1"/>
                </a:solidFill>
              </a:rPr>
            </a:br>
            <a:r>
              <a:rPr lang="ar-IQ" sz="3800" dirty="0">
                <a:solidFill>
                  <a:schemeClr val="tx1"/>
                </a:solidFill>
              </a:rPr>
              <a:t>والأصل أن لا يتم الحظر المطلق لنشاط ما لان ذلك يعنى انتهاك للحرية ومصادرة للنشاط . ولكن أجاز القضاء استثناءً الحظر الكامل للنشاط عندما يشكل إخلالا بالنظام العام كمنع إنشاء مساكن للبغاء أو للعب الميسر.</a:t>
            </a:r>
            <a:r>
              <a:rPr lang="ar-IQ" sz="3800" dirty="0" smtClean="0">
                <a:solidFill>
                  <a:schemeClr val="tx1"/>
                </a:solidFill>
              </a:rPr>
              <a:t/>
            </a:r>
            <a:br>
              <a:rPr lang="ar-IQ" sz="3800" dirty="0" smtClean="0">
                <a:solidFill>
                  <a:schemeClr val="tx1"/>
                </a:solidFill>
              </a:rPr>
            </a:br>
            <a:r>
              <a:rPr lang="ar-IQ" sz="3800" dirty="0">
                <a:solidFill>
                  <a:schemeClr val="tx1"/>
                </a:solidFill>
              </a:rPr>
              <a:t>2- الإذن المسبق </a:t>
            </a:r>
            <a:r>
              <a:rPr lang="ar-IQ" sz="3800" dirty="0" smtClean="0">
                <a:solidFill>
                  <a:schemeClr val="tx1"/>
                </a:solidFill>
              </a:rPr>
              <a:t>.</a:t>
            </a:r>
          </a:p>
          <a:p>
            <a:pPr algn="r"/>
            <a:r>
              <a:rPr lang="ar-IQ" sz="3800" dirty="0">
                <a:solidFill>
                  <a:schemeClr val="tx1"/>
                </a:solidFill>
              </a:rPr>
              <a:t>قد تظهر لوائح الضبط في ضرورة الحصول على إذن مسبق من جهة الإدارة قبل مزاولة النشاط ، ومن الضروري أن يشترط القانون المنظم للحرية الحصول على هذا الإذن ، إذا أن القانون وحدة الذي يملك تقييد النشاط الفردي بإذن سابق وعكس هذا يسمح بالتمييز بين الأفراد</a:t>
            </a:r>
            <a:r>
              <a:rPr lang="ar-IQ" dirty="0">
                <a:solidFill>
                  <a:schemeClr val="tx1"/>
                </a:solidFill>
              </a:rPr>
              <a:t>.</a:t>
            </a:r>
          </a:p>
        </p:txBody>
      </p:sp>
    </p:spTree>
    <p:extLst>
      <p:ext uri="{BB962C8B-B14F-4D97-AF65-F5344CB8AC3E}">
        <p14:creationId xmlns:p14="http://schemas.microsoft.com/office/powerpoint/2010/main" val="41691924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67544" y="476672"/>
            <a:ext cx="8229600" cy="5649491"/>
          </a:xfrm>
        </p:spPr>
        <p:txBody>
          <a:bodyPr>
            <a:normAutofit/>
          </a:bodyPr>
          <a:lstStyle/>
          <a:p>
            <a:pPr marL="0" indent="0">
              <a:buNone/>
            </a:pPr>
            <a:r>
              <a:rPr lang="ar-IQ" sz="2400" dirty="0"/>
              <a:t>3-الأخطار عن النشاط .</a:t>
            </a:r>
            <a:r>
              <a:rPr lang="ar-IQ" sz="2400" dirty="0" smtClean="0"/>
              <a:t/>
            </a:r>
            <a:br>
              <a:rPr lang="ar-IQ" sz="2400" dirty="0" smtClean="0"/>
            </a:br>
            <a:r>
              <a:rPr lang="ar-IQ" sz="2400" dirty="0"/>
              <a:t>ويحصل بان تشترط اللائحة ضرورة أخطار السلطة المختصة بمزاولة نشاط معين حتى تتمكن من اتخاذ ما يلزم من إجراءات تكفل حماية النظام العام . مثال ذلك الأخطار عن تنظيم اجتماع عام . ففي هذه الحالة لا يكون الاجتماع محظوراً وليس من الضروري الحصول على إذن مسبق.</a:t>
            </a:r>
            <a:r>
              <a:rPr lang="ar-IQ" sz="2400" dirty="0" smtClean="0"/>
              <a:t/>
            </a:r>
            <a:br>
              <a:rPr lang="ar-IQ" sz="2400" dirty="0" smtClean="0"/>
            </a:br>
            <a:r>
              <a:rPr lang="ar-IQ" sz="2400" dirty="0"/>
              <a:t>4- تنظيم النشاط .</a:t>
            </a:r>
            <a:r>
              <a:rPr lang="ar-IQ" sz="2400" dirty="0" smtClean="0"/>
              <a:t/>
            </a:r>
            <a:br>
              <a:rPr lang="ar-IQ" sz="2400" dirty="0" smtClean="0"/>
            </a:br>
            <a:r>
              <a:rPr lang="ar-IQ" sz="2400" dirty="0"/>
              <a:t>قد لا تتضمن لوائح الضبط على حظر نشاط معين أو اشتراط الحصول على أذن مسبق أو الأخطار عنه . وإنما قد تكتفي بتنظيم النشاط الفردي وكيفية ممارسته ، كما لو تم تحديد سرعة المركبات في الطرق العامة أو تحديد أماكن وقوفها.</a:t>
            </a:r>
            <a:r>
              <a:rPr lang="ar-IQ" sz="2400" dirty="0" smtClean="0"/>
              <a:t/>
            </a:r>
            <a:br>
              <a:rPr lang="ar-IQ" sz="2400" dirty="0" smtClean="0"/>
            </a:br>
            <a:r>
              <a:rPr lang="ar-IQ" sz="2400" dirty="0"/>
              <a:t>ثانياً: أوامر الضبط الإداري الفردية.</a:t>
            </a:r>
            <a:r>
              <a:rPr lang="ar-IQ" sz="2400" dirty="0" smtClean="0"/>
              <a:t/>
            </a:r>
            <a:br>
              <a:rPr lang="ar-IQ" sz="2400" dirty="0" smtClean="0"/>
            </a:br>
            <a:r>
              <a:rPr lang="ar-IQ" sz="2400" dirty="0"/>
              <a:t>قد تلجأ سلطات الضبط إلى إصدار قرارات إدارية أو أوامر فردية لتطبق على فرد أو أفراد معينين بذواتهم . وقد تتضمن هذه القرارات أوامر بالقيام بأعمال معينه أو نواهي بالامتناع عن أعمال أخرى . مثال ذلك الأوامر الصادرة بمنع عقد اجتماع عام أو الأمر الصادر بهدم منزل آيل للسقوط أو القرار الصادر بمصادرة كتاب أو صحيفة معينة.</a:t>
            </a:r>
          </a:p>
        </p:txBody>
      </p:sp>
    </p:spTree>
    <p:extLst>
      <p:ext uri="{BB962C8B-B14F-4D97-AF65-F5344CB8AC3E}">
        <p14:creationId xmlns:p14="http://schemas.microsoft.com/office/powerpoint/2010/main" val="24805457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332656"/>
            <a:ext cx="8229600" cy="5793507"/>
          </a:xfrm>
        </p:spPr>
        <p:txBody>
          <a:bodyPr>
            <a:normAutofit lnSpcReduction="10000"/>
          </a:bodyPr>
          <a:lstStyle/>
          <a:p>
            <a:pPr marL="0" indent="0">
              <a:buNone/>
            </a:pPr>
            <a:r>
              <a:rPr lang="ar-IQ" sz="2400" dirty="0" smtClean="0"/>
              <a:t>ثانياً</a:t>
            </a:r>
            <a:r>
              <a:rPr lang="ar-IQ" sz="2400" dirty="0"/>
              <a:t>: أوامر الضبط الإداري الفردية.</a:t>
            </a:r>
            <a:r>
              <a:rPr lang="ar-IQ" sz="2400" dirty="0" smtClean="0"/>
              <a:t/>
            </a:r>
            <a:br>
              <a:rPr lang="ar-IQ" sz="2400" dirty="0" smtClean="0"/>
            </a:br>
            <a:r>
              <a:rPr lang="ar-IQ" sz="2400" dirty="0"/>
              <a:t>قد تلجأ سلطات الضبط إلى إصدار قرارات إدارية أو أوامر فردية لتطبق على فرد أو أفراد معينين بذواتهم . وقد تتضمن هذه القرارات أوامر بالقيام بأعمال معينه أو نواهي بالامتناع عن أعمال أخرى . مثال ذلك الأوامر الصادرة بمنع عقد اجتماع عام أو الأمر الصادر بهدم منزل آيل للسقوط أو القرار الصادر بمصادرة كتاب أو صحيفة معينة</a:t>
            </a:r>
            <a:r>
              <a:rPr lang="ar-IQ" sz="2400" dirty="0" smtClean="0"/>
              <a:t>.</a:t>
            </a:r>
          </a:p>
          <a:p>
            <a:pPr marL="0" indent="0">
              <a:buNone/>
            </a:pPr>
            <a:r>
              <a:rPr lang="ar-IQ" sz="2400" dirty="0"/>
              <a:t>ثالثاً: التنفيذ الجبري.</a:t>
            </a:r>
            <a:r>
              <a:rPr lang="ar-IQ" sz="2400" dirty="0" smtClean="0"/>
              <a:t/>
            </a:r>
            <a:br>
              <a:rPr lang="ar-IQ" sz="2400" dirty="0" smtClean="0"/>
            </a:br>
            <a:r>
              <a:rPr lang="ar-IQ" sz="2400" dirty="0"/>
              <a:t>قد تستخدم الإدارة القوة المادية لإجبار الأفراد على تنفيذ القوانين واللوائح والقرارات الإدارية لمنع الإخلال بالنظام العام . وتعد هذه الوسيلة اكثر وسائل الضبط شدة وعنفاً باعتبارها تستخدم القوة الجبرية ولا يخفى ما لذلك من خطورة على حقوق الأفراد وحرياتهم.</a:t>
            </a:r>
            <a:r>
              <a:rPr lang="ar-IQ" sz="2400" dirty="0" smtClean="0"/>
              <a:t/>
            </a:r>
            <a:br>
              <a:rPr lang="ar-IQ" sz="2400" dirty="0" smtClean="0"/>
            </a:br>
            <a:r>
              <a:rPr lang="ar-IQ" sz="2400" dirty="0"/>
              <a:t>ويعد التنفيذ الجبري لقرارات الضبط الإداري أحد تطبيقات نظرية التنفيذ المباشر للقرارات الإدارية ، واستناداً لذلك لا يتم الحصول على أذن سابق من السلطات القضائية لتنفيذه . إلا انه يجب أن تتوافر فيه ذات شروط التنفيذ </a:t>
            </a:r>
            <a:r>
              <a:rPr lang="ar-IQ" sz="2400" dirty="0" smtClean="0"/>
              <a:t>المباشر ويتم اللجوء </a:t>
            </a:r>
            <a:r>
              <a:rPr lang="ar-IQ" sz="2400" dirty="0"/>
              <a:t>إلى هذا الأسلوب في حالة الضرورة</a:t>
            </a:r>
            <a:r>
              <a:rPr lang="ar-IQ" sz="2400" dirty="0" smtClean="0"/>
              <a:t/>
            </a:r>
            <a:br>
              <a:rPr lang="ar-IQ" sz="2400" dirty="0" smtClean="0"/>
            </a:br>
            <a:endParaRPr lang="ar-IQ" sz="2400" dirty="0"/>
          </a:p>
        </p:txBody>
      </p:sp>
    </p:spTree>
    <p:extLst>
      <p:ext uri="{BB962C8B-B14F-4D97-AF65-F5344CB8AC3E}">
        <p14:creationId xmlns:p14="http://schemas.microsoft.com/office/powerpoint/2010/main" val="2622149784"/>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4343</TotalTime>
  <Words>213</Words>
  <Application>Microsoft Office PowerPoint</Application>
  <PresentationFormat>عرض على الشاشة (3:4)‏</PresentationFormat>
  <Paragraphs>25</Paragraphs>
  <Slides>8</Slides>
  <Notes>0</Notes>
  <HiddenSlides>0</HiddenSlides>
  <MMClips>0</MMClips>
  <ScaleCrop>false</ScaleCrop>
  <HeadingPairs>
    <vt:vector size="4" baseType="variant">
      <vt:variant>
        <vt:lpstr>نسق</vt:lpstr>
      </vt:variant>
      <vt:variant>
        <vt:i4>1</vt:i4>
      </vt:variant>
      <vt:variant>
        <vt:lpstr>عناوين الشرائح</vt:lpstr>
      </vt:variant>
      <vt:variant>
        <vt:i4>8</vt:i4>
      </vt:variant>
    </vt:vector>
  </HeadingPairs>
  <TitlesOfParts>
    <vt:vector size="9" baseType="lpstr">
      <vt:lpstr>نسق Office</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abraj2017</dc:creator>
  <cp:lastModifiedBy>abraj2017</cp:lastModifiedBy>
  <cp:revision>8</cp:revision>
  <dcterms:created xsi:type="dcterms:W3CDTF">2021-01-16T08:51:32Z</dcterms:created>
  <dcterms:modified xsi:type="dcterms:W3CDTF">2021-11-27T15:31:01Z</dcterms:modified>
</cp:coreProperties>
</file>