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56" r:id="rId3"/>
    <p:sldId id="257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6" d="100"/>
          <a:sy n="56" d="100"/>
        </p:scale>
        <p:origin x="-9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7E9C-449E-4BD9-A879-AA3C4E1D2086}" type="datetimeFigureOut">
              <a:rPr lang="ar-IQ" smtClean="0"/>
              <a:t>30/05/1442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B0A0D-DFDD-401C-B3B0-E0B7F15CB5B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06136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7E9C-449E-4BD9-A879-AA3C4E1D2086}" type="datetimeFigureOut">
              <a:rPr lang="ar-IQ" smtClean="0"/>
              <a:t>30/05/1442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B0A0D-DFDD-401C-B3B0-E0B7F15CB5B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09227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7E9C-449E-4BD9-A879-AA3C4E1D2086}" type="datetimeFigureOut">
              <a:rPr lang="ar-IQ" smtClean="0"/>
              <a:t>30/05/1442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B0A0D-DFDD-401C-B3B0-E0B7F15CB5B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40475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7E9C-449E-4BD9-A879-AA3C4E1D2086}" type="datetimeFigureOut">
              <a:rPr lang="ar-IQ" smtClean="0"/>
              <a:t>30/05/1442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B0A0D-DFDD-401C-B3B0-E0B7F15CB5B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99351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7E9C-449E-4BD9-A879-AA3C4E1D2086}" type="datetimeFigureOut">
              <a:rPr lang="ar-IQ" smtClean="0"/>
              <a:t>30/05/1442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B0A0D-DFDD-401C-B3B0-E0B7F15CB5B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26852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7E9C-449E-4BD9-A879-AA3C4E1D2086}" type="datetimeFigureOut">
              <a:rPr lang="ar-IQ" smtClean="0"/>
              <a:t>30/05/1442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B0A0D-DFDD-401C-B3B0-E0B7F15CB5B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08548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7E9C-449E-4BD9-A879-AA3C4E1D2086}" type="datetimeFigureOut">
              <a:rPr lang="ar-IQ" smtClean="0"/>
              <a:t>30/05/1442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B0A0D-DFDD-401C-B3B0-E0B7F15CB5B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35897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7E9C-449E-4BD9-A879-AA3C4E1D2086}" type="datetimeFigureOut">
              <a:rPr lang="ar-IQ" smtClean="0"/>
              <a:t>30/05/1442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B0A0D-DFDD-401C-B3B0-E0B7F15CB5B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88438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7E9C-449E-4BD9-A879-AA3C4E1D2086}" type="datetimeFigureOut">
              <a:rPr lang="ar-IQ" smtClean="0"/>
              <a:t>30/05/1442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B0A0D-DFDD-401C-B3B0-E0B7F15CB5B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45999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7E9C-449E-4BD9-A879-AA3C4E1D2086}" type="datetimeFigureOut">
              <a:rPr lang="ar-IQ" smtClean="0"/>
              <a:t>30/05/1442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B0A0D-DFDD-401C-B3B0-E0B7F15CB5B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37653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7E9C-449E-4BD9-A879-AA3C4E1D2086}" type="datetimeFigureOut">
              <a:rPr lang="ar-IQ" smtClean="0"/>
              <a:t>30/05/1442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B0A0D-DFDD-401C-B3B0-E0B7F15CB5B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73041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27E9C-449E-4BD9-A879-AA3C4E1D2086}" type="datetimeFigureOut">
              <a:rPr lang="ar-IQ" smtClean="0"/>
              <a:t>30/05/1442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B0A0D-DFDD-401C-B3B0-E0B7F15CB5B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7060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539552" y="836712"/>
            <a:ext cx="81369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dirty="0"/>
              <a:t>الهيئات اللامركزية</a:t>
            </a:r>
            <a:endParaRPr lang="en-US" dirty="0"/>
          </a:p>
          <a:p>
            <a:pPr lvl="0"/>
            <a:r>
              <a:rPr lang="ar-IQ" sz="2400" b="1" dirty="0"/>
              <a:t>1-الاقاليم </a:t>
            </a:r>
            <a:endParaRPr lang="ar-IQ" sz="2400" b="1" dirty="0" smtClean="0"/>
          </a:p>
          <a:p>
            <a:pPr lvl="0"/>
            <a:r>
              <a:rPr lang="ar-IQ" sz="2400" b="1" dirty="0" smtClean="0"/>
              <a:t>من صلاحيات الاقليم </a:t>
            </a:r>
            <a:r>
              <a:rPr lang="ar-IQ" sz="2400" b="1" dirty="0" smtClean="0"/>
              <a:t> </a:t>
            </a:r>
            <a:endParaRPr lang="ar-IQ" sz="2400" b="1" dirty="0"/>
          </a:p>
          <a:p>
            <a:r>
              <a:rPr lang="ar-IQ" dirty="0" smtClean="0"/>
              <a:t>-</a:t>
            </a:r>
            <a:r>
              <a:rPr lang="ar-IQ" dirty="0"/>
              <a:t>وضع دستور خاص به ويحدد هيكلية عمله وصلاحياته واليات ممارسة تلك الصلاحيات</a:t>
            </a:r>
            <a:endParaRPr lang="en-US" dirty="0"/>
          </a:p>
          <a:p>
            <a:r>
              <a:rPr lang="ar-IQ" dirty="0"/>
              <a:t>-حق الاقاليم في ممارسة السلطة التشريعية والتنفيذية والقضائية </a:t>
            </a:r>
            <a:endParaRPr lang="en-US" dirty="0"/>
          </a:p>
          <a:p>
            <a:r>
              <a:rPr lang="ar-IQ" dirty="0"/>
              <a:t>-تخصيص حصص عادلة من الايرادات المحصلة اتحاديا تكفي للقيام بمسؤولياتها  </a:t>
            </a:r>
            <a:endParaRPr lang="en-US" dirty="0"/>
          </a:p>
          <a:p>
            <a:r>
              <a:rPr lang="ar-IQ" dirty="0"/>
              <a:t>اما الاختصاصات المشتركة ما بين الاتحادية ( المركزية )والاقاليم حسب نص المادة 114من الدستور </a:t>
            </a:r>
            <a:endParaRPr lang="en-US" dirty="0"/>
          </a:p>
          <a:p>
            <a:r>
              <a:rPr lang="ar-SA" dirty="0"/>
              <a:t>كون الاختصاصات الآتية مشتركةً بين السلطات الاتحادية وسلطات الأقاليم</a:t>
            </a:r>
            <a:r>
              <a:rPr lang="en-US" dirty="0"/>
              <a:t>:</a:t>
            </a:r>
          </a:p>
          <a:p>
            <a:pPr fontAlgn="base"/>
            <a:r>
              <a:rPr lang="ar-SA" dirty="0"/>
              <a:t>أولاً:- إدارة الجمارك بالتنسيق مع حكومات الأقاليم والمحافظات غير المنتظمة في إقليم، وينظم ذلك بقانون</a:t>
            </a:r>
            <a:r>
              <a:rPr lang="en-US" dirty="0"/>
              <a:t>.</a:t>
            </a:r>
          </a:p>
          <a:p>
            <a:pPr fontAlgn="base"/>
            <a:r>
              <a:rPr lang="ar-SA" dirty="0"/>
              <a:t>ثانياً:- تنظيم مصادر الطاقة الكهربائية الرئيسة وتوزيعها</a:t>
            </a:r>
            <a:r>
              <a:rPr lang="en-US" dirty="0"/>
              <a:t>.</a:t>
            </a:r>
          </a:p>
          <a:p>
            <a:pPr fontAlgn="base"/>
            <a:r>
              <a:rPr lang="ar-SA" dirty="0"/>
              <a:t>ثالثاً:- رسم السياسة البيئية لضمان حماية البيئة من التلوث، والمحافظة على نظافتها، بالتعاون مع الأقاليم والمحافظات غير المنتظمة في إقليم</a:t>
            </a:r>
            <a:r>
              <a:rPr lang="en-US" dirty="0"/>
              <a:t>.</a:t>
            </a:r>
          </a:p>
          <a:p>
            <a:pPr fontAlgn="base"/>
            <a:r>
              <a:rPr lang="ar-SA" dirty="0"/>
              <a:t>رابعاً:- رسم سياسات التنمية والتخطيط العام</a:t>
            </a:r>
            <a:r>
              <a:rPr lang="en-US" dirty="0"/>
              <a:t>.</a:t>
            </a:r>
          </a:p>
          <a:p>
            <a:pPr fontAlgn="base"/>
            <a:r>
              <a:rPr lang="ar-SA" dirty="0"/>
              <a:t>خامساً:- رسم السياسة الصحية العامة، بالتعاون مع الأقاليم والمحافظات غير المنتظمة في إقليم</a:t>
            </a:r>
            <a:r>
              <a:rPr lang="en-US" dirty="0"/>
              <a:t>.</a:t>
            </a:r>
          </a:p>
          <a:p>
            <a:pPr fontAlgn="base"/>
            <a:r>
              <a:rPr lang="ar-SA" dirty="0"/>
              <a:t>سادساً:- رسم السياسة التعليمية والتربوية العامة بالتشاور مع الأقاليم والمحافظات غير المنتظمة في إقليم</a:t>
            </a:r>
            <a:r>
              <a:rPr lang="en-US" dirty="0"/>
              <a:t>.</a:t>
            </a:r>
          </a:p>
          <a:p>
            <a:pPr fontAlgn="base"/>
            <a:r>
              <a:rPr lang="ar-SA" dirty="0"/>
              <a:t>سابعاً:- رسم سياسة الموارد المائية الداخلية، وتنظيمها بما يضمن توزيعاً عادلاً لها، وينظم ذلك بقانون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32882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7848872" cy="5904656"/>
          </a:xfrm>
        </p:spPr>
        <p:txBody>
          <a:bodyPr>
            <a:normAutofit/>
          </a:bodyPr>
          <a:lstStyle/>
          <a:p>
            <a:pPr algn="r"/>
            <a:r>
              <a:rPr lang="ar-IQ" sz="1800" b="1" dirty="0" smtClean="0">
                <a:solidFill>
                  <a:schemeClr val="tx1"/>
                </a:solidFill>
              </a:rPr>
              <a:t>2-المحافظات </a:t>
            </a:r>
            <a:r>
              <a:rPr lang="ar-IQ" sz="1800" b="1" dirty="0">
                <a:solidFill>
                  <a:schemeClr val="tx1"/>
                </a:solidFill>
              </a:rPr>
              <a:t>التي لم تنظم بإقليم </a:t>
            </a:r>
            <a:endParaRPr lang="en-US" sz="1800" b="1" dirty="0">
              <a:solidFill>
                <a:schemeClr val="tx1"/>
              </a:solidFill>
            </a:endParaRPr>
          </a:p>
          <a:p>
            <a:pPr algn="r"/>
            <a:r>
              <a:rPr lang="ar-IQ" sz="1800" dirty="0">
                <a:solidFill>
                  <a:schemeClr val="tx1"/>
                </a:solidFill>
              </a:rPr>
              <a:t>يمكن تلخيصها بما يأتي </a:t>
            </a:r>
            <a:endParaRPr lang="en-US" sz="1800" dirty="0">
              <a:solidFill>
                <a:schemeClr val="tx1"/>
              </a:solidFill>
            </a:endParaRPr>
          </a:p>
          <a:p>
            <a:pPr lvl="0" algn="r" fontAlgn="base"/>
            <a:r>
              <a:rPr lang="ar-IQ" sz="1800" dirty="0" smtClean="0">
                <a:solidFill>
                  <a:schemeClr val="tx1"/>
                </a:solidFill>
              </a:rPr>
              <a:t>-</a:t>
            </a:r>
            <a:r>
              <a:rPr lang="ar-SA" sz="1800" dirty="0" smtClean="0">
                <a:solidFill>
                  <a:schemeClr val="tx1"/>
                </a:solidFill>
              </a:rPr>
              <a:t>تتكون </a:t>
            </a:r>
            <a:r>
              <a:rPr lang="ar-SA" sz="1800" dirty="0">
                <a:solidFill>
                  <a:schemeClr val="tx1"/>
                </a:solidFill>
              </a:rPr>
              <a:t>المحافظات من عددٍ من الأقضية والنواحي والقر</a:t>
            </a:r>
            <a:r>
              <a:rPr lang="ar-IQ" sz="1800" dirty="0">
                <a:solidFill>
                  <a:schemeClr val="tx1"/>
                </a:solidFill>
              </a:rPr>
              <a:t>ى </a:t>
            </a:r>
            <a:endParaRPr lang="en-US" sz="1800" dirty="0">
              <a:solidFill>
                <a:schemeClr val="tx1"/>
              </a:solidFill>
            </a:endParaRPr>
          </a:p>
          <a:p>
            <a:pPr lvl="0" algn="r" fontAlgn="base"/>
            <a:r>
              <a:rPr lang="ar-IQ" sz="1800" dirty="0" smtClean="0">
                <a:solidFill>
                  <a:schemeClr val="tx1"/>
                </a:solidFill>
              </a:rPr>
              <a:t>-</a:t>
            </a:r>
            <a:r>
              <a:rPr lang="ar-SA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>
                <a:solidFill>
                  <a:schemeClr val="tx1"/>
                </a:solidFill>
              </a:rPr>
              <a:t>تمنح المحافظات التي لم تنتظم في إقليم الصلاحيات الإدارية والمالية الواسعة، بما يمكنها من إدارة شؤونها على وفق مبدأ اللامركزية الإدارية، وينظم ذلك بقانون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  <a:p>
            <a:pPr lvl="0" algn="r" fontAlgn="base"/>
            <a:r>
              <a:rPr lang="ar-IQ" sz="1800" dirty="0" smtClean="0">
                <a:solidFill>
                  <a:schemeClr val="tx1"/>
                </a:solidFill>
              </a:rPr>
              <a:t>-</a:t>
            </a:r>
            <a:r>
              <a:rPr lang="ar-SA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>
                <a:solidFill>
                  <a:schemeClr val="tx1"/>
                </a:solidFill>
              </a:rPr>
              <a:t>يُعد المحافظ الذي ينتخبه مجلس المحافظة، الرئيس التنفيذي الأعلى في المحافظة، لممارسة صلاحياته المخول بها من قبل المجلس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  <a:p>
            <a:pPr lvl="0" algn="r" fontAlgn="base"/>
            <a:r>
              <a:rPr lang="ar-SA" sz="1800" dirty="0">
                <a:solidFill>
                  <a:schemeClr val="tx1"/>
                </a:solidFill>
              </a:rPr>
              <a:t> </a:t>
            </a:r>
            <a:r>
              <a:rPr lang="ar-IQ" sz="1800" dirty="0" smtClean="0">
                <a:solidFill>
                  <a:schemeClr val="tx1"/>
                </a:solidFill>
              </a:rPr>
              <a:t>-</a:t>
            </a:r>
            <a:r>
              <a:rPr lang="ar-SA" sz="1800" dirty="0" smtClean="0">
                <a:solidFill>
                  <a:schemeClr val="tx1"/>
                </a:solidFill>
              </a:rPr>
              <a:t>ينظم </a:t>
            </a:r>
            <a:r>
              <a:rPr lang="ar-SA" sz="1800" dirty="0">
                <a:solidFill>
                  <a:schemeClr val="tx1"/>
                </a:solidFill>
              </a:rPr>
              <a:t>بقانونٍ، انتخاب مجلس المحافظة وصلاحياتها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  <a:p>
            <a:pPr lvl="0" algn="r" fontAlgn="base"/>
            <a:r>
              <a:rPr lang="ar-SA" sz="1800" dirty="0">
                <a:solidFill>
                  <a:schemeClr val="tx1"/>
                </a:solidFill>
              </a:rPr>
              <a:t> </a:t>
            </a:r>
            <a:r>
              <a:rPr lang="ar-SA" sz="1800" dirty="0" smtClean="0">
                <a:solidFill>
                  <a:schemeClr val="tx1"/>
                </a:solidFill>
              </a:rPr>
              <a:t>ل</a:t>
            </a:r>
            <a:r>
              <a:rPr lang="ar-IQ" sz="1800" dirty="0" smtClean="0">
                <a:solidFill>
                  <a:schemeClr val="tx1"/>
                </a:solidFill>
              </a:rPr>
              <a:t>-</a:t>
            </a:r>
            <a:r>
              <a:rPr lang="ar-SA" sz="1800" dirty="0" smtClean="0">
                <a:solidFill>
                  <a:schemeClr val="tx1"/>
                </a:solidFill>
              </a:rPr>
              <a:t>ا </a:t>
            </a:r>
            <a:r>
              <a:rPr lang="ar-SA" sz="1800" dirty="0">
                <a:solidFill>
                  <a:schemeClr val="tx1"/>
                </a:solidFill>
              </a:rPr>
              <a:t>يخضع مجلس المحافظة لسيطرة أو إشراف أية وزارة أو أية جهة غير مرتبطة بوزارة، </a:t>
            </a:r>
            <a:endParaRPr lang="en-US" sz="1800" dirty="0">
              <a:solidFill>
                <a:schemeClr val="tx1"/>
              </a:solidFill>
            </a:endParaRPr>
          </a:p>
          <a:p>
            <a:pPr lvl="0" algn="r" fontAlgn="base"/>
            <a:r>
              <a:rPr lang="ar-IQ" sz="1800" dirty="0" smtClean="0">
                <a:solidFill>
                  <a:schemeClr val="tx1"/>
                </a:solidFill>
              </a:rPr>
              <a:t>-</a:t>
            </a:r>
            <a:r>
              <a:rPr lang="ar-SA" sz="1800" dirty="0" smtClean="0">
                <a:solidFill>
                  <a:schemeClr val="tx1"/>
                </a:solidFill>
              </a:rPr>
              <a:t>وله </a:t>
            </a:r>
            <a:r>
              <a:rPr lang="ar-SA" sz="1800" dirty="0">
                <a:solidFill>
                  <a:schemeClr val="tx1"/>
                </a:solidFill>
              </a:rPr>
              <a:t>ذمة ماليةٌ مستقلة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  <a:p>
            <a:pPr lvl="0" algn="r" fontAlgn="base"/>
            <a:r>
              <a:rPr lang="en-US" sz="1800" dirty="0">
                <a:solidFill>
                  <a:schemeClr val="tx1"/>
                </a:solidFill>
              </a:rPr>
              <a:t>-</a:t>
            </a:r>
            <a:r>
              <a:rPr lang="ar-SA" sz="1800" dirty="0">
                <a:solidFill>
                  <a:schemeClr val="tx1"/>
                </a:solidFill>
              </a:rPr>
              <a:t>يجوز تفويض سلطات الحكومة الاتحادية للمحافظات، أو بالعكس، بموافقة الطرفين، وينظم ذلك بقانون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8644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ar-IQ" sz="1800" dirty="0"/>
              <a:t>مجلس المحافظة </a:t>
            </a:r>
            <a:r>
              <a:rPr lang="ar-IQ" sz="1800" dirty="0" smtClean="0"/>
              <a:t>/ هو </a:t>
            </a:r>
            <a:r>
              <a:rPr lang="ar-IQ" sz="1800" dirty="0"/>
              <a:t>اعلى مجلس من الوحدات الادارية واعلى سلطة تشريعية ورقابية ضمن حدود المحافظة</a:t>
            </a:r>
            <a:endParaRPr lang="en-US" sz="1800" dirty="0"/>
          </a:p>
          <a:p>
            <a:pPr lvl="0" fontAlgn="base"/>
            <a:r>
              <a:rPr lang="ar-IQ" sz="1800" dirty="0"/>
              <a:t>له حق اصدار التشريعات </a:t>
            </a:r>
            <a:endParaRPr lang="en-US" sz="1800" dirty="0"/>
          </a:p>
          <a:p>
            <a:pPr lvl="0" fontAlgn="base"/>
            <a:r>
              <a:rPr lang="ar-IQ" sz="1800" dirty="0"/>
              <a:t>ادارة شؤونها بما لا يتعارض مع الدستور </a:t>
            </a:r>
            <a:endParaRPr lang="en-US" sz="1800" dirty="0"/>
          </a:p>
          <a:p>
            <a:pPr lvl="0" fontAlgn="base"/>
            <a:r>
              <a:rPr lang="ar-IQ" sz="1800" dirty="0"/>
              <a:t>ويخضع لرقابة مجلس النواب </a:t>
            </a:r>
            <a:endParaRPr lang="en-US" sz="1800" dirty="0"/>
          </a:p>
          <a:p>
            <a:pPr lvl="0" fontAlgn="base"/>
            <a:r>
              <a:rPr lang="ar-IQ" sz="1800" dirty="0"/>
              <a:t>تتمتع بالشخصية المعنوية والاعتبارية </a:t>
            </a:r>
            <a:endParaRPr lang="en-US" sz="1800" dirty="0"/>
          </a:p>
          <a:p>
            <a:pPr lvl="0" fontAlgn="base"/>
            <a:r>
              <a:rPr lang="ar-IQ" sz="1800" dirty="0"/>
              <a:t>ذات استقلال مالي واداري </a:t>
            </a:r>
            <a:endParaRPr lang="en-US" sz="1800" dirty="0"/>
          </a:p>
          <a:p>
            <a:pPr lvl="0" fontAlgn="base"/>
            <a:r>
              <a:rPr lang="ar-IQ" sz="1800" dirty="0"/>
              <a:t>العضوية لكل مواطن عراقي  كامل الاهلية اتم 30 من عمره وحاصل </a:t>
            </a:r>
            <a:r>
              <a:rPr lang="ar-IQ" sz="1800"/>
              <a:t>على </a:t>
            </a:r>
            <a:r>
              <a:rPr lang="ar-IQ" sz="1800" smtClean="0"/>
              <a:t> الاقل شهادة </a:t>
            </a:r>
            <a:r>
              <a:rPr lang="ar-IQ" sz="1800" dirty="0"/>
              <a:t>اعدادية كحد ادنى او ما يعادلها </a:t>
            </a:r>
            <a:endParaRPr lang="en-US" sz="1800" dirty="0"/>
          </a:p>
          <a:p>
            <a:pPr lvl="0" fontAlgn="base"/>
            <a:r>
              <a:rPr lang="ar-IQ" sz="1800" dirty="0"/>
              <a:t>اتخاذ كل القرارات المنظمة لعمل المحافظة </a:t>
            </a:r>
            <a:endParaRPr lang="en-US" sz="1800" dirty="0"/>
          </a:p>
          <a:p>
            <a:r>
              <a:rPr lang="ar-IQ" sz="1800" dirty="0"/>
              <a:t>يتم تولي هذا المجلس من خلال انتخاب اعضائه رئيسا لهم ونائبه بالأغلبية المطلقة  لعدد اعضائه </a:t>
            </a:r>
          </a:p>
        </p:txBody>
      </p:sp>
    </p:spTree>
    <p:extLst>
      <p:ext uri="{BB962C8B-B14F-4D97-AF65-F5344CB8AC3E}">
        <p14:creationId xmlns:p14="http://schemas.microsoft.com/office/powerpoint/2010/main" val="285194217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376</Words>
  <Application>Microsoft Office PowerPoint</Application>
  <PresentationFormat>عرض على الشاشة (3:4)‏</PresentationFormat>
  <Paragraphs>35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نسق Office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abraj2017</dc:creator>
  <cp:lastModifiedBy>abraj2017</cp:lastModifiedBy>
  <cp:revision>5</cp:revision>
  <dcterms:created xsi:type="dcterms:W3CDTF">2021-01-09T19:27:49Z</dcterms:created>
  <dcterms:modified xsi:type="dcterms:W3CDTF">2021-01-13T11:33:59Z</dcterms:modified>
</cp:coreProperties>
</file>