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6" d="100"/>
          <a:sy n="56" d="100"/>
        </p:scale>
        <p:origin x="-9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3083-7D6E-4D1C-AF5B-424D8E334D68}" type="datetimeFigureOut">
              <a:rPr lang="ar-IQ" smtClean="0"/>
              <a:t>25/02/1443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01CE-7C4C-416F-B965-06FF9004D2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24970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3083-7D6E-4D1C-AF5B-424D8E334D68}" type="datetimeFigureOut">
              <a:rPr lang="ar-IQ" smtClean="0"/>
              <a:t>25/02/1443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01CE-7C4C-416F-B965-06FF9004D2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74286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3083-7D6E-4D1C-AF5B-424D8E334D68}" type="datetimeFigureOut">
              <a:rPr lang="ar-IQ" smtClean="0"/>
              <a:t>25/02/1443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01CE-7C4C-416F-B965-06FF9004D2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98866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3083-7D6E-4D1C-AF5B-424D8E334D68}" type="datetimeFigureOut">
              <a:rPr lang="ar-IQ" smtClean="0"/>
              <a:t>25/02/1443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01CE-7C4C-416F-B965-06FF9004D2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35744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3083-7D6E-4D1C-AF5B-424D8E334D68}" type="datetimeFigureOut">
              <a:rPr lang="ar-IQ" smtClean="0"/>
              <a:t>25/02/1443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01CE-7C4C-416F-B965-06FF9004D2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8659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3083-7D6E-4D1C-AF5B-424D8E334D68}" type="datetimeFigureOut">
              <a:rPr lang="ar-IQ" smtClean="0"/>
              <a:t>25/02/1443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01CE-7C4C-416F-B965-06FF9004D2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37429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3083-7D6E-4D1C-AF5B-424D8E334D68}" type="datetimeFigureOut">
              <a:rPr lang="ar-IQ" smtClean="0"/>
              <a:t>25/02/1443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01CE-7C4C-416F-B965-06FF9004D2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9840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3083-7D6E-4D1C-AF5B-424D8E334D68}" type="datetimeFigureOut">
              <a:rPr lang="ar-IQ" smtClean="0"/>
              <a:t>25/02/1443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01CE-7C4C-416F-B965-06FF9004D2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6850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3083-7D6E-4D1C-AF5B-424D8E334D68}" type="datetimeFigureOut">
              <a:rPr lang="ar-IQ" smtClean="0"/>
              <a:t>25/02/1443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01CE-7C4C-416F-B965-06FF9004D2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2041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3083-7D6E-4D1C-AF5B-424D8E334D68}" type="datetimeFigureOut">
              <a:rPr lang="ar-IQ" smtClean="0"/>
              <a:t>25/02/1443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01CE-7C4C-416F-B965-06FF9004D2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928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3083-7D6E-4D1C-AF5B-424D8E334D68}" type="datetimeFigureOut">
              <a:rPr lang="ar-IQ" smtClean="0"/>
              <a:t>25/02/1443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01CE-7C4C-416F-B965-06FF9004D2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0476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63083-7D6E-4D1C-AF5B-424D8E334D68}" type="datetimeFigureOut">
              <a:rPr lang="ar-IQ" smtClean="0"/>
              <a:t>25/02/1443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D01CE-7C4C-416F-B965-06FF9004D2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1172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3568" y="18835"/>
            <a:ext cx="7776864" cy="6381328"/>
          </a:xfrm>
        </p:spPr>
        <p:txBody>
          <a:bodyPr>
            <a:normAutofit/>
          </a:bodyPr>
          <a:lstStyle/>
          <a:p>
            <a:pPr algn="r"/>
            <a:r>
              <a:rPr lang="ar-IQ" sz="1800" dirty="0">
                <a:solidFill>
                  <a:schemeClr val="tx1"/>
                </a:solidFill>
              </a:rPr>
              <a:t>التمييز بين الوصاية الإدارية والسلطة الرئاسية</a:t>
            </a:r>
            <a:r>
              <a:rPr lang="ar-IQ" sz="1800" dirty="0" smtClean="0">
                <a:solidFill>
                  <a:schemeClr val="tx1"/>
                </a:solidFill>
              </a:rPr>
              <a:t/>
            </a:r>
            <a:br>
              <a:rPr lang="ar-IQ" sz="1800" dirty="0" smtClean="0">
                <a:solidFill>
                  <a:schemeClr val="tx1"/>
                </a:solidFill>
              </a:rPr>
            </a:br>
            <a:r>
              <a:rPr lang="ar-IQ" sz="1800" dirty="0">
                <a:solidFill>
                  <a:schemeClr val="tx1"/>
                </a:solidFill>
              </a:rPr>
              <a:t>أطلق جانب من الفقه على الرقابة التي تمارسها السلطات المركزية على الهيئات اللامركزية مصطلح الوصايا الإدارية ,</a:t>
            </a:r>
            <a:r>
              <a:rPr lang="ar-IQ" sz="1800" dirty="0" smtClean="0">
                <a:solidFill>
                  <a:schemeClr val="tx1"/>
                </a:solidFill>
              </a:rPr>
              <a:t>إلا </a:t>
            </a:r>
            <a:r>
              <a:rPr lang="ar-IQ" sz="1800" dirty="0">
                <a:solidFill>
                  <a:schemeClr val="tx1"/>
                </a:solidFill>
              </a:rPr>
              <a:t>إن هذا المصطلح منتقد عند جانب آخر من الفقهاء ويرون أن يستبدل بمصطلح الرقابة الإدارية </a:t>
            </a:r>
            <a:r>
              <a:rPr lang="en-GB" sz="1800" dirty="0" smtClean="0">
                <a:solidFill>
                  <a:schemeClr val="tx1"/>
                </a:solidFill>
              </a:rPr>
              <a:t> </a:t>
            </a:r>
            <a:r>
              <a:rPr lang="ar-IQ" sz="1800" dirty="0" smtClean="0">
                <a:solidFill>
                  <a:schemeClr val="tx1"/>
                </a:solidFill>
              </a:rPr>
              <a:t>وذلك </a:t>
            </a:r>
            <a:r>
              <a:rPr lang="ar-IQ" sz="1800" dirty="0">
                <a:solidFill>
                  <a:schemeClr val="tx1"/>
                </a:solidFill>
              </a:rPr>
              <a:t>لوجود اختلاف بين المراد بالوصاية في القانون الخاص ، وبين الوصاية الإدارية في القانون العام ، فالأولى تتعلق بحماية الأفراد ناقصي الأهلية أما الوصايا الإدارية فتترتب على الهيئات المحلية، وهذه الهيئات تتمتع بأهلية كاملة بصفتها شخصية معنوية معتبرة .</a:t>
            </a:r>
            <a:r>
              <a:rPr lang="ar-IQ" sz="1800" dirty="0" smtClean="0">
                <a:solidFill>
                  <a:schemeClr val="tx1"/>
                </a:solidFill>
              </a:rPr>
              <a:t/>
            </a:r>
            <a:br>
              <a:rPr lang="ar-IQ" sz="1800" dirty="0" smtClean="0">
                <a:solidFill>
                  <a:schemeClr val="tx1"/>
                </a:solidFill>
              </a:rPr>
            </a:br>
            <a:r>
              <a:rPr lang="ar-IQ" sz="1800" dirty="0">
                <a:solidFill>
                  <a:schemeClr val="tx1"/>
                </a:solidFill>
              </a:rPr>
              <a:t>ونرى إزاء هذا الاختلاف البين أن مصطلح الرقابة </a:t>
            </a:r>
            <a:r>
              <a:rPr lang="ar-IQ" sz="1800" dirty="0" smtClean="0">
                <a:solidFill>
                  <a:schemeClr val="tx1"/>
                </a:solidFill>
              </a:rPr>
              <a:t>الإدارية</a:t>
            </a:r>
            <a:br>
              <a:rPr lang="ar-IQ" sz="1800" dirty="0" smtClean="0">
                <a:solidFill>
                  <a:schemeClr val="tx1"/>
                </a:solidFill>
              </a:rPr>
            </a:br>
            <a:r>
              <a:rPr lang="ar-IQ" sz="1800" dirty="0">
                <a:solidFill>
                  <a:schemeClr val="tx1"/>
                </a:solidFill>
              </a:rPr>
              <a:t>والرقابة الإدارية في النظام اللامركزي تختلف عن السلطة الرئاسية التي تعتبر أحد عناصر المركزية الإدارية , فالسلطة الرئاسية </a:t>
            </a:r>
            <a:r>
              <a:rPr lang="ar-IQ" sz="1800" dirty="0" smtClean="0">
                <a:solidFill>
                  <a:schemeClr val="tx1"/>
                </a:solidFill>
              </a:rPr>
              <a:t>علاقة </a:t>
            </a:r>
            <a:r>
              <a:rPr lang="ar-IQ" sz="1800" dirty="0">
                <a:solidFill>
                  <a:schemeClr val="tx1"/>
                </a:solidFill>
              </a:rPr>
              <a:t>التبعية والتدرج الرئاسي بين الموظف ورئيسه . أما في النظام اللامركزي فإن الموظفين في الدوائر والهيئات المحلية لا يدينون بالطاعة لأوامر السلطة المركزية على خلاف الأمر في السلطة الرئاسية ، لأن هذه الهيئات تتمتع بشخصية معنوية تجعلها بمنأى عن الخضوع التام لتوجيهات السلطة المركزية ، ولكنها لا تتخلى عن الرقابة اللاحقة التي تمارسها على أعمال الهيئات المحلية .</a:t>
            </a:r>
            <a:r>
              <a:rPr lang="ar-IQ" sz="1800" dirty="0" smtClean="0">
                <a:solidFill>
                  <a:schemeClr val="tx1"/>
                </a:solidFill>
              </a:rPr>
              <a:t/>
            </a:r>
            <a:br>
              <a:rPr lang="ar-IQ" sz="1800" dirty="0" smtClean="0">
                <a:solidFill>
                  <a:schemeClr val="tx1"/>
                </a:solidFill>
              </a:rPr>
            </a:br>
            <a:r>
              <a:rPr lang="ar-IQ" sz="1800" dirty="0">
                <a:solidFill>
                  <a:schemeClr val="tx1"/>
                </a:solidFill>
              </a:rPr>
              <a:t>ولا يمكن اعتبار هذا الاستقلال منحه من الهيئات المركزية بل هو استقلال مصدره القانون أو الدستور </a:t>
            </a:r>
            <a:r>
              <a:rPr lang="ar-IQ" sz="1800" dirty="0" smtClean="0">
                <a:solidFill>
                  <a:schemeClr val="tx1"/>
                </a:solidFill>
              </a:rPr>
              <a:t>ويقود </a:t>
            </a:r>
            <a:r>
              <a:rPr lang="ar-IQ" sz="1800" dirty="0">
                <a:solidFill>
                  <a:schemeClr val="tx1"/>
                </a:solidFill>
              </a:rPr>
              <a:t>هذا الاستقلال إلى أعضاء الرئيس الذي يملك الوصايا من المسؤولية المترتبة من جراء تنفيذ المرؤوس لتوجيهاته إلا المرؤوس لتوجيهاته غلا في الأحوال التي يحددها القانون. </a:t>
            </a:r>
            <a:r>
              <a:rPr lang="ar-IQ" sz="1800" dirty="0" smtClean="0">
                <a:solidFill>
                  <a:schemeClr val="tx1"/>
                </a:solidFill>
              </a:rPr>
              <a:t/>
            </a:r>
            <a:br>
              <a:rPr lang="ar-IQ" sz="1800" dirty="0" smtClean="0">
                <a:solidFill>
                  <a:schemeClr val="tx1"/>
                </a:solidFill>
              </a:rPr>
            </a:br>
            <a:r>
              <a:rPr lang="ar-IQ" sz="1800" dirty="0">
                <a:solidFill>
                  <a:schemeClr val="tx1"/>
                </a:solidFill>
              </a:rPr>
              <a:t>كما تختلف ( الوصاية الإدارية ) عن السلطة الرئاسية في أنه لا يجوز للسلطة المركزية تعديل القرارات التي تصدرها الهيئات المحلية وكل ما تملكه توافق عليها بحالتها أو ترفضها. </a:t>
            </a:r>
            <a:r>
              <a:rPr lang="ar-IQ" sz="1800" dirty="0" smtClean="0">
                <a:solidFill>
                  <a:schemeClr val="tx1"/>
                </a:solidFill>
              </a:rPr>
              <a:t/>
            </a:r>
            <a:br>
              <a:rPr lang="ar-IQ" sz="1800" dirty="0" smtClean="0">
                <a:solidFill>
                  <a:schemeClr val="tx1"/>
                </a:solidFill>
              </a:rPr>
            </a:br>
            <a:r>
              <a:rPr lang="ar-IQ" sz="1000" dirty="0" smtClean="0">
                <a:solidFill>
                  <a:schemeClr val="tx1"/>
                </a:solidFill>
              </a:rPr>
              <a:t/>
            </a:r>
            <a:br>
              <a:rPr lang="ar-IQ" sz="1000" dirty="0" smtClean="0">
                <a:solidFill>
                  <a:schemeClr val="tx1"/>
                </a:solidFill>
              </a:rPr>
            </a:br>
            <a:endParaRPr lang="ar-IQ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801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IQ" sz="1800" dirty="0" smtClean="0"/>
              <a:t>فإن حاولت السلطة المركزية فرض رئاستها على المرافق اللامركزية بالتعرض لقراراتها بالتعديل أو إلغائها في غير الحدود القانونية كان لهذه الأخيرة الاعتراض على ذلك .</a:t>
            </a:r>
            <a:br>
              <a:rPr lang="ar-IQ" sz="1800" dirty="0" smtClean="0"/>
            </a:br>
            <a:r>
              <a:rPr lang="ar-IQ" sz="1800" dirty="0" smtClean="0"/>
              <a:t>وأخيراً فإن سلطة الوصايا تملك الحلول محل الوحدات المحلية عندما تهمل الأخيرة في ممارسة اختصاصاتها أو تخل بالتزاماتها فترفض اتخاذ إجراء معين كان الواجب عليها طبقاً للقوانين واللوائح ، حتى لا يتعطل سير المرافق العمامة تحرير السلطة المركزية محل الوحدات اللامركزية لتتخذ الإجراء المطلوب وذلك باسم الوحدات اللامركزية ولحسابها .</a:t>
            </a:r>
            <a:br>
              <a:rPr lang="ar-IQ" sz="1800" dirty="0" smtClean="0"/>
            </a:br>
            <a:r>
              <a:rPr lang="ar-IQ" sz="1800" dirty="0" smtClean="0"/>
              <a:t>ولخطورة هذه السلطة وحتى لا تتعسف السلطة المركزية في ممارسة حق الحلول ، درج القضاء على القول بضرورة وجود نص قانوني صريح يلزم الوحدة اللامركزية بالقيام بالعمل أو بإجراء التصرف وامتناعها عن ذلك ، وقيام السلطة الوصايا بتوجيه إنذار مكتوب إلى الوحدة اللامركزية الممتنعة تدعوها إلى وجوب القيام بالعمل أو الإجراء الذي يفرضه القانون </a:t>
            </a:r>
          </a:p>
          <a:p>
            <a:pPr marL="0" indent="0">
              <a:buNone/>
            </a:pPr>
            <a:r>
              <a:rPr lang="ar-IQ" sz="1900" dirty="0" smtClean="0"/>
              <a:t>:تقييم اللامركزية الإدارية</a:t>
            </a:r>
            <a:r>
              <a:rPr lang="ar-IQ" sz="1800" dirty="0" smtClean="0"/>
              <a:t/>
            </a:r>
            <a:br>
              <a:rPr lang="ar-IQ" sz="1800" dirty="0" smtClean="0"/>
            </a:br>
            <a:r>
              <a:rPr lang="ar-IQ" sz="1800" dirty="0" smtClean="0"/>
              <a:t>أولا: مزايا اللامركزية الإدارية :</a:t>
            </a:r>
            <a:br>
              <a:rPr lang="ar-IQ" sz="1800" dirty="0" smtClean="0"/>
            </a:br>
            <a:r>
              <a:rPr lang="ar-IQ" sz="1800" dirty="0" smtClean="0"/>
              <a:t>1- يؤكد المبادئ الديمقراطية في الإدارة :لأنه يهدف إلى اشتراك الشعب في اتخاذ القرارات وإدارة المرافق العامة المحلية .</a:t>
            </a:r>
            <a:br>
              <a:rPr lang="ar-IQ" sz="1800" dirty="0" smtClean="0"/>
            </a:br>
            <a:r>
              <a:rPr lang="ar-IQ" sz="1800" dirty="0" smtClean="0"/>
              <a:t>2- يخفف العبء عن الإدارة المركزية . إذ أن توزيع الوظيفة الإدارية بين الإدارة المركزية والهيئات المحلية أو المرفقية يتيح للإدارة المركزية التفرغ لأداء المهام الأكثر أهمية في رسم السياسة العامة وإدارة المرافق القومية .</a:t>
            </a:r>
            <a:br>
              <a:rPr lang="ar-IQ" sz="1800" dirty="0" smtClean="0"/>
            </a:br>
            <a:r>
              <a:rPr lang="ar-IQ" sz="1800" dirty="0" smtClean="0"/>
              <a:t>3- النظام اللامركزي أقدر على مواجهة الأزمات والخروج منها . سيما وأن الموظفين في الأقاليم أكثر خبرة من غيرهم في مواجهة الظروف والأزمات المحلية كالثورات واختلال الأمن ، لما تعودوا عليه وتدربوا على مواجهته وعدم انتظارهم تعليمات السلطة المركزية التي غالباً ما تأتي متأخرة .</a:t>
            </a:r>
            <a:br>
              <a:rPr lang="ar-IQ" sz="1800" dirty="0" smtClean="0"/>
            </a:br>
            <a:endParaRPr lang="ar-IQ" sz="1800" dirty="0"/>
          </a:p>
        </p:txBody>
      </p:sp>
    </p:spTree>
    <p:extLst>
      <p:ext uri="{BB962C8B-B14F-4D97-AF65-F5344CB8AC3E}">
        <p14:creationId xmlns:p14="http://schemas.microsoft.com/office/powerpoint/2010/main" val="1666166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1800" dirty="0" smtClean="0"/>
              <a:t/>
            </a:r>
            <a:br>
              <a:rPr lang="ar-IQ" sz="1800" dirty="0" smtClean="0"/>
            </a:br>
            <a:r>
              <a:rPr lang="ar-IQ" sz="1800" dirty="0" smtClean="0"/>
              <a:t>4- تحقيق العدالة في توزيع حصيلة الضرائب وتوفير الخدمات في كافة أرجاء الدولة ، على عكس المركزية الإدارية حيث تحظى العاصمة والمدن الكبرى بعناية أكبر على حساب المدن والأقاليم الأخرى .</a:t>
            </a:r>
            <a:br>
              <a:rPr lang="ar-IQ" sz="1800" dirty="0" smtClean="0"/>
            </a:br>
            <a:r>
              <a:rPr lang="ar-IQ" sz="1800" dirty="0" smtClean="0"/>
              <a:t>5- تقدم اللامركزية الإدارية حلاً لكثير من المشاكل الإدارية والبطء والروتين والتأخر في اتخاذ القرارات الإدارية وتوفر أيسر السبل في تفهم احتياجات المصالح المحلية وأقدر على رعايتها .</a:t>
            </a:r>
            <a:br>
              <a:rPr lang="ar-IQ" sz="1800" dirty="0" smtClean="0"/>
            </a:br>
            <a:r>
              <a:rPr lang="ar-IQ" sz="1800" dirty="0" smtClean="0"/>
              <a:t>ثانياً : عيوب اللامركزية الإدارية :-</a:t>
            </a:r>
            <a:br>
              <a:rPr lang="ar-IQ" sz="1800" dirty="0" smtClean="0"/>
            </a:br>
            <a:r>
              <a:rPr lang="ar-IQ" sz="1800" dirty="0" smtClean="0"/>
              <a:t>1- يؤدي هذا النظام إلى المساس بوحدة الدولة من خلال توزيع الوظيفة الإدارية بين الوزارات والهيئات المحلية </a:t>
            </a:r>
            <a:br>
              <a:rPr lang="ar-IQ" sz="1800" dirty="0" smtClean="0"/>
            </a:br>
            <a:r>
              <a:rPr lang="ar-IQ" sz="1800" dirty="0" smtClean="0"/>
              <a:t>2- قد ينشأ صراع بين الهيئات اللامركزية والسلطة المركزية لتمتع الاثنين بالشخصية المعنوية ولأن الهيئات المحلية غالباً ما تقدم المصالح المحلية على المصلحة العامة .</a:t>
            </a:r>
            <a:br>
              <a:rPr lang="ar-IQ" sz="1800" dirty="0" smtClean="0"/>
            </a:br>
            <a:r>
              <a:rPr lang="ar-IQ" sz="1800" dirty="0" smtClean="0"/>
              <a:t>3- غالباً ما تكون الهيئات اللامركزية أقل خبرة ودراية من السلطة المركزية ومن ثم فهي أكثر إسرافاً في الإنفاق بالمقارنة مع الإدارة المركزية .</a:t>
            </a:r>
            <a:r>
              <a:rPr lang="ar-IQ" sz="1800" smtClean="0"/>
              <a:t/>
            </a:r>
            <a:br>
              <a:rPr lang="ar-IQ" sz="1800" smtClean="0"/>
            </a:br>
            <a:r>
              <a:rPr lang="ar-IQ" sz="1800" smtClean="0"/>
              <a:t> ويؤكد </a:t>
            </a:r>
            <a:r>
              <a:rPr lang="ar-IQ" sz="1800" dirty="0" smtClean="0"/>
              <a:t>ذلك أن اغلب الدول تتجه اليوم نحو الأخذ بأسلوب اللامركزية الإدارية على اعتبار أنه الأسلوب الأمثل للتنظيم الإداري </a:t>
            </a:r>
          </a:p>
          <a:p>
            <a:pPr marL="0" indent="0">
              <a:buNone/>
            </a:pPr>
            <a:endParaRPr lang="ar-IQ" sz="1800" dirty="0"/>
          </a:p>
        </p:txBody>
      </p:sp>
    </p:spTree>
    <p:extLst>
      <p:ext uri="{BB962C8B-B14F-4D97-AF65-F5344CB8AC3E}">
        <p14:creationId xmlns:p14="http://schemas.microsoft.com/office/powerpoint/2010/main" val="339255812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31</Words>
  <Application>Microsoft Office PowerPoint</Application>
  <PresentationFormat>عرض على الشاشة (3:4)‏</PresentationFormat>
  <Paragraphs>4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نسق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abraj2017</dc:creator>
  <cp:lastModifiedBy>abraj2017</cp:lastModifiedBy>
  <cp:revision>2</cp:revision>
  <dcterms:created xsi:type="dcterms:W3CDTF">2021-01-07T10:48:41Z</dcterms:created>
  <dcterms:modified xsi:type="dcterms:W3CDTF">2021-10-02T15:56:10Z</dcterms:modified>
</cp:coreProperties>
</file>