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8" r:id="rId2"/>
    <p:sldId id="256" r:id="rId3"/>
    <p:sldId id="257"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E622931A-ABF4-4853-8E27-2104A186CD16}" type="datetimeFigureOut">
              <a:rPr lang="ar-IQ" smtClean="0"/>
              <a:t>13/05/1442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873ECE2-BC5A-4ACC-83E0-4A333A564A86}" type="slidenum">
              <a:rPr lang="ar-IQ" smtClean="0"/>
              <a:t>‹#›</a:t>
            </a:fld>
            <a:endParaRPr lang="ar-IQ"/>
          </a:p>
        </p:txBody>
      </p:sp>
    </p:spTree>
    <p:extLst>
      <p:ext uri="{BB962C8B-B14F-4D97-AF65-F5344CB8AC3E}">
        <p14:creationId xmlns:p14="http://schemas.microsoft.com/office/powerpoint/2010/main" val="112003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622931A-ABF4-4853-8E27-2104A186CD16}" type="datetimeFigureOut">
              <a:rPr lang="ar-IQ" smtClean="0"/>
              <a:t>13/05/1442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873ECE2-BC5A-4ACC-83E0-4A333A564A86}" type="slidenum">
              <a:rPr lang="ar-IQ" smtClean="0"/>
              <a:t>‹#›</a:t>
            </a:fld>
            <a:endParaRPr lang="ar-IQ"/>
          </a:p>
        </p:txBody>
      </p:sp>
    </p:spTree>
    <p:extLst>
      <p:ext uri="{BB962C8B-B14F-4D97-AF65-F5344CB8AC3E}">
        <p14:creationId xmlns:p14="http://schemas.microsoft.com/office/powerpoint/2010/main" val="3850895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622931A-ABF4-4853-8E27-2104A186CD16}" type="datetimeFigureOut">
              <a:rPr lang="ar-IQ" smtClean="0"/>
              <a:t>13/05/1442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873ECE2-BC5A-4ACC-83E0-4A333A564A86}" type="slidenum">
              <a:rPr lang="ar-IQ" smtClean="0"/>
              <a:t>‹#›</a:t>
            </a:fld>
            <a:endParaRPr lang="ar-IQ"/>
          </a:p>
        </p:txBody>
      </p:sp>
    </p:spTree>
    <p:extLst>
      <p:ext uri="{BB962C8B-B14F-4D97-AF65-F5344CB8AC3E}">
        <p14:creationId xmlns:p14="http://schemas.microsoft.com/office/powerpoint/2010/main" val="3943562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622931A-ABF4-4853-8E27-2104A186CD16}" type="datetimeFigureOut">
              <a:rPr lang="ar-IQ" smtClean="0"/>
              <a:t>13/05/1442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873ECE2-BC5A-4ACC-83E0-4A333A564A86}" type="slidenum">
              <a:rPr lang="ar-IQ" smtClean="0"/>
              <a:t>‹#›</a:t>
            </a:fld>
            <a:endParaRPr lang="ar-IQ"/>
          </a:p>
        </p:txBody>
      </p:sp>
    </p:spTree>
    <p:extLst>
      <p:ext uri="{BB962C8B-B14F-4D97-AF65-F5344CB8AC3E}">
        <p14:creationId xmlns:p14="http://schemas.microsoft.com/office/powerpoint/2010/main" val="491217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622931A-ABF4-4853-8E27-2104A186CD16}" type="datetimeFigureOut">
              <a:rPr lang="ar-IQ" smtClean="0"/>
              <a:t>13/05/1442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873ECE2-BC5A-4ACC-83E0-4A333A564A86}" type="slidenum">
              <a:rPr lang="ar-IQ" smtClean="0"/>
              <a:t>‹#›</a:t>
            </a:fld>
            <a:endParaRPr lang="ar-IQ"/>
          </a:p>
        </p:txBody>
      </p:sp>
    </p:spTree>
    <p:extLst>
      <p:ext uri="{BB962C8B-B14F-4D97-AF65-F5344CB8AC3E}">
        <p14:creationId xmlns:p14="http://schemas.microsoft.com/office/powerpoint/2010/main" val="4110920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E622931A-ABF4-4853-8E27-2104A186CD16}" type="datetimeFigureOut">
              <a:rPr lang="ar-IQ" smtClean="0"/>
              <a:t>13/05/1442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873ECE2-BC5A-4ACC-83E0-4A333A564A86}" type="slidenum">
              <a:rPr lang="ar-IQ" smtClean="0"/>
              <a:t>‹#›</a:t>
            </a:fld>
            <a:endParaRPr lang="ar-IQ"/>
          </a:p>
        </p:txBody>
      </p:sp>
    </p:spTree>
    <p:extLst>
      <p:ext uri="{BB962C8B-B14F-4D97-AF65-F5344CB8AC3E}">
        <p14:creationId xmlns:p14="http://schemas.microsoft.com/office/powerpoint/2010/main" val="3275905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622931A-ABF4-4853-8E27-2104A186CD16}" type="datetimeFigureOut">
              <a:rPr lang="ar-IQ" smtClean="0"/>
              <a:t>13/05/1442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873ECE2-BC5A-4ACC-83E0-4A333A564A86}" type="slidenum">
              <a:rPr lang="ar-IQ" smtClean="0"/>
              <a:t>‹#›</a:t>
            </a:fld>
            <a:endParaRPr lang="ar-IQ"/>
          </a:p>
        </p:txBody>
      </p:sp>
    </p:spTree>
    <p:extLst>
      <p:ext uri="{BB962C8B-B14F-4D97-AF65-F5344CB8AC3E}">
        <p14:creationId xmlns:p14="http://schemas.microsoft.com/office/powerpoint/2010/main" val="3549444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E622931A-ABF4-4853-8E27-2104A186CD16}" type="datetimeFigureOut">
              <a:rPr lang="ar-IQ" smtClean="0"/>
              <a:t>13/05/1442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873ECE2-BC5A-4ACC-83E0-4A333A564A86}" type="slidenum">
              <a:rPr lang="ar-IQ" smtClean="0"/>
              <a:t>‹#›</a:t>
            </a:fld>
            <a:endParaRPr lang="ar-IQ"/>
          </a:p>
        </p:txBody>
      </p:sp>
    </p:spTree>
    <p:extLst>
      <p:ext uri="{BB962C8B-B14F-4D97-AF65-F5344CB8AC3E}">
        <p14:creationId xmlns:p14="http://schemas.microsoft.com/office/powerpoint/2010/main" val="3699118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622931A-ABF4-4853-8E27-2104A186CD16}" type="datetimeFigureOut">
              <a:rPr lang="ar-IQ" smtClean="0"/>
              <a:t>13/05/1442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873ECE2-BC5A-4ACC-83E0-4A333A564A86}" type="slidenum">
              <a:rPr lang="ar-IQ" smtClean="0"/>
              <a:t>‹#›</a:t>
            </a:fld>
            <a:endParaRPr lang="ar-IQ"/>
          </a:p>
        </p:txBody>
      </p:sp>
    </p:spTree>
    <p:extLst>
      <p:ext uri="{BB962C8B-B14F-4D97-AF65-F5344CB8AC3E}">
        <p14:creationId xmlns:p14="http://schemas.microsoft.com/office/powerpoint/2010/main" val="2272000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622931A-ABF4-4853-8E27-2104A186CD16}" type="datetimeFigureOut">
              <a:rPr lang="ar-IQ" smtClean="0"/>
              <a:t>13/05/1442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873ECE2-BC5A-4ACC-83E0-4A333A564A86}" type="slidenum">
              <a:rPr lang="ar-IQ" smtClean="0"/>
              <a:t>‹#›</a:t>
            </a:fld>
            <a:endParaRPr lang="ar-IQ"/>
          </a:p>
        </p:txBody>
      </p:sp>
    </p:spTree>
    <p:extLst>
      <p:ext uri="{BB962C8B-B14F-4D97-AF65-F5344CB8AC3E}">
        <p14:creationId xmlns:p14="http://schemas.microsoft.com/office/powerpoint/2010/main" val="973666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622931A-ABF4-4853-8E27-2104A186CD16}" type="datetimeFigureOut">
              <a:rPr lang="ar-IQ" smtClean="0"/>
              <a:t>13/05/1442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873ECE2-BC5A-4ACC-83E0-4A333A564A86}" type="slidenum">
              <a:rPr lang="ar-IQ" smtClean="0"/>
              <a:t>‹#›</a:t>
            </a:fld>
            <a:endParaRPr lang="ar-IQ"/>
          </a:p>
        </p:txBody>
      </p:sp>
    </p:spTree>
    <p:extLst>
      <p:ext uri="{BB962C8B-B14F-4D97-AF65-F5344CB8AC3E}">
        <p14:creationId xmlns:p14="http://schemas.microsoft.com/office/powerpoint/2010/main" val="1080466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622931A-ABF4-4853-8E27-2104A186CD16}" type="datetimeFigureOut">
              <a:rPr lang="ar-IQ" smtClean="0"/>
              <a:t>13/05/1442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873ECE2-BC5A-4ACC-83E0-4A333A564A86}" type="slidenum">
              <a:rPr lang="ar-IQ" smtClean="0"/>
              <a:t>‹#›</a:t>
            </a:fld>
            <a:endParaRPr lang="ar-IQ"/>
          </a:p>
        </p:txBody>
      </p:sp>
    </p:spTree>
    <p:extLst>
      <p:ext uri="{BB962C8B-B14F-4D97-AF65-F5344CB8AC3E}">
        <p14:creationId xmlns:p14="http://schemas.microsoft.com/office/powerpoint/2010/main" val="277959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95536" y="260648"/>
            <a:ext cx="8352928" cy="6048672"/>
          </a:xfrm>
        </p:spPr>
        <p:txBody>
          <a:bodyPr>
            <a:normAutofit fontScale="92500" lnSpcReduction="10000"/>
          </a:bodyPr>
          <a:lstStyle/>
          <a:p>
            <a:pPr algn="r"/>
            <a:r>
              <a:rPr lang="ar-IQ" sz="2200" dirty="0">
                <a:solidFill>
                  <a:srgbClr val="FF0000"/>
                </a:solidFill>
              </a:rPr>
              <a:t>تقييم المركزية الإدارية</a:t>
            </a:r>
            <a:r>
              <a:rPr lang="ar-IQ" sz="1800" dirty="0"/>
              <a:t/>
            </a:r>
            <a:br>
              <a:rPr lang="ar-IQ" sz="1800" dirty="0"/>
            </a:br>
            <a:r>
              <a:rPr lang="ar-IQ" sz="1800" dirty="0"/>
              <a:t>.</a:t>
            </a:r>
            <a:br>
              <a:rPr lang="ar-IQ" sz="1800" dirty="0"/>
            </a:br>
            <a:r>
              <a:rPr lang="ar-IQ" sz="1800" dirty="0">
                <a:solidFill>
                  <a:schemeClr val="tx1"/>
                </a:solidFill>
              </a:rPr>
              <a:t>أولاً : مزايا المركزية الإدارية :-</a:t>
            </a:r>
            <a:br>
              <a:rPr lang="ar-IQ" sz="1800" dirty="0">
                <a:solidFill>
                  <a:schemeClr val="tx1"/>
                </a:solidFill>
              </a:rPr>
            </a:br>
            <a:r>
              <a:rPr lang="ar-IQ" sz="1800" dirty="0">
                <a:solidFill>
                  <a:schemeClr val="tx1"/>
                </a:solidFill>
              </a:rPr>
              <a:t>1- النظام المركزي يقوي سلطة الدولة ويساعدها في تثبيت نفوذها في كافة أنحاء الدولة ، ولا شك أن هذا النظام له ما يبرره في الدول الناشئة حديثاً ، والتي تحتاج لتقوية وتدعيم وحدتها. </a:t>
            </a:r>
            <a:br>
              <a:rPr lang="ar-IQ" sz="1800" dirty="0">
                <a:solidFill>
                  <a:schemeClr val="tx1"/>
                </a:solidFill>
              </a:rPr>
            </a:br>
            <a:r>
              <a:rPr lang="ar-IQ" sz="1800" dirty="0">
                <a:solidFill>
                  <a:schemeClr val="tx1"/>
                </a:solidFill>
              </a:rPr>
              <a:t>2- المركزية أسلوب ضروري لإدارة المرافق العامة القومية التي لا يتعلق نشاطها بفئة معينة أو إقليم معين كمرفق الأمن أو الدفاع أو المواصلات .</a:t>
            </a:r>
            <a:br>
              <a:rPr lang="ar-IQ" sz="1800" dirty="0">
                <a:solidFill>
                  <a:schemeClr val="tx1"/>
                </a:solidFill>
              </a:rPr>
            </a:br>
            <a:r>
              <a:rPr lang="ar-IQ" sz="1800" dirty="0">
                <a:solidFill>
                  <a:schemeClr val="tx1"/>
                </a:solidFill>
              </a:rPr>
              <a:t>3- المركزية تؤدي إلى توحيد النظم والإجراءات المتبعة في كافة أنحاء الدولة كونها تتأتى من مصدر واحد ، مما يمكن الموظفين من الإلمام بكافة الأوامر والتعليمات اللازمة لتنفيذ الوظيفة الإدارية .</a:t>
            </a:r>
            <a:br>
              <a:rPr lang="ar-IQ" sz="1800" dirty="0">
                <a:solidFill>
                  <a:schemeClr val="tx1"/>
                </a:solidFill>
              </a:rPr>
            </a:br>
            <a:r>
              <a:rPr lang="ar-IQ" sz="1800" dirty="0">
                <a:solidFill>
                  <a:schemeClr val="tx1"/>
                </a:solidFill>
              </a:rPr>
              <a:t>4- يؤدي هذا الأسلوب إلى التقليل من النفقات والحد في الإسراف لعدم الحاجة إلى المجالس والهيئات اللامركزية وخبرة موظفي السلطة المركزية وقلة عددهم .</a:t>
            </a:r>
            <a:br>
              <a:rPr lang="ar-IQ" sz="1800" dirty="0">
                <a:solidFill>
                  <a:schemeClr val="tx1"/>
                </a:solidFill>
              </a:rPr>
            </a:br>
            <a:r>
              <a:rPr lang="ar-IQ" sz="1800" dirty="0">
                <a:solidFill>
                  <a:schemeClr val="tx1"/>
                </a:solidFill>
              </a:rPr>
              <a:t>5- تحقيق العدل والمساواة في المجتمع لإشراف الحكومة المركزية على المرافق العامة ونظرتها الشمولية البعيدة عن المصالح المحلية .</a:t>
            </a:r>
            <a:br>
              <a:rPr lang="ar-IQ" sz="1800" dirty="0">
                <a:solidFill>
                  <a:schemeClr val="tx1"/>
                </a:solidFill>
              </a:rPr>
            </a:br>
            <a:r>
              <a:rPr lang="ar-IQ" sz="1800" dirty="0">
                <a:solidFill>
                  <a:schemeClr val="tx1"/>
                </a:solidFill>
              </a:rPr>
              <a:t>ثانيا : عيوب المركزية الإدارية :-</a:t>
            </a:r>
            <a:br>
              <a:rPr lang="ar-IQ" sz="1800" dirty="0">
                <a:solidFill>
                  <a:schemeClr val="tx1"/>
                </a:solidFill>
              </a:rPr>
            </a:br>
            <a:r>
              <a:rPr lang="ar-IQ" sz="1800" dirty="0">
                <a:solidFill>
                  <a:schemeClr val="tx1"/>
                </a:solidFill>
              </a:rPr>
              <a:t>1- يؤدي هذا النظام إلى إشغال الإدارة المركزية أو الوزراء بمسائل قليلة الأهمية على حساب المهام الأكثر أهمية في رسم السياسة العامة لوزاراتهم .</a:t>
            </a:r>
            <a:br>
              <a:rPr lang="ar-IQ" sz="1800" dirty="0">
                <a:solidFill>
                  <a:schemeClr val="tx1"/>
                </a:solidFill>
              </a:rPr>
            </a:br>
            <a:r>
              <a:rPr lang="ar-IQ" sz="1800" dirty="0">
                <a:solidFill>
                  <a:schemeClr val="tx1"/>
                </a:solidFill>
              </a:rPr>
              <a:t>2- المركزية الإدارية لا تتماشى مع المبادئ الديمقراطية القائلة بضرورة أن تدار الوحدات المحلية من خلال سكان هذه الوحدات عن طريق مجالس منتخبة من بينهم .</a:t>
            </a:r>
            <a:br>
              <a:rPr lang="ar-IQ" sz="1800" dirty="0">
                <a:solidFill>
                  <a:schemeClr val="tx1"/>
                </a:solidFill>
              </a:rPr>
            </a:br>
            <a:r>
              <a:rPr lang="ar-IQ" sz="1800" dirty="0">
                <a:solidFill>
                  <a:schemeClr val="tx1"/>
                </a:solidFill>
              </a:rPr>
              <a:t>3- المركزية الإدارية وبسبب تركز السلطة بيد الوزراء وفئة قليلة من الرؤساء والإداريين في العاصمة تؤدي إلى قتل روح المثابرة والإبداع لدى الموظفين الآخرين لأن دورهم ينحصر بتنفيذ الأوامر والتعليمات الصادرة من السلطة المركزية ، وعدم مشاركتهم فيها .</a:t>
            </a:r>
            <a:br>
              <a:rPr lang="ar-IQ" sz="1800" dirty="0">
                <a:solidFill>
                  <a:schemeClr val="tx1"/>
                </a:solidFill>
              </a:rPr>
            </a:br>
            <a:r>
              <a:rPr lang="ar-IQ" sz="1800" dirty="0">
                <a:solidFill>
                  <a:schemeClr val="tx1"/>
                </a:solidFill>
              </a:rPr>
              <a:t>4- المركزية تؤدي إلى زيادة الروتين والبطء في اتخاذ القرارات الإدارية المناسبة وفي الوقت المناسب ، لاستئثار السلطة المركزية بسلطة اتخاذ كافة القرارات في الدولة وبعد مصدر القرار في أكثر الأوقات عن الأماكن المراد تطبيق القرار فيها ، وغالباً ما تأتي هذه القرارات غير متلائمة مع طبيعة المشكلات المراد حلها .</a:t>
            </a:r>
            <a:br>
              <a:rPr lang="ar-IQ" sz="1800" dirty="0">
                <a:solidFill>
                  <a:schemeClr val="tx1"/>
                </a:solidFill>
              </a:rPr>
            </a:br>
            <a:endParaRPr lang="ar-IQ" sz="1800" dirty="0">
              <a:solidFill>
                <a:schemeClr val="tx1"/>
              </a:solidFill>
            </a:endParaRPr>
          </a:p>
          <a:p>
            <a:pPr algn="r"/>
            <a:endParaRPr lang="ar-IQ" sz="1800" dirty="0">
              <a:solidFill>
                <a:schemeClr val="tx1"/>
              </a:solidFill>
            </a:endParaRPr>
          </a:p>
        </p:txBody>
      </p:sp>
    </p:spTree>
    <p:extLst>
      <p:ext uri="{BB962C8B-B14F-4D97-AF65-F5344CB8AC3E}">
        <p14:creationId xmlns:p14="http://schemas.microsoft.com/office/powerpoint/2010/main" val="350428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67544" y="260648"/>
            <a:ext cx="8280920" cy="6336704"/>
          </a:xfrm>
        </p:spPr>
        <p:txBody>
          <a:bodyPr>
            <a:normAutofit/>
          </a:bodyPr>
          <a:lstStyle/>
          <a:p>
            <a:pPr algn="r"/>
            <a:r>
              <a:rPr lang="ar-IQ" sz="2000" dirty="0">
                <a:solidFill>
                  <a:srgbClr val="FF0000"/>
                </a:solidFill>
              </a:rPr>
              <a:t>اللامركزية الإدارية</a:t>
            </a:r>
            <a:r>
              <a:rPr lang="ar-IQ" sz="1800" dirty="0" smtClean="0">
                <a:solidFill>
                  <a:schemeClr val="tx1"/>
                </a:solidFill>
              </a:rPr>
              <a:t/>
            </a:r>
            <a:br>
              <a:rPr lang="ar-IQ" sz="1800" dirty="0" smtClean="0">
                <a:solidFill>
                  <a:schemeClr val="tx1"/>
                </a:solidFill>
              </a:rPr>
            </a:br>
            <a:r>
              <a:rPr lang="ar-IQ" sz="1800" dirty="0">
                <a:solidFill>
                  <a:schemeClr val="tx1"/>
                </a:solidFill>
              </a:rPr>
              <a:t>يقوم هذا النظام على أساس توزيع الوظيفة الإدارية بين الحكومية المركزية في العاصمة وبين أشخاص الإدارة المحلية في الأقاليم ، وتتمتع هذه الأشخاص بالشخصية المعنوية المستقلة ، مع خضوعها لرقابة الحكومة المركزية </a:t>
            </a:r>
            <a:r>
              <a:rPr lang="ar-IQ" sz="1800" dirty="0" smtClean="0">
                <a:solidFill>
                  <a:schemeClr val="tx1"/>
                </a:solidFill>
              </a:rPr>
              <a:t>.ففي </a:t>
            </a:r>
            <a:r>
              <a:rPr lang="ar-IQ" sz="1800" dirty="0">
                <a:solidFill>
                  <a:schemeClr val="tx1"/>
                </a:solidFill>
              </a:rPr>
              <a:t>هذا النظام تتمتع السلطة المحلية بقدر من الاستقلال في ممارسة اختصاصاتها فتحتفظ الإدارة المركزية بإدارة بعض المرافق العامة القومية وتمنح الأشخاص المعنوية المحلية سلطة إنشاء وإدارة بعض المرافق العامة ذات الطابع المحلي .</a:t>
            </a:r>
            <a:r>
              <a:rPr lang="ar-IQ" sz="1800" dirty="0" smtClean="0">
                <a:solidFill>
                  <a:schemeClr val="tx1"/>
                </a:solidFill>
              </a:rPr>
              <a:t/>
            </a:r>
            <a:br>
              <a:rPr lang="ar-IQ" sz="1800" dirty="0" smtClean="0">
                <a:solidFill>
                  <a:schemeClr val="tx1"/>
                </a:solidFill>
              </a:rPr>
            </a:br>
            <a:r>
              <a:rPr lang="ar-IQ" sz="1800" dirty="0" smtClean="0">
                <a:solidFill>
                  <a:schemeClr val="tx1"/>
                </a:solidFill>
              </a:rPr>
              <a:t> </a:t>
            </a:r>
            <a:r>
              <a:rPr lang="ar-IQ" sz="2000" dirty="0">
                <a:solidFill>
                  <a:schemeClr val="tx1"/>
                </a:solidFill>
              </a:rPr>
              <a:t>صور اللامركزية </a:t>
            </a:r>
            <a:r>
              <a:rPr lang="ar-IQ" sz="2000" dirty="0" smtClean="0">
                <a:solidFill>
                  <a:schemeClr val="tx1"/>
                </a:solidFill>
              </a:rPr>
              <a:t>الإدارية</a:t>
            </a:r>
            <a:r>
              <a:rPr lang="ar-IQ" sz="1800" dirty="0" smtClean="0">
                <a:solidFill>
                  <a:schemeClr val="tx1"/>
                </a:solidFill>
              </a:rPr>
              <a:t/>
            </a:r>
            <a:br>
              <a:rPr lang="ar-IQ" sz="1800" dirty="0" smtClean="0">
                <a:solidFill>
                  <a:schemeClr val="tx1"/>
                </a:solidFill>
              </a:rPr>
            </a:br>
            <a:r>
              <a:rPr lang="ar-IQ" sz="2000" dirty="0">
                <a:solidFill>
                  <a:srgbClr val="FF0000"/>
                </a:solidFill>
              </a:rPr>
              <a:t>أولاً : اللامركزية الإقليمية أو المحلية:</a:t>
            </a:r>
            <a:r>
              <a:rPr lang="ar-IQ" sz="1800" dirty="0" smtClean="0">
                <a:solidFill>
                  <a:schemeClr val="tx1"/>
                </a:solidFill>
              </a:rPr>
              <a:t/>
            </a:r>
            <a:br>
              <a:rPr lang="ar-IQ" sz="1800" dirty="0" smtClean="0">
                <a:solidFill>
                  <a:schemeClr val="tx1"/>
                </a:solidFill>
              </a:rPr>
            </a:br>
            <a:r>
              <a:rPr lang="ar-IQ" sz="1800" dirty="0">
                <a:solidFill>
                  <a:schemeClr val="tx1"/>
                </a:solidFill>
              </a:rPr>
              <a:t>ومعناها أن تمنح السلطات المركزية إلى جزء من إقليم الدولة جانب من اختصاصاتها في إدارة المرافق والمصالح المحلية مع تمتعها بالشخصية المعنوية والاستقلال المالي والإداري .</a:t>
            </a:r>
            <a:r>
              <a:rPr lang="ar-IQ" sz="1800" dirty="0" smtClean="0">
                <a:solidFill>
                  <a:schemeClr val="tx1"/>
                </a:solidFill>
              </a:rPr>
              <a:t/>
            </a:r>
            <a:br>
              <a:rPr lang="ar-IQ" sz="1800" dirty="0" smtClean="0">
                <a:solidFill>
                  <a:schemeClr val="tx1"/>
                </a:solidFill>
              </a:rPr>
            </a:br>
            <a:r>
              <a:rPr lang="ar-IQ" sz="1800" dirty="0">
                <a:solidFill>
                  <a:schemeClr val="tx1"/>
                </a:solidFill>
              </a:rPr>
              <a:t>وتستند هذه الصورة إلى فكرة الديمقراطية التي تقتضي إعطاء سكان الوحدات المحلية الحق في مباشرة شؤونهم ومرافقهم بأنفسهم عن طريق مجالس منتخبة منهم .</a:t>
            </a:r>
            <a:r>
              <a:rPr lang="ar-IQ" sz="1800" dirty="0" smtClean="0">
                <a:solidFill>
                  <a:schemeClr val="tx1"/>
                </a:solidFill>
              </a:rPr>
              <a:t/>
            </a:r>
            <a:br>
              <a:rPr lang="ar-IQ" sz="1800" dirty="0" smtClean="0">
                <a:solidFill>
                  <a:schemeClr val="tx1"/>
                </a:solidFill>
              </a:rPr>
            </a:br>
            <a:r>
              <a:rPr lang="ar-IQ" sz="1800" dirty="0" smtClean="0">
                <a:solidFill>
                  <a:schemeClr val="tx1"/>
                </a:solidFill>
              </a:rPr>
              <a:t>وتستند على ثلاثة عناصر </a:t>
            </a:r>
          </a:p>
          <a:p>
            <a:pPr algn="r"/>
            <a:r>
              <a:rPr lang="ar-IQ" sz="1800" dirty="0">
                <a:solidFill>
                  <a:schemeClr val="tx1"/>
                </a:solidFill>
              </a:rPr>
              <a:t> 1- مصالح محلية أو إقليمية متميزة :</a:t>
            </a:r>
            <a:r>
              <a:rPr lang="ar-IQ" sz="1800" dirty="0" smtClean="0">
                <a:solidFill>
                  <a:schemeClr val="tx1"/>
                </a:solidFill>
              </a:rPr>
              <a:t/>
            </a:r>
            <a:br>
              <a:rPr lang="ar-IQ" sz="1800" dirty="0" smtClean="0">
                <a:solidFill>
                  <a:schemeClr val="tx1"/>
                </a:solidFill>
              </a:rPr>
            </a:br>
            <a:r>
              <a:rPr lang="ar-IQ" sz="1800" dirty="0">
                <a:solidFill>
                  <a:schemeClr val="tx1"/>
                </a:solidFill>
              </a:rPr>
              <a:t>يتم منح الشخصية المعنوية للوحدات المحلية لاعتبارات إقليمية أو محلية ، يجد المشرع أن من الأفضل أن تباشرها هيئات محلية معينة وإسناد إدارتها إلى سكان هذه الوحدات أنفسهم . </a:t>
            </a:r>
            <a:r>
              <a:rPr lang="ar-IQ" sz="1800" dirty="0" err="1" smtClean="0">
                <a:solidFill>
                  <a:schemeClr val="tx1"/>
                </a:solidFill>
              </a:rPr>
              <a:t>بأعتبار</a:t>
            </a:r>
            <a:r>
              <a:rPr lang="ar-IQ" sz="1800" dirty="0" smtClean="0">
                <a:solidFill>
                  <a:schemeClr val="tx1"/>
                </a:solidFill>
              </a:rPr>
              <a:t> سكانها ادرى  </a:t>
            </a:r>
            <a:r>
              <a:rPr lang="ar-IQ" sz="1800" dirty="0">
                <a:solidFill>
                  <a:schemeClr val="tx1"/>
                </a:solidFill>
              </a:rPr>
              <a:t>بواجباتهم وأقدر على إدارة هذه المرافق وحل مشكلاتها ، كما أن هذا الأسلوب يمنح الإدارة المركزية فرصة التفرغ لإدارة المرافق القومية . ويتم تحديد اختصاصات الهيئات المحلية بقانون ولا يتم الانتقاص منها إلا بقانون آخر </a:t>
            </a:r>
            <a:r>
              <a:rPr lang="ar-IQ" sz="1800" dirty="0" smtClean="0">
                <a:solidFill>
                  <a:schemeClr val="tx1"/>
                </a:solidFill>
              </a:rPr>
              <a:t>،</a:t>
            </a:r>
            <a:br>
              <a:rPr lang="ar-IQ" sz="1800" dirty="0" smtClean="0">
                <a:solidFill>
                  <a:schemeClr val="tx1"/>
                </a:solidFill>
              </a:rPr>
            </a:br>
            <a:endParaRPr lang="ar-IQ" sz="1800" dirty="0">
              <a:solidFill>
                <a:schemeClr val="tx1"/>
              </a:solidFill>
            </a:endParaRPr>
          </a:p>
        </p:txBody>
      </p:sp>
    </p:spTree>
    <p:extLst>
      <p:ext uri="{BB962C8B-B14F-4D97-AF65-F5344CB8AC3E}">
        <p14:creationId xmlns:p14="http://schemas.microsoft.com/office/powerpoint/2010/main" val="944734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lnSpcReduction="10000"/>
          </a:bodyPr>
          <a:lstStyle/>
          <a:p>
            <a:pPr marL="0" indent="0">
              <a:buNone/>
            </a:pPr>
            <a:r>
              <a:rPr lang="ar-IQ" sz="1800" dirty="0" smtClean="0"/>
              <a:t>2- أن يتولى سكان الوحدات المحلية إدارة هذه المرافق :</a:t>
            </a:r>
            <a:br>
              <a:rPr lang="ar-IQ" sz="1800" dirty="0" smtClean="0"/>
            </a:br>
            <a:r>
              <a:rPr lang="ar-IQ" sz="1800" dirty="0" smtClean="0"/>
              <a:t>يجب أن يتولى سكان الوحدات المحلية إدارة هذا النوع من المرافق بأنفسهم وان يتم ذلك باختيار السلطات المحلية من هؤلاء السكان وليس عن طريق الحكومة أو الإدارة المركزية  كأن يتم اختيار أعضاء المجالس المحلية عن طريق الانتخابات تأكيداً لمبدأ لديمقراطية وإن كان هذا هو الأصل فإنه ليس هناك مانع من مشاركة أعضاء معينين ضمن هذه المجالس لتوفير عناصر ذات خبرة وكفاءة شرط أن تبقى الأغلبية للعناصر المنتخبة ،</a:t>
            </a:r>
            <a:br>
              <a:rPr lang="ar-IQ" sz="1800" dirty="0" smtClean="0"/>
            </a:br>
            <a:r>
              <a:rPr lang="ar-IQ" sz="1800" dirty="0" smtClean="0"/>
              <a:t>3- استقلال الوحدات المحلية :</a:t>
            </a:r>
            <a:br>
              <a:rPr lang="ar-IQ" sz="1800" dirty="0" smtClean="0"/>
            </a:br>
            <a:r>
              <a:rPr lang="ar-IQ" sz="1800" dirty="0" smtClean="0"/>
              <a:t>إذا كان من الضروري أن يكون اختيار أعضاء المجال المحلية عن طريق سكان هذه الوحدات فإن الأكثر أهمية أن تستقل الهيئات اللامركزية في مباشرة عملها عن السلطة المركزية ، فالمرافق اللامركزية لا تخضع لسلطة رئاسة أعلى .إلا أن ذلك لا يعني الاستقلال التام للهيئات المحلية عن السلطات المركزية ، فالأمر لا يعدو أن يكون الاختلاف حول مدى الرقابة التي تمارسها السلطات المركزية على الهيئات المحلية في النظم اللامركزية إذ لابد من تمتع هذه الهيئات باستقلال كافٍ في أدائها لنشاطها .وهو </a:t>
            </a:r>
            <a:r>
              <a:rPr lang="ar-IQ" sz="1800" dirty="0" err="1" smtClean="0"/>
              <a:t>مايسمى</a:t>
            </a:r>
            <a:r>
              <a:rPr lang="ar-IQ" sz="1800" dirty="0" smtClean="0"/>
              <a:t> الوصاية الإدارية .</a:t>
            </a:r>
          </a:p>
          <a:p>
            <a:pPr marL="0" indent="0">
              <a:buNone/>
            </a:pPr>
            <a:r>
              <a:rPr lang="ar-IQ" sz="1800" dirty="0">
                <a:solidFill>
                  <a:srgbClr val="FF0000"/>
                </a:solidFill>
              </a:rPr>
              <a:t>ثانياً : اللامركزية المرفقية:</a:t>
            </a:r>
            <a:r>
              <a:rPr lang="ar-IQ" sz="1800" dirty="0" smtClean="0"/>
              <a:t/>
            </a:r>
            <a:br>
              <a:rPr lang="ar-IQ" sz="1800" dirty="0" smtClean="0"/>
            </a:br>
            <a:r>
              <a:rPr lang="ar-IQ" sz="1800" dirty="0" smtClean="0"/>
              <a:t>أنه </a:t>
            </a:r>
            <a:r>
              <a:rPr lang="ar-IQ" sz="1800" dirty="0"/>
              <a:t>من الضروري أن يمنح بعض المشاريع والمرافق والمصالح العامة الشخصية المعنوية وقدر من الاستقلال عن الإدارية المركزية مع خضوعها لإشرافها ، كمرفق البريد والتلفون والكهرباء والإذاعة والجماعات ، لتسهيل ممارستها لنشاطاتها بعيداً عن التعقيدات الإدارية .</a:t>
            </a:r>
            <a:r>
              <a:rPr lang="ar-IQ" sz="1800" dirty="0" smtClean="0"/>
              <a:t/>
            </a:r>
            <a:br>
              <a:rPr lang="ar-IQ" sz="1800" dirty="0" smtClean="0"/>
            </a:br>
            <a:r>
              <a:rPr lang="ar-IQ" sz="1800" dirty="0"/>
              <a:t>وتمارس اللامركزية المرفقية نشاطاً واحداً أو أنشطة متجانسة كما هو الحال في الهيئات والمؤسسات العامة على عكس اللامركزية المحلية التي تدير العديد من المرافق أو الأنشطة غير المتجانسة. </a:t>
            </a:r>
            <a:r>
              <a:rPr lang="ar-IQ" sz="1800" dirty="0" smtClean="0"/>
              <a:t/>
            </a:r>
            <a:br>
              <a:rPr lang="ar-IQ" sz="1800" dirty="0" smtClean="0"/>
            </a:br>
            <a:r>
              <a:rPr lang="ar-IQ" sz="1800" dirty="0"/>
              <a:t>ولا يستند هذا الأسلوب على فكرة الديمقراطية إنما هي فكرة فنية تتصل بكفاءة إدارة المرفق وعلى ذلك ليس من حاجة للأخذ بأسلوب الانتخابات في اختيار رؤساء أو أعضاء مجالس إدارة هذه الهيئات العامة .</a:t>
            </a:r>
            <a:r>
              <a:rPr lang="ar-IQ" sz="1800" dirty="0" smtClean="0"/>
              <a:t/>
            </a:r>
            <a:br>
              <a:rPr lang="ar-IQ" sz="1800" dirty="0" smtClean="0"/>
            </a:br>
            <a:r>
              <a:rPr lang="ar-IQ" sz="1800" dirty="0"/>
              <a:t>هذا ويحرص المشروع دائماً تكون ممارسة هذه المؤسسات لنشاطها ضمن الحدود والاختصاصات التي أجازها ولا يمكن مباشرة نشاط آخر أو التوسيع من اختصاصاتها .</a:t>
            </a:r>
          </a:p>
        </p:txBody>
      </p:sp>
    </p:spTree>
    <p:extLst>
      <p:ext uri="{BB962C8B-B14F-4D97-AF65-F5344CB8AC3E}">
        <p14:creationId xmlns:p14="http://schemas.microsoft.com/office/powerpoint/2010/main" val="25845123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15</Words>
  <Application>Microsoft Office PowerPoint</Application>
  <PresentationFormat>عرض على الشاشة (3:4)‏</PresentationFormat>
  <Paragraphs>5</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2</cp:revision>
  <dcterms:created xsi:type="dcterms:W3CDTF">2020-12-25T13:07:51Z</dcterms:created>
  <dcterms:modified xsi:type="dcterms:W3CDTF">2020-12-27T13:13:35Z</dcterms:modified>
</cp:coreProperties>
</file>