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CF6ED45-8963-4928-8EC5-4DD0AD220C7B}" type="datetimeFigureOut">
              <a:rPr lang="ar-IQ" smtClean="0"/>
              <a:t>13/05/1442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7A204C8-AB01-4ED3-80F0-E6999305A438}" type="slidenum">
              <a:rPr lang="ar-IQ" smtClean="0"/>
              <a:t>‹#›</a:t>
            </a:fld>
            <a:endParaRPr lang="ar-IQ"/>
          </a:p>
        </p:txBody>
      </p:sp>
    </p:spTree>
    <p:extLst>
      <p:ext uri="{BB962C8B-B14F-4D97-AF65-F5344CB8AC3E}">
        <p14:creationId xmlns:p14="http://schemas.microsoft.com/office/powerpoint/2010/main" val="521964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CF6ED45-8963-4928-8EC5-4DD0AD220C7B}" type="datetimeFigureOut">
              <a:rPr lang="ar-IQ" smtClean="0"/>
              <a:t>13/05/1442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7A204C8-AB01-4ED3-80F0-E6999305A438}" type="slidenum">
              <a:rPr lang="ar-IQ" smtClean="0"/>
              <a:t>‹#›</a:t>
            </a:fld>
            <a:endParaRPr lang="ar-IQ"/>
          </a:p>
        </p:txBody>
      </p:sp>
    </p:spTree>
    <p:extLst>
      <p:ext uri="{BB962C8B-B14F-4D97-AF65-F5344CB8AC3E}">
        <p14:creationId xmlns:p14="http://schemas.microsoft.com/office/powerpoint/2010/main" val="2108118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CF6ED45-8963-4928-8EC5-4DD0AD220C7B}" type="datetimeFigureOut">
              <a:rPr lang="ar-IQ" smtClean="0"/>
              <a:t>13/05/1442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7A204C8-AB01-4ED3-80F0-E6999305A438}" type="slidenum">
              <a:rPr lang="ar-IQ" smtClean="0"/>
              <a:t>‹#›</a:t>
            </a:fld>
            <a:endParaRPr lang="ar-IQ"/>
          </a:p>
        </p:txBody>
      </p:sp>
    </p:spTree>
    <p:extLst>
      <p:ext uri="{BB962C8B-B14F-4D97-AF65-F5344CB8AC3E}">
        <p14:creationId xmlns:p14="http://schemas.microsoft.com/office/powerpoint/2010/main" val="1168016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CF6ED45-8963-4928-8EC5-4DD0AD220C7B}" type="datetimeFigureOut">
              <a:rPr lang="ar-IQ" smtClean="0"/>
              <a:t>13/05/1442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7A204C8-AB01-4ED3-80F0-E6999305A438}" type="slidenum">
              <a:rPr lang="ar-IQ" smtClean="0"/>
              <a:t>‹#›</a:t>
            </a:fld>
            <a:endParaRPr lang="ar-IQ"/>
          </a:p>
        </p:txBody>
      </p:sp>
    </p:spTree>
    <p:extLst>
      <p:ext uri="{BB962C8B-B14F-4D97-AF65-F5344CB8AC3E}">
        <p14:creationId xmlns:p14="http://schemas.microsoft.com/office/powerpoint/2010/main" val="297757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CF6ED45-8963-4928-8EC5-4DD0AD220C7B}" type="datetimeFigureOut">
              <a:rPr lang="ar-IQ" smtClean="0"/>
              <a:t>13/05/1442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7A204C8-AB01-4ED3-80F0-E6999305A438}" type="slidenum">
              <a:rPr lang="ar-IQ" smtClean="0"/>
              <a:t>‹#›</a:t>
            </a:fld>
            <a:endParaRPr lang="ar-IQ"/>
          </a:p>
        </p:txBody>
      </p:sp>
    </p:spTree>
    <p:extLst>
      <p:ext uri="{BB962C8B-B14F-4D97-AF65-F5344CB8AC3E}">
        <p14:creationId xmlns:p14="http://schemas.microsoft.com/office/powerpoint/2010/main" val="762896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CF6ED45-8963-4928-8EC5-4DD0AD220C7B}" type="datetimeFigureOut">
              <a:rPr lang="ar-IQ" smtClean="0"/>
              <a:t>13/05/1442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7A204C8-AB01-4ED3-80F0-E6999305A438}" type="slidenum">
              <a:rPr lang="ar-IQ" smtClean="0"/>
              <a:t>‹#›</a:t>
            </a:fld>
            <a:endParaRPr lang="ar-IQ"/>
          </a:p>
        </p:txBody>
      </p:sp>
    </p:spTree>
    <p:extLst>
      <p:ext uri="{BB962C8B-B14F-4D97-AF65-F5344CB8AC3E}">
        <p14:creationId xmlns:p14="http://schemas.microsoft.com/office/powerpoint/2010/main" val="1638017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CF6ED45-8963-4928-8EC5-4DD0AD220C7B}" type="datetimeFigureOut">
              <a:rPr lang="ar-IQ" smtClean="0"/>
              <a:t>13/05/1442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7A204C8-AB01-4ED3-80F0-E6999305A438}" type="slidenum">
              <a:rPr lang="ar-IQ" smtClean="0"/>
              <a:t>‹#›</a:t>
            </a:fld>
            <a:endParaRPr lang="ar-IQ"/>
          </a:p>
        </p:txBody>
      </p:sp>
    </p:spTree>
    <p:extLst>
      <p:ext uri="{BB962C8B-B14F-4D97-AF65-F5344CB8AC3E}">
        <p14:creationId xmlns:p14="http://schemas.microsoft.com/office/powerpoint/2010/main" val="3982296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CF6ED45-8963-4928-8EC5-4DD0AD220C7B}" type="datetimeFigureOut">
              <a:rPr lang="ar-IQ" smtClean="0"/>
              <a:t>13/05/1442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7A204C8-AB01-4ED3-80F0-E6999305A438}" type="slidenum">
              <a:rPr lang="ar-IQ" smtClean="0"/>
              <a:t>‹#›</a:t>
            </a:fld>
            <a:endParaRPr lang="ar-IQ"/>
          </a:p>
        </p:txBody>
      </p:sp>
    </p:spTree>
    <p:extLst>
      <p:ext uri="{BB962C8B-B14F-4D97-AF65-F5344CB8AC3E}">
        <p14:creationId xmlns:p14="http://schemas.microsoft.com/office/powerpoint/2010/main" val="2744463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CF6ED45-8963-4928-8EC5-4DD0AD220C7B}" type="datetimeFigureOut">
              <a:rPr lang="ar-IQ" smtClean="0"/>
              <a:t>13/05/1442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7A204C8-AB01-4ED3-80F0-E6999305A438}" type="slidenum">
              <a:rPr lang="ar-IQ" smtClean="0"/>
              <a:t>‹#›</a:t>
            </a:fld>
            <a:endParaRPr lang="ar-IQ"/>
          </a:p>
        </p:txBody>
      </p:sp>
    </p:spTree>
    <p:extLst>
      <p:ext uri="{BB962C8B-B14F-4D97-AF65-F5344CB8AC3E}">
        <p14:creationId xmlns:p14="http://schemas.microsoft.com/office/powerpoint/2010/main" val="2781789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CF6ED45-8963-4928-8EC5-4DD0AD220C7B}" type="datetimeFigureOut">
              <a:rPr lang="ar-IQ" smtClean="0"/>
              <a:t>13/05/1442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7A204C8-AB01-4ED3-80F0-E6999305A438}" type="slidenum">
              <a:rPr lang="ar-IQ" smtClean="0"/>
              <a:t>‹#›</a:t>
            </a:fld>
            <a:endParaRPr lang="ar-IQ"/>
          </a:p>
        </p:txBody>
      </p:sp>
    </p:spTree>
    <p:extLst>
      <p:ext uri="{BB962C8B-B14F-4D97-AF65-F5344CB8AC3E}">
        <p14:creationId xmlns:p14="http://schemas.microsoft.com/office/powerpoint/2010/main" val="1994682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CF6ED45-8963-4928-8EC5-4DD0AD220C7B}" type="datetimeFigureOut">
              <a:rPr lang="ar-IQ" smtClean="0"/>
              <a:t>13/05/1442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7A204C8-AB01-4ED3-80F0-E6999305A438}" type="slidenum">
              <a:rPr lang="ar-IQ" smtClean="0"/>
              <a:t>‹#›</a:t>
            </a:fld>
            <a:endParaRPr lang="ar-IQ"/>
          </a:p>
        </p:txBody>
      </p:sp>
    </p:spTree>
    <p:extLst>
      <p:ext uri="{BB962C8B-B14F-4D97-AF65-F5344CB8AC3E}">
        <p14:creationId xmlns:p14="http://schemas.microsoft.com/office/powerpoint/2010/main" val="2621330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CF6ED45-8963-4928-8EC5-4DD0AD220C7B}" type="datetimeFigureOut">
              <a:rPr lang="ar-IQ" smtClean="0"/>
              <a:t>13/05/1442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7A204C8-AB01-4ED3-80F0-E6999305A438}" type="slidenum">
              <a:rPr lang="ar-IQ" smtClean="0"/>
              <a:t>‹#›</a:t>
            </a:fld>
            <a:endParaRPr lang="ar-IQ"/>
          </a:p>
        </p:txBody>
      </p:sp>
    </p:spTree>
    <p:extLst>
      <p:ext uri="{BB962C8B-B14F-4D97-AF65-F5344CB8AC3E}">
        <p14:creationId xmlns:p14="http://schemas.microsoft.com/office/powerpoint/2010/main" val="1162529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9552" y="332656"/>
            <a:ext cx="8208912" cy="6192688"/>
          </a:xfrm>
        </p:spPr>
        <p:txBody>
          <a:bodyPr>
            <a:normAutofit fontScale="92500" lnSpcReduction="10000"/>
          </a:bodyPr>
          <a:lstStyle/>
          <a:p>
            <a:pPr algn="r"/>
            <a:r>
              <a:rPr lang="ar-IQ" sz="1800" dirty="0"/>
              <a:t> </a:t>
            </a:r>
            <a:r>
              <a:rPr lang="ar-IQ" sz="1800" dirty="0" smtClean="0"/>
              <a:t>ا</a:t>
            </a:r>
            <a:r>
              <a:rPr lang="ar-IQ" sz="2400" dirty="0" smtClean="0">
                <a:solidFill>
                  <a:srgbClr val="FF0000"/>
                </a:solidFill>
              </a:rPr>
              <a:t>لتفويض</a:t>
            </a:r>
            <a:r>
              <a:rPr lang="ar-IQ" sz="1800" dirty="0" smtClean="0"/>
              <a:t>  </a:t>
            </a:r>
            <a:r>
              <a:rPr lang="ar-IQ" sz="1800" dirty="0" smtClean="0">
                <a:solidFill>
                  <a:schemeClr val="tx1"/>
                </a:solidFill>
              </a:rPr>
              <a:t>ومعناه أن </a:t>
            </a:r>
            <a:r>
              <a:rPr lang="ar-IQ" sz="1800" dirty="0">
                <a:solidFill>
                  <a:schemeClr val="tx1"/>
                </a:solidFill>
              </a:rPr>
              <a:t>يفوض بعض الموظفين المختصين بعض أعمالهم إلى موظفين آخرين غالباً ما يكونون مرؤوسين بالنسبة لهم . ويقصد بالتفويض أن يعهد صاحب الاختصاص بممارسة جزء من اختصاصاته إلى أحد مرؤوسيه . بشرط أن يسمح القانون بإجراء هذا التفويض وأن تكون ممارسة الاختصاص المفوض تحت رقابة الرئيس الإداري صاحب الاختصاص الأصيل .</a:t>
            </a:r>
            <a:r>
              <a:rPr lang="ar-IQ" sz="1800" dirty="0" smtClean="0">
                <a:solidFill>
                  <a:schemeClr val="tx1"/>
                </a:solidFill>
              </a:rPr>
              <a:t/>
            </a:r>
            <a:br>
              <a:rPr lang="ar-IQ" sz="1800" dirty="0" smtClean="0">
                <a:solidFill>
                  <a:schemeClr val="tx1"/>
                </a:solidFill>
              </a:rPr>
            </a:br>
            <a:r>
              <a:rPr lang="ar-IQ" sz="1900" dirty="0" smtClean="0">
                <a:solidFill>
                  <a:srgbClr val="FF0000"/>
                </a:solidFill>
              </a:rPr>
              <a:t>مزايا التفويض</a:t>
            </a:r>
          </a:p>
          <a:p>
            <a:pPr algn="r"/>
            <a:r>
              <a:rPr lang="ar-IQ" sz="1800" dirty="0" smtClean="0">
                <a:solidFill>
                  <a:schemeClr val="tx1"/>
                </a:solidFill>
              </a:rPr>
              <a:t>1- يخفف </a:t>
            </a:r>
            <a:r>
              <a:rPr lang="ar-IQ" sz="1800" dirty="0">
                <a:solidFill>
                  <a:schemeClr val="tx1"/>
                </a:solidFill>
              </a:rPr>
              <a:t>العبء عن الرئيس صاحب الاختصاص الأصيل ، فهو يقوم بنقل جزء من اختصاصه في مسألة معينة إلى أحد مرؤوسيه أو جهة أو هيئة ما .</a:t>
            </a:r>
            <a:r>
              <a:rPr lang="ar-IQ" sz="1800" dirty="0" smtClean="0">
                <a:solidFill>
                  <a:schemeClr val="tx1"/>
                </a:solidFill>
              </a:rPr>
              <a:t/>
            </a:r>
            <a:br>
              <a:rPr lang="ar-IQ" sz="1800" dirty="0" smtClean="0">
                <a:solidFill>
                  <a:schemeClr val="tx1"/>
                </a:solidFill>
              </a:rPr>
            </a:br>
            <a:r>
              <a:rPr lang="ar-IQ" sz="1800" dirty="0" smtClean="0">
                <a:solidFill>
                  <a:schemeClr val="tx1"/>
                </a:solidFill>
              </a:rPr>
              <a:t>2- تحقيق </a:t>
            </a:r>
            <a:r>
              <a:rPr lang="ar-IQ" sz="1800" dirty="0">
                <a:solidFill>
                  <a:schemeClr val="tx1"/>
                </a:solidFill>
              </a:rPr>
              <a:t>السرعة والمرونة في أداء الأعمال مما يسهل على الأفراد قضاء مصالحهم ويدرب المرؤوسين على القيام بأعمال الرؤساء، فينمي فيهم الثقة والقدرة على القيادة. </a:t>
            </a:r>
            <a:r>
              <a:rPr lang="ar-IQ" sz="1800" dirty="0" smtClean="0">
                <a:solidFill>
                  <a:schemeClr val="tx1"/>
                </a:solidFill>
              </a:rPr>
              <a:t/>
            </a:r>
            <a:br>
              <a:rPr lang="ar-IQ" sz="1800" dirty="0" smtClean="0">
                <a:solidFill>
                  <a:schemeClr val="tx1"/>
                </a:solidFill>
              </a:rPr>
            </a:br>
            <a:r>
              <a:rPr lang="ar-IQ" sz="2200" dirty="0" smtClean="0">
                <a:solidFill>
                  <a:srgbClr val="FF0000"/>
                </a:solidFill>
              </a:rPr>
              <a:t>شروط </a:t>
            </a:r>
            <a:r>
              <a:rPr lang="ar-IQ" sz="2200" dirty="0">
                <a:solidFill>
                  <a:srgbClr val="FF0000"/>
                </a:solidFill>
              </a:rPr>
              <a:t>التفويض</a:t>
            </a:r>
            <a:r>
              <a:rPr lang="ar-IQ" sz="1800" dirty="0" smtClean="0">
                <a:solidFill>
                  <a:schemeClr val="tx1"/>
                </a:solidFill>
              </a:rPr>
              <a:t/>
            </a:r>
            <a:br>
              <a:rPr lang="ar-IQ" sz="1800" dirty="0" smtClean="0">
                <a:solidFill>
                  <a:schemeClr val="tx1"/>
                </a:solidFill>
              </a:rPr>
            </a:br>
            <a:r>
              <a:rPr lang="ar-IQ" sz="1800" dirty="0" smtClean="0">
                <a:solidFill>
                  <a:schemeClr val="tx1"/>
                </a:solidFill>
              </a:rPr>
              <a:t>1- </a:t>
            </a:r>
            <a:r>
              <a:rPr lang="ar-IQ" sz="1800" dirty="0">
                <a:solidFill>
                  <a:schemeClr val="tx1"/>
                </a:solidFill>
              </a:rPr>
              <a:t>التفويض لا يكون إلا بنص : يلزم حتى يكون التفويض صحيحاً أن يسمح القانون بالتفويض ، فإذا منح القانون الاختصاص إلى جهة معينة ليس لهذه الجهة التنازل عن هذا الاختصاص أو تفويضه إلى سلطة أخرى إلا إذا أجاز القانون ذلك ومن الضروري أن يصدر قرار صريح من الجهة صاحبة الاختصاص الأصيل عن رغبتها في استخدام التفويض الذي منحه لها القانون .</a:t>
            </a:r>
            <a:r>
              <a:rPr lang="ar-IQ" sz="1800" dirty="0" smtClean="0">
                <a:solidFill>
                  <a:schemeClr val="tx1"/>
                </a:solidFill>
              </a:rPr>
              <a:t/>
            </a:r>
            <a:br>
              <a:rPr lang="ar-IQ" sz="1800" dirty="0" smtClean="0">
                <a:solidFill>
                  <a:schemeClr val="tx1"/>
                </a:solidFill>
              </a:rPr>
            </a:br>
            <a:r>
              <a:rPr lang="ar-IQ" sz="1800" dirty="0">
                <a:solidFill>
                  <a:schemeClr val="tx1"/>
                </a:solidFill>
              </a:rPr>
              <a:t>2- التفويض يجب أن يكون جزئياً : فلا يجوز أن يفوض الرئيس الإداري جميع اختصاصاته لأن هذا يعد تنازلاً من الرئيس عن مزاولة جميع أعماله التي أسندها إليه القانون .</a:t>
            </a:r>
            <a:r>
              <a:rPr lang="ar-IQ" sz="1800" dirty="0" smtClean="0">
                <a:solidFill>
                  <a:schemeClr val="tx1"/>
                </a:solidFill>
              </a:rPr>
              <a:t/>
            </a:r>
            <a:br>
              <a:rPr lang="ar-IQ" sz="1800" dirty="0" smtClean="0">
                <a:solidFill>
                  <a:schemeClr val="tx1"/>
                </a:solidFill>
              </a:rPr>
            </a:br>
            <a:r>
              <a:rPr lang="ar-IQ" sz="1800" dirty="0">
                <a:solidFill>
                  <a:schemeClr val="tx1"/>
                </a:solidFill>
              </a:rPr>
              <a:t>3- يبقى الرئيس المفوض مسؤولاً عن الأعمال التي فوضها بالإضافة إلى مسؤولية المفوض إليه ، تطبيقاً لمبدأ أن التفويض في السلطة ولا تفويض في المسؤولية .</a:t>
            </a:r>
            <a:r>
              <a:rPr lang="ar-IQ" sz="1800" dirty="0" smtClean="0">
                <a:solidFill>
                  <a:schemeClr val="tx1"/>
                </a:solidFill>
              </a:rPr>
              <a:t/>
            </a:r>
            <a:br>
              <a:rPr lang="ar-IQ" sz="1800" dirty="0" smtClean="0">
                <a:solidFill>
                  <a:schemeClr val="tx1"/>
                </a:solidFill>
              </a:rPr>
            </a:br>
            <a:r>
              <a:rPr lang="ar-IQ" sz="1800" dirty="0">
                <a:solidFill>
                  <a:schemeClr val="tx1"/>
                </a:solidFill>
              </a:rPr>
              <a:t>والمرؤوس المفوض إليه لا يسأل عن تصرفاته بشأن السلطات المفوضة إليه إلا أمام رئيسه المباشر الذي قام </a:t>
            </a:r>
            <a:r>
              <a:rPr lang="ar-IQ" sz="1800" dirty="0" smtClean="0">
                <a:solidFill>
                  <a:schemeClr val="tx1"/>
                </a:solidFill>
              </a:rPr>
              <a:t>بالتفويض ولا </a:t>
            </a:r>
            <a:r>
              <a:rPr lang="ar-IQ" sz="1800" dirty="0">
                <a:solidFill>
                  <a:schemeClr val="tx1"/>
                </a:solidFill>
              </a:rPr>
              <a:t>تنصرف المسؤولية إلى أعلى منه وفقاً لمبدأ وحدة الرئاسة والأمر .</a:t>
            </a:r>
            <a:r>
              <a:rPr lang="ar-IQ" sz="1800" dirty="0" smtClean="0">
                <a:solidFill>
                  <a:schemeClr val="tx1"/>
                </a:solidFill>
              </a:rPr>
              <a:t/>
            </a:r>
            <a:br>
              <a:rPr lang="ar-IQ" sz="1800" dirty="0" smtClean="0">
                <a:solidFill>
                  <a:schemeClr val="tx1"/>
                </a:solidFill>
              </a:rPr>
            </a:br>
            <a:r>
              <a:rPr lang="ar-IQ" sz="1800" dirty="0">
                <a:solidFill>
                  <a:schemeClr val="tx1"/>
                </a:solidFill>
              </a:rPr>
              <a:t>4- لا يجوز للمفوض إليه أن يفوض غيره ، </a:t>
            </a:r>
            <a:r>
              <a:rPr lang="ar-IQ" sz="1800" dirty="0" smtClean="0">
                <a:solidFill>
                  <a:schemeClr val="tx1"/>
                </a:solidFill>
              </a:rPr>
              <a:t>فالتفويض </a:t>
            </a:r>
            <a:r>
              <a:rPr lang="ar-IQ" sz="1800" dirty="0">
                <a:solidFill>
                  <a:schemeClr val="tx1"/>
                </a:solidFill>
              </a:rPr>
              <a:t>لا يتم إلا لمرة واحدة، ومخالفة هذه القاعدة تجعل القرار الإداري الصادر من المفوض إليه الثاني معيباً بعدم الاختصاص .</a:t>
            </a:r>
            <a:r>
              <a:rPr lang="ar-IQ" sz="1800" dirty="0" smtClean="0">
                <a:solidFill>
                  <a:schemeClr val="tx1"/>
                </a:solidFill>
              </a:rPr>
              <a:t/>
            </a:r>
            <a:br>
              <a:rPr lang="ar-IQ" sz="1800" dirty="0" smtClean="0">
                <a:solidFill>
                  <a:schemeClr val="tx1"/>
                </a:solidFill>
              </a:rPr>
            </a:br>
            <a:r>
              <a:rPr lang="ar-IQ" sz="1800" dirty="0">
                <a:solidFill>
                  <a:schemeClr val="tx1"/>
                </a:solidFill>
              </a:rPr>
              <a:t>5- التفويض مؤقت وقابل للرجوع فيه من جانب الرئيس لأن الأصل هو عدم التفويض والاستثناء هو التفويض الذي لا يستطيع الرئيس دائماً إلغاءه بقرار ويسترد اختصاصه.</a:t>
            </a:r>
          </a:p>
        </p:txBody>
      </p:sp>
    </p:spTree>
    <p:extLst>
      <p:ext uri="{BB962C8B-B14F-4D97-AF65-F5344CB8AC3E}">
        <p14:creationId xmlns:p14="http://schemas.microsoft.com/office/powerpoint/2010/main" val="2381721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lnSpcReduction="10000"/>
          </a:bodyPr>
          <a:lstStyle/>
          <a:p>
            <a:pPr marL="0" indent="0">
              <a:buNone/>
            </a:pPr>
            <a:r>
              <a:rPr lang="ar-IQ" sz="1800" dirty="0">
                <a:solidFill>
                  <a:srgbClr val="FF0000"/>
                </a:solidFill>
              </a:rPr>
              <a:t>هل للسلطة صاحبة الاختصاص الأصلي أن تلغي قرارات السلطة المفوض إليها </a:t>
            </a:r>
            <a:r>
              <a:rPr lang="ar-IQ" sz="1800" dirty="0" smtClean="0">
                <a:solidFill>
                  <a:srgbClr val="FF0000"/>
                </a:solidFill>
              </a:rPr>
              <a:t>.</a:t>
            </a:r>
          </a:p>
          <a:p>
            <a:pPr marL="0" indent="0">
              <a:buNone/>
            </a:pPr>
            <a:r>
              <a:rPr lang="ar-IQ" sz="1800" dirty="0"/>
              <a:t>ذهب جانب من الفقهاء إلى عدم السماح بتوجيه تعليمات إلى المرؤوسين تتعلق بالاختصاص المفوض إليهم على أساس أن الموظف الذي قام بالتفويض لا يعتبر رئيسياً إدارياً بالنسبة للقرارات الصادرة طبقاً للتفويض على أساس أن المرؤوس يعتبر كأنه الرئيس نفسه وعندئذ فإن قراراته واجبة الاحترام. </a:t>
            </a:r>
            <a:r>
              <a:rPr lang="ar-IQ" sz="1800" dirty="0" smtClean="0"/>
              <a:t/>
            </a:r>
            <a:br>
              <a:rPr lang="ar-IQ" sz="1800" dirty="0" smtClean="0"/>
            </a:br>
            <a:r>
              <a:rPr lang="ar-IQ" sz="1800" dirty="0"/>
              <a:t>بينما ذهب جانب آخر من الفقهاء إلى أن الأصيل يبقى له الحق في التعقيب على القرارات الصادرة عن المفوض إليه إذا كان الأخير مرؤوساً له ، لأن التفويض لا يقطع العلاقة الرئاسية بين الرئيس والمرؤوس ولا يحول دون ممارسة الرئيس لاختصاصه في التوجيه والرقابة السابقة واللاحقة على أعمال </a:t>
            </a:r>
            <a:r>
              <a:rPr lang="ar-IQ" sz="1800" dirty="0" smtClean="0"/>
              <a:t>مرؤوس. وهو الرأي الصائب</a:t>
            </a:r>
          </a:p>
          <a:p>
            <a:pPr marL="0" indent="0">
              <a:buNone/>
            </a:pPr>
            <a:r>
              <a:rPr lang="ar-IQ" sz="1800" dirty="0" smtClean="0"/>
              <a:t>ونرى أنه لا مانع من قيام الرئيس المفوض بمراجعة قرارات مرؤوسيه وتوجيههم من خلال إصدار الأوامر والتعليمات التي تتعلق بالاختصاص المفوض ليطمئن إلى سلامة العمل من الناحية القانونية ، خاصة وإن مسؤولية الرئيس المفوض تبقى قائمة عما قام بتفويضه من اختصاص ، لأن لا تفويض في المسؤولية كما بينا سابقاً</a:t>
            </a:r>
          </a:p>
          <a:p>
            <a:pPr marL="0" indent="0">
              <a:buNone/>
            </a:pPr>
            <a:r>
              <a:rPr lang="ar-IQ" sz="1800" dirty="0" smtClean="0"/>
              <a:t>التفويض على نوعين ” تفويض اختصاص و تفويض توقيع ”</a:t>
            </a:r>
            <a:br>
              <a:rPr lang="ar-IQ" sz="1800" dirty="0" smtClean="0"/>
            </a:br>
            <a:r>
              <a:rPr lang="ar-IQ" sz="1800" dirty="0" smtClean="0"/>
              <a:t>1- تفويض ال</a:t>
            </a:r>
            <a:r>
              <a:rPr lang="ar-IQ" sz="1800" u="sng" dirty="0" smtClean="0">
                <a:solidFill>
                  <a:srgbClr val="FF0000"/>
                </a:solidFill>
              </a:rPr>
              <a:t>اختصاص</a:t>
            </a:r>
            <a:r>
              <a:rPr lang="ar-IQ" sz="1800" dirty="0" smtClean="0"/>
              <a:t> : هذا النوع من التفويض ينقل السلطة بأكملها إلى المفوض إليه ، وهذا يمنع الأصيل المفوض من ممارسة الاختصاص الذي تم تفويضه أثناء سريان التفويض .</a:t>
            </a:r>
            <a:br>
              <a:rPr lang="ar-IQ" sz="1800" dirty="0" smtClean="0"/>
            </a:br>
            <a:r>
              <a:rPr lang="ar-IQ" sz="1800" dirty="0" smtClean="0"/>
              <a:t>وفي هذه الصورة من التفويض تكون قرارات المفوض إليه في نطاق التفويض منسوبه إلى المفوض إليه وتأخذ مرتبة درجته الوظيفية ، ويوجه تفويض الاختصاص إلى المفوض إليه </a:t>
            </a:r>
            <a:r>
              <a:rPr lang="ar-IQ" sz="1800" dirty="0" err="1" smtClean="0"/>
              <a:t>بصفتة</a:t>
            </a:r>
            <a:r>
              <a:rPr lang="ar-IQ" sz="1800" dirty="0" err="1"/>
              <a:t>ه</a:t>
            </a:r>
            <a:r>
              <a:rPr lang="ar-IQ" sz="1800" dirty="0" err="1" smtClean="0"/>
              <a:t>لا</a:t>
            </a:r>
            <a:r>
              <a:rPr lang="ar-IQ" sz="1800" dirty="0" smtClean="0"/>
              <a:t> بشخصية فلا ينتهي التفويض بشغل موظف آخر لوظيفة المفوض إليه</a:t>
            </a:r>
            <a:br>
              <a:rPr lang="ar-IQ" sz="1800" dirty="0" smtClean="0"/>
            </a:br>
            <a:r>
              <a:rPr lang="ar-IQ" sz="1800" dirty="0" smtClean="0"/>
              <a:t>2-تفويض ا</a:t>
            </a:r>
            <a:r>
              <a:rPr lang="ar-IQ" sz="1800" u="sng" dirty="0" smtClean="0">
                <a:solidFill>
                  <a:srgbClr val="FF0000"/>
                </a:solidFill>
              </a:rPr>
              <a:t>لتوقيع </a:t>
            </a:r>
            <a:r>
              <a:rPr lang="ar-IQ" sz="1800" dirty="0" smtClean="0"/>
              <a:t>: وهو تفويض شخصي يأخذ بعين الاعتبار شخصية المفوض إليه ، فهو ينطوي على ثقة الرئيس به ومن ثم فهو ينتهي بتغير المفوض أو المفوض إليه ، كما أن هذا التفويض يسمح للمفوض إليه بممارسة الاختصاصات المفوضِة باسم السلطة ولا يمنع ذلك من ممارسة الرئيس المفوض ذات الاختصاص رغم التفويض كما أن القرارات الصادرة في نطاق التفويض تأخذ مرتبة قرارات السلطة المفوضة</a:t>
            </a:r>
            <a:br>
              <a:rPr lang="ar-IQ" sz="1800" dirty="0" smtClean="0"/>
            </a:br>
            <a:endParaRPr lang="ar-IQ" sz="1800" dirty="0">
              <a:solidFill>
                <a:srgbClr val="FF0000"/>
              </a:solidFill>
            </a:endParaRPr>
          </a:p>
        </p:txBody>
      </p:sp>
    </p:spTree>
    <p:extLst>
      <p:ext uri="{BB962C8B-B14F-4D97-AF65-F5344CB8AC3E}">
        <p14:creationId xmlns:p14="http://schemas.microsoft.com/office/powerpoint/2010/main" val="3894919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332656"/>
            <a:ext cx="8229600" cy="5793507"/>
          </a:xfrm>
        </p:spPr>
        <p:txBody>
          <a:bodyPr>
            <a:normAutofit lnSpcReduction="10000"/>
          </a:bodyPr>
          <a:lstStyle/>
          <a:p>
            <a:pPr marL="0" indent="0">
              <a:buNone/>
            </a:pPr>
            <a:r>
              <a:rPr lang="ar-IQ" sz="1800" dirty="0" smtClean="0"/>
              <a:t/>
            </a:r>
            <a:br>
              <a:rPr lang="ar-IQ" sz="1800" dirty="0" smtClean="0"/>
            </a:br>
            <a:r>
              <a:rPr lang="ar-IQ" sz="1800" dirty="0" smtClean="0">
                <a:solidFill>
                  <a:srgbClr val="FF0000"/>
                </a:solidFill>
              </a:rPr>
              <a:t>ما هو </a:t>
            </a:r>
            <a:r>
              <a:rPr lang="ar-IQ" sz="1800" dirty="0" smtClean="0">
                <a:solidFill>
                  <a:srgbClr val="FF0000"/>
                </a:solidFill>
              </a:rPr>
              <a:t>الحلول </a:t>
            </a:r>
          </a:p>
          <a:p>
            <a:pPr marL="0" indent="0">
              <a:buNone/>
            </a:pPr>
            <a:r>
              <a:rPr lang="ar-IQ" sz="1800" dirty="0" smtClean="0"/>
              <a:t>الحلول يكون في حالة غياب صاحب الاختصاص الأصيل أياً كان سبب الغياب اختيارياً كما في حالة الإجازة أو إجبارياً كما في حال المرض فيحل محل الموظف في ممارسة هذه الاختصاصات من </a:t>
            </a:r>
            <a:r>
              <a:rPr lang="ar-IQ" sz="1800" b="1" u="sng" dirty="0" smtClean="0">
                <a:solidFill>
                  <a:srgbClr val="FF0000"/>
                </a:solidFill>
              </a:rPr>
              <a:t>حدده المشرع.</a:t>
            </a:r>
          </a:p>
          <a:p>
            <a:pPr marL="0" indent="0">
              <a:buNone/>
            </a:pPr>
            <a:r>
              <a:rPr lang="ar-IQ" sz="1800" b="1" u="sng" dirty="0" smtClean="0">
                <a:solidFill>
                  <a:srgbClr val="FF0000"/>
                </a:solidFill>
              </a:rPr>
              <a:t>والمقارنة بين الحلول والتفويض تكون كالتالي</a:t>
            </a:r>
          </a:p>
          <a:p>
            <a:pPr>
              <a:buFontTx/>
              <a:buChar char="-"/>
            </a:pPr>
            <a:r>
              <a:rPr lang="ar-IQ" sz="1800" dirty="0" smtClean="0"/>
              <a:t>أن التفويض يتحقق بقرار يصدر من الرئيس المفوض إلى المفوض إليه في حين لابد للحلول أن يقترن بنص وأن تكون أسبابه صحيحة ويصبح الحلول مستحيلاً إذا لم ينظمه المشرع .</a:t>
            </a:r>
            <a:br>
              <a:rPr lang="ar-IQ" sz="1800" dirty="0" smtClean="0"/>
            </a:br>
            <a:r>
              <a:rPr lang="ar-IQ" sz="1800" dirty="0" smtClean="0"/>
              <a:t>- وفي تفويض الاختصاص يأخذ القرار الصادر درجة المفوض إليه ، أما في الحلول فتكون القرارات الصادرة في مرتبة قرارات الأصيل الغائب .</a:t>
            </a:r>
            <a:br>
              <a:rPr lang="ar-IQ" sz="1800" dirty="0" smtClean="0"/>
            </a:br>
            <a:r>
              <a:rPr lang="ar-IQ" sz="1800" dirty="0" smtClean="0"/>
              <a:t>- وفي التفويض يكون الرئيس المفوض مسؤولاً عن أخطاء المفوض إليه لأن الرئيس يمارس الرقابة الرئاسية على المفوض إليه بينما لا يكون الأصيل الغائب مسؤولاً عن أخطاء من حل محله لأنه لا يملك أي سلطة رئاسية بالنسبة لتصرفات الأخير ولأن مصدر سلطته القانون وليس الأصيل وحيث توجد السلطة توجد المسؤولية</a:t>
            </a:r>
          </a:p>
          <a:p>
            <a:pPr>
              <a:buFontTx/>
              <a:buChar char="-"/>
            </a:pPr>
            <a:r>
              <a:rPr lang="ar-IQ" sz="1800" dirty="0" smtClean="0"/>
              <a:t>اما الانابة فهي تشبه الحلول  فتقوم عندما يغيب الموظف الاصيل وتصدره الادارة قرارا بشان انابة شخص في نفس اختصاصه وبدرجة قد تكون اعلى او اقل من الموظف الاصيل </a:t>
            </a:r>
          </a:p>
          <a:p>
            <a:pPr marL="0" indent="0">
              <a:buNone/>
            </a:pPr>
            <a:r>
              <a:rPr lang="ar-IQ" sz="1800" dirty="0" smtClean="0"/>
              <a:t>اما الفوارق  بين الانابة والتفويض والحلول  فهما يتشابهان تارة ويختلفان تارة </a:t>
            </a:r>
          </a:p>
          <a:p>
            <a:pPr>
              <a:buFontTx/>
              <a:buChar char="-"/>
            </a:pPr>
            <a:r>
              <a:rPr lang="ar-IQ" sz="1800" dirty="0" smtClean="0"/>
              <a:t>الانابة تفرض غياب الاصيل في الاختصاص لأي سبب من الاسباب كما هو الحال في الحلول </a:t>
            </a:r>
          </a:p>
          <a:p>
            <a:pPr>
              <a:buFontTx/>
              <a:buChar char="-"/>
            </a:pPr>
            <a:r>
              <a:rPr lang="ar-IQ" sz="1800" dirty="0" smtClean="0"/>
              <a:t>الانابة تتم بقرار اداري صادر من الادارة المعنية  عكس الحلول الذي يتم بنص قانوني </a:t>
            </a:r>
          </a:p>
          <a:p>
            <a:pPr>
              <a:buFontTx/>
              <a:buChar char="-"/>
            </a:pPr>
            <a:r>
              <a:rPr lang="ar-IQ" sz="1800" dirty="0" smtClean="0"/>
              <a:t>يقوم النائب بمباشرة جميع اختصاصات الاصيل الغائب بينما تتفق مع الحلول وتختلف عن التفويض</a:t>
            </a:r>
            <a:br>
              <a:rPr lang="ar-IQ" sz="1800" dirty="0" smtClean="0"/>
            </a:br>
            <a:endParaRPr lang="ar-IQ" sz="1800" dirty="0"/>
          </a:p>
        </p:txBody>
      </p:sp>
    </p:spTree>
    <p:extLst>
      <p:ext uri="{BB962C8B-B14F-4D97-AF65-F5344CB8AC3E}">
        <p14:creationId xmlns:p14="http://schemas.microsoft.com/office/powerpoint/2010/main" val="422539382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57</Words>
  <Application>Microsoft Office PowerPoint</Application>
  <PresentationFormat>عرض على الشاشة (3:4)‏</PresentationFormat>
  <Paragraphs>15</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9</cp:revision>
  <dcterms:created xsi:type="dcterms:W3CDTF">2020-12-25T12:43:57Z</dcterms:created>
  <dcterms:modified xsi:type="dcterms:W3CDTF">2020-12-27T15:37:17Z</dcterms:modified>
</cp:coreProperties>
</file>