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57" r:id="rId4"/>
    <p:sldId id="258"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5CFB1F5-329A-4A38-9CD3-67D6430EC1C4}" type="datetimeFigureOut">
              <a:rPr lang="ar-IQ" smtClean="0"/>
              <a:t>01/04/1443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380769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5CFB1F5-329A-4A38-9CD3-67D6430EC1C4}" type="datetimeFigureOut">
              <a:rPr lang="ar-IQ" smtClean="0"/>
              <a:t>01/04/1443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224262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5CFB1F5-329A-4A38-9CD3-67D6430EC1C4}" type="datetimeFigureOut">
              <a:rPr lang="ar-IQ" smtClean="0"/>
              <a:t>01/04/1443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61929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5CFB1F5-329A-4A38-9CD3-67D6430EC1C4}" type="datetimeFigureOut">
              <a:rPr lang="ar-IQ" smtClean="0"/>
              <a:t>01/04/1443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245102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5CFB1F5-329A-4A38-9CD3-67D6430EC1C4}" type="datetimeFigureOut">
              <a:rPr lang="ar-IQ" smtClean="0"/>
              <a:t>01/04/1443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3838236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5CFB1F5-329A-4A38-9CD3-67D6430EC1C4}" type="datetimeFigureOut">
              <a:rPr lang="ar-IQ" smtClean="0"/>
              <a:t>01/04/1443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774383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5CFB1F5-329A-4A38-9CD3-67D6430EC1C4}" type="datetimeFigureOut">
              <a:rPr lang="ar-IQ" smtClean="0"/>
              <a:t>01/04/1443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228570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5CFB1F5-329A-4A38-9CD3-67D6430EC1C4}" type="datetimeFigureOut">
              <a:rPr lang="ar-IQ" smtClean="0"/>
              <a:t>01/04/1443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138020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5CFB1F5-329A-4A38-9CD3-67D6430EC1C4}" type="datetimeFigureOut">
              <a:rPr lang="ar-IQ" smtClean="0"/>
              <a:t>01/04/1443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168945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CFB1F5-329A-4A38-9CD3-67D6430EC1C4}" type="datetimeFigureOut">
              <a:rPr lang="ar-IQ" smtClean="0"/>
              <a:t>01/04/1443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265476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5CFB1F5-329A-4A38-9CD3-67D6430EC1C4}" type="datetimeFigureOut">
              <a:rPr lang="ar-IQ" smtClean="0"/>
              <a:t>01/04/1443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2E9795-FACF-4654-81D1-ABD882E40AC0}" type="slidenum">
              <a:rPr lang="ar-IQ" smtClean="0"/>
              <a:t>‹#›</a:t>
            </a:fld>
            <a:endParaRPr lang="ar-IQ"/>
          </a:p>
        </p:txBody>
      </p:sp>
    </p:spTree>
    <p:extLst>
      <p:ext uri="{BB962C8B-B14F-4D97-AF65-F5344CB8AC3E}">
        <p14:creationId xmlns:p14="http://schemas.microsoft.com/office/powerpoint/2010/main" val="212842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CFB1F5-329A-4A38-9CD3-67D6430EC1C4}" type="datetimeFigureOut">
              <a:rPr lang="ar-IQ" smtClean="0"/>
              <a:t>01/04/1443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2E9795-FACF-4654-81D1-ABD882E40AC0}" type="slidenum">
              <a:rPr lang="ar-IQ" smtClean="0"/>
              <a:t>‹#›</a:t>
            </a:fld>
            <a:endParaRPr lang="ar-IQ"/>
          </a:p>
        </p:txBody>
      </p:sp>
    </p:spTree>
    <p:extLst>
      <p:ext uri="{BB962C8B-B14F-4D97-AF65-F5344CB8AC3E}">
        <p14:creationId xmlns:p14="http://schemas.microsoft.com/office/powerpoint/2010/main" val="488502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640960" cy="6048672"/>
          </a:xfrm>
        </p:spPr>
        <p:txBody>
          <a:bodyPr>
            <a:normAutofit/>
          </a:bodyPr>
          <a:lstStyle/>
          <a:p>
            <a:pPr algn="r"/>
            <a:r>
              <a:rPr lang="ar-IQ" sz="2000" dirty="0" smtClean="0">
                <a:solidFill>
                  <a:srgbClr val="FF0000"/>
                </a:solidFill>
              </a:rPr>
              <a:t>المركزية </a:t>
            </a:r>
            <a:r>
              <a:rPr lang="ar-IQ" sz="2000" dirty="0">
                <a:solidFill>
                  <a:srgbClr val="FF0000"/>
                </a:solidFill>
              </a:rPr>
              <a:t>الإدارية </a:t>
            </a:r>
            <a:endParaRPr lang="ar-IQ" sz="2000" dirty="0" smtClean="0">
              <a:solidFill>
                <a:srgbClr val="FF0000"/>
              </a:solidFill>
            </a:endParaRPr>
          </a:p>
          <a:p>
            <a:pPr algn="r"/>
            <a:r>
              <a:rPr lang="ar-IQ" sz="1800" dirty="0" smtClean="0">
                <a:solidFill>
                  <a:schemeClr val="tx1"/>
                </a:solidFill>
              </a:rPr>
              <a:t>هي </a:t>
            </a:r>
            <a:r>
              <a:rPr lang="ar-IQ" sz="1800" dirty="0">
                <a:solidFill>
                  <a:schemeClr val="tx1"/>
                </a:solidFill>
              </a:rPr>
              <a:t>أول النظم التي اتبعتها الدول في الحكم والإدارة ، وتقوم المركزية على أساس التوحيد وعدم التجزئة ، وفي المجال الإداري يقصد بها توحيد النشاط الإداري وتجميعه في يد السلطة التنفيذية في العاصمة. </a:t>
            </a:r>
            <a:r>
              <a:rPr lang="ar-IQ" sz="1800" dirty="0" smtClean="0">
                <a:solidFill>
                  <a:schemeClr val="tx1"/>
                </a:solidFill>
              </a:rPr>
              <a:t/>
            </a:r>
            <a:br>
              <a:rPr lang="ar-IQ" sz="1800" dirty="0" smtClean="0">
                <a:solidFill>
                  <a:schemeClr val="tx1"/>
                </a:solidFill>
              </a:rPr>
            </a:br>
            <a:r>
              <a:rPr lang="ar-IQ" sz="1800" dirty="0">
                <a:solidFill>
                  <a:schemeClr val="tx1"/>
                </a:solidFill>
              </a:rPr>
              <a:t>وتقوم السلطة التنفيذية </a:t>
            </a:r>
            <a:r>
              <a:rPr lang="ar-IQ" sz="1800" dirty="0" smtClean="0">
                <a:solidFill>
                  <a:schemeClr val="tx1"/>
                </a:solidFill>
              </a:rPr>
              <a:t>بالتوجيه والتخطيط والرقابة والتنسيق </a:t>
            </a:r>
            <a:r>
              <a:rPr lang="ar-IQ" sz="1800" dirty="0">
                <a:solidFill>
                  <a:schemeClr val="tx1"/>
                </a:solidFill>
              </a:rPr>
              <a:t>، وفي النظام المركزي تلتزم السلطة الدنيا بالقرارات التي تصدر عن السلطة العليا ويساعد على هذه الخاصة الترتيب الذي يسود السلطة التنفيذية وتقسيم الموظفين رؤساء ومرؤوسين إلى درجات يعلو بعضها بعضاً في سلم إداري منتظم ، يخضع كل مرؤوس فيه لرئيسه خضوعاً تاماً وينفذ أوامره ويعمل تحت إشرافه وتوجيهاته .</a:t>
            </a:r>
            <a:r>
              <a:rPr lang="ar-IQ" sz="1800" dirty="0" smtClean="0">
                <a:solidFill>
                  <a:schemeClr val="tx1"/>
                </a:solidFill>
              </a:rPr>
              <a:t/>
            </a:r>
            <a:br>
              <a:rPr lang="ar-IQ" sz="1800" dirty="0" smtClean="0">
                <a:solidFill>
                  <a:schemeClr val="tx1"/>
                </a:solidFill>
              </a:rPr>
            </a:br>
            <a:r>
              <a:rPr lang="ar-IQ" sz="1800" dirty="0">
                <a:solidFill>
                  <a:schemeClr val="tx1"/>
                </a:solidFill>
              </a:rPr>
              <a:t>ولا تعني المركزية أن تقوم السلطة التنفيذية في العاصمة بجميع الأعمال في أنحاء الدولة ، بل تقتضي وجود فروع لهذه السلطة غير أن هذه الفروع لا تتمتع بأي قدر من الاستقلال في مباشرة وظيفتها وتكون تابعة للسلطة المركزية في العاصمة ومرتبطة </a:t>
            </a:r>
            <a:r>
              <a:rPr lang="ar-IQ" sz="1800" dirty="0" smtClean="0">
                <a:solidFill>
                  <a:schemeClr val="tx1"/>
                </a:solidFill>
              </a:rPr>
              <a:t>بها</a:t>
            </a:r>
          </a:p>
          <a:p>
            <a:pPr algn="r"/>
            <a:r>
              <a:rPr lang="ar-IQ" sz="2000" b="1" dirty="0" smtClean="0">
                <a:solidFill>
                  <a:schemeClr val="tx1"/>
                </a:solidFill>
              </a:rPr>
              <a:t>اركان </a:t>
            </a:r>
            <a:r>
              <a:rPr lang="ar-IQ" sz="2000" b="1" dirty="0">
                <a:solidFill>
                  <a:schemeClr val="tx1"/>
                </a:solidFill>
              </a:rPr>
              <a:t>المركزية </a:t>
            </a:r>
            <a:r>
              <a:rPr lang="ar-IQ" sz="2000" b="1" dirty="0" smtClean="0">
                <a:solidFill>
                  <a:schemeClr val="tx1"/>
                </a:solidFill>
              </a:rPr>
              <a:t>الإدارية</a:t>
            </a:r>
          </a:p>
          <a:p>
            <a:pPr algn="r"/>
            <a:r>
              <a:rPr lang="ar-IQ" sz="2000" dirty="0">
                <a:solidFill>
                  <a:schemeClr val="tx1"/>
                </a:solidFill>
              </a:rPr>
              <a:t>أولاً : تركيز الوظيفة الإدارية في يد الحكومة المركزية</a:t>
            </a:r>
            <a:r>
              <a:rPr lang="ar-IQ" sz="2000" dirty="0" smtClean="0">
                <a:solidFill>
                  <a:schemeClr val="tx1"/>
                </a:solidFill>
              </a:rPr>
              <a:t/>
            </a:r>
            <a:br>
              <a:rPr lang="ar-IQ" sz="2000" dirty="0" smtClean="0">
                <a:solidFill>
                  <a:schemeClr val="tx1"/>
                </a:solidFill>
              </a:rPr>
            </a:br>
            <a:r>
              <a:rPr lang="ar-IQ" sz="2000" dirty="0">
                <a:solidFill>
                  <a:schemeClr val="tx1"/>
                </a:solidFill>
              </a:rPr>
              <a:t>تتركز في هذا النظام سلطة مباشرة الوظيفة الإدارية في يد السلطة التنفيذية بالعاصمة، وتعاونها في ذلك الهيئات التابعة لها في الأقاليم الأخرى تحت إشراف ورقابة السلطة المركزية، ولا توجد في هذا النظام أشخاص معنوية عامة محلية أو مرفقية مستقلة عن السلطة المركزية .</a:t>
            </a:r>
            <a:r>
              <a:rPr lang="ar-IQ" sz="2000" dirty="0" smtClean="0">
                <a:solidFill>
                  <a:schemeClr val="tx1"/>
                </a:solidFill>
              </a:rPr>
              <a:t/>
            </a:r>
            <a:br>
              <a:rPr lang="ar-IQ" sz="2000" dirty="0" smtClean="0">
                <a:solidFill>
                  <a:schemeClr val="tx1"/>
                </a:solidFill>
              </a:rPr>
            </a:br>
            <a:r>
              <a:rPr lang="ar-IQ" sz="2000" dirty="0">
                <a:solidFill>
                  <a:schemeClr val="tx1"/>
                </a:solidFill>
              </a:rPr>
              <a:t>ومن ثم لا توجد مجالس محلية منتخبة أو هيئات عامة يمكن أن تدير المرافق العامة ، وتتركز سلطة اتخاذ القرارات وأداء المرافق العامة في يد الوزراء وممثليهم التابعين لهم والمعنيين منهم تحت رقابتهم وإشرافهم .</a:t>
            </a:r>
            <a:r>
              <a:rPr lang="ar-IQ" sz="2000" dirty="0" smtClean="0">
                <a:solidFill>
                  <a:schemeClr val="tx1"/>
                </a:solidFill>
              </a:rPr>
              <a:t/>
            </a:r>
            <a:br>
              <a:rPr lang="ar-IQ" sz="2000" dirty="0" smtClean="0">
                <a:solidFill>
                  <a:schemeClr val="tx1"/>
                </a:solidFill>
              </a:rPr>
            </a:br>
            <a:endParaRPr lang="ar-IQ" sz="2000" b="1" dirty="0">
              <a:solidFill>
                <a:schemeClr val="tx1"/>
              </a:solidFill>
            </a:endParaRPr>
          </a:p>
        </p:txBody>
      </p:sp>
    </p:spTree>
    <p:extLst>
      <p:ext uri="{BB962C8B-B14F-4D97-AF65-F5344CB8AC3E}">
        <p14:creationId xmlns:p14="http://schemas.microsoft.com/office/powerpoint/2010/main" val="3018427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556792"/>
            <a:ext cx="8229600" cy="4525963"/>
          </a:xfrm>
        </p:spPr>
        <p:txBody>
          <a:bodyPr>
            <a:normAutofit/>
          </a:bodyPr>
          <a:lstStyle/>
          <a:p>
            <a:pPr marL="0" indent="0">
              <a:buNone/>
            </a:pPr>
            <a:r>
              <a:rPr lang="ar-IQ" sz="1800" dirty="0"/>
              <a:t>ثانياً : التدرج الهرمي</a:t>
            </a:r>
            <a:br>
              <a:rPr lang="ar-IQ" sz="1800" dirty="0"/>
            </a:br>
            <a:r>
              <a:rPr lang="ar-IQ" sz="1800" dirty="0"/>
              <a:t>يقوم النظام المركزي على أساس التدرج الهرمي في الجهاز الإداري ومقتضاه أن يخضع موظفي الحكومة المركزية بشكل متدرج ومتصاعد ، تكون الدرجات الدنيا تابعة للأعلى منها تحت قمة الجهاز الإداري وهو الوزير .</a:t>
            </a:r>
            <a:br>
              <a:rPr lang="ar-IQ" sz="1800" dirty="0"/>
            </a:br>
            <a:r>
              <a:rPr lang="ar-IQ" sz="1800" dirty="0"/>
              <a:t>وللسلطات العليا حق إصدار الأوامر والتعليمات للجهات الدنيا ويخضع كل مرؤوس خضوعاً تاماً ، ويتجه مجال الطاعة في داخل النظام المركزي إلى درجة كبيرة فالرئيس يباشر رقابة سابقة ولاحقة على أعمال المرؤوس كما أن للرئيس صلاحية تعديل القرارات الصادرة من مرؤوسيه وإلغائها بالشكل الذي يراه مناسباً .</a:t>
            </a:r>
            <a:br>
              <a:rPr lang="ar-IQ" sz="1800" dirty="0"/>
            </a:br>
            <a:r>
              <a:rPr lang="ar-IQ" sz="1800" dirty="0"/>
              <a:t>وهذه الدرجات تكون ما يسمى بنظام التسلسل الإداري الذي يبين التمايز بين طبقتي الرؤساء والمرؤوسين ويبرز علاقة التبعية والسلطة الرئاسية</a:t>
            </a:r>
          </a:p>
        </p:txBody>
      </p:sp>
    </p:spTree>
    <p:extLst>
      <p:ext uri="{BB962C8B-B14F-4D97-AF65-F5344CB8AC3E}">
        <p14:creationId xmlns:p14="http://schemas.microsoft.com/office/powerpoint/2010/main" val="888631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a:bodyPr>
          <a:lstStyle/>
          <a:p>
            <a:pPr marL="0" indent="0">
              <a:buNone/>
            </a:pPr>
            <a:r>
              <a:rPr lang="ar-IQ" sz="1800" b="1" dirty="0">
                <a:solidFill>
                  <a:srgbClr val="FF0000"/>
                </a:solidFill>
                <a:effectLst>
                  <a:outerShdw blurRad="38100" dist="38100" dir="2700000" algn="tl">
                    <a:srgbClr val="000000">
                      <a:alpha val="43137"/>
                    </a:srgbClr>
                  </a:outerShdw>
                </a:effectLst>
              </a:rPr>
              <a:t>ثالثاً : السلطة الرئاسية</a:t>
            </a:r>
            <a:r>
              <a:rPr lang="ar-IQ" sz="1800" dirty="0" smtClean="0"/>
              <a:t/>
            </a:r>
            <a:br>
              <a:rPr lang="ar-IQ" sz="1800" dirty="0" smtClean="0"/>
            </a:br>
            <a:r>
              <a:rPr lang="ar-IQ" sz="1800" dirty="0" smtClean="0"/>
              <a:t>ضمانه </a:t>
            </a:r>
            <a:r>
              <a:rPr lang="ar-IQ" sz="1800" dirty="0"/>
              <a:t>معترف بها للرؤساء الإداريين </a:t>
            </a:r>
            <a:r>
              <a:rPr lang="ar-IQ" sz="1800" dirty="0" err="1"/>
              <a:t>ينضمها</a:t>
            </a:r>
            <a:r>
              <a:rPr lang="ar-IQ" sz="1800" dirty="0"/>
              <a:t> القانون فيوفر وحدة العمل وفعاليته واستمراريته. </a:t>
            </a:r>
            <a:r>
              <a:rPr lang="ar-IQ" sz="1800" dirty="0" smtClean="0"/>
              <a:t>وتعتبر </a:t>
            </a:r>
            <a:r>
              <a:rPr lang="ar-IQ" sz="1800" dirty="0"/>
              <a:t>السلطة الرئاسية الوجه المقابل للتبعية الإدارية وهي تتقرر بدون نص وبشكل طبيعي غير أنها من جانب آخر ترتب مسؤولية الرئيس عن أعماله </a:t>
            </a:r>
            <a:r>
              <a:rPr lang="ar-IQ" sz="1800" dirty="0" err="1"/>
              <a:t>مرؤوسية</a:t>
            </a:r>
            <a:r>
              <a:rPr lang="ar-IQ" sz="1800" dirty="0"/>
              <a:t> وبالتالي عدم إمكانية تهربه من هذه </a:t>
            </a:r>
            <a:r>
              <a:rPr lang="ar-IQ" sz="1800" dirty="0" smtClean="0"/>
              <a:t>المسؤولية</a:t>
            </a:r>
            <a:r>
              <a:rPr lang="ar-IQ" sz="1800" dirty="0"/>
              <a:t> </a:t>
            </a:r>
            <a:r>
              <a:rPr lang="ar-IQ" sz="1800" dirty="0" smtClean="0"/>
              <a:t>.</a:t>
            </a:r>
            <a:br>
              <a:rPr lang="ar-IQ" sz="1800" dirty="0" smtClean="0"/>
            </a:br>
            <a:r>
              <a:rPr lang="ar-IQ" sz="1800" dirty="0"/>
              <a:t>والسلطة الرئاسية تتحلل إلى مجموعة من الاختصاصات بعضها يتعلق بشخص المرؤوس والآخر منها يتعلق بأعماله :</a:t>
            </a:r>
            <a:r>
              <a:rPr lang="ar-IQ" sz="1800" dirty="0" smtClean="0"/>
              <a:t/>
            </a:r>
            <a:br>
              <a:rPr lang="ar-IQ" sz="1800" dirty="0" smtClean="0"/>
            </a:br>
            <a:r>
              <a:rPr lang="ar-IQ" sz="1800" dirty="0"/>
              <a:t>أ- سلطة الرئيس على شخص مرؤوسيه</a:t>
            </a:r>
            <a:r>
              <a:rPr lang="ar-IQ" sz="1800" dirty="0" smtClean="0"/>
              <a:t/>
            </a:r>
            <a:br>
              <a:rPr lang="ar-IQ" sz="1800" dirty="0" smtClean="0"/>
            </a:br>
            <a:r>
              <a:rPr lang="ar-IQ" sz="1800" dirty="0"/>
              <a:t>تتضمن سلطة الرئيس على أشخاص مرؤوسه الكثير من الاختصاصات منها ما يتعلق بالحق في التعيين والاختيار ، وحق الرئيس في تخصيص مرؤوسيه لأعمال معينة . كما تتضمن سلطة نقل الموظف وترقيته وإيقاع العقوبات التأديبية عليه والتي قد تصل إلى حد عزله أو حرمانه من حقوقه الوظيفية ، في حدود ما يسمح به القانون .</a:t>
            </a:r>
            <a:r>
              <a:rPr lang="ar-IQ" sz="1800" dirty="0" smtClean="0"/>
              <a:t/>
            </a:r>
            <a:br>
              <a:rPr lang="ar-IQ" sz="1800" dirty="0" smtClean="0"/>
            </a:br>
            <a:r>
              <a:rPr lang="ar-IQ" sz="1800" dirty="0"/>
              <a:t>ب- سلطة الرئيس على أعمال مرؤوسيه</a:t>
            </a:r>
            <a:r>
              <a:rPr lang="ar-IQ" sz="1800" dirty="0" smtClean="0"/>
              <a:t/>
            </a:r>
            <a:br>
              <a:rPr lang="ar-IQ" sz="1800" dirty="0" smtClean="0"/>
            </a:br>
            <a:r>
              <a:rPr lang="ar-IQ" sz="1800" dirty="0"/>
              <a:t>تشمل هذه السلطة في حق الرئيس في توجيه مرؤوسيه عن طريق </a:t>
            </a:r>
            <a:r>
              <a:rPr lang="ar-IQ" sz="1800" dirty="0" err="1"/>
              <a:t>أصدار</a:t>
            </a:r>
            <a:r>
              <a:rPr lang="ar-IQ" sz="1800" dirty="0"/>
              <a:t> الأوامر والتوجيهات إليهم قبل ممارسة أعمالهم وسلطة مراقبة تنفيذهم لهذه الأعمال والتعقيب عليها وتشمل هذه السلطات .</a:t>
            </a:r>
            <a:r>
              <a:rPr lang="ar-IQ" sz="1800" dirty="0" smtClean="0"/>
              <a:t/>
            </a:r>
            <a:br>
              <a:rPr lang="ar-IQ" sz="1800" dirty="0" smtClean="0"/>
            </a:br>
            <a:r>
              <a:rPr lang="ar-IQ" sz="1800" dirty="0"/>
              <a:t>1- سلطة الأمر :</a:t>
            </a:r>
            <a:r>
              <a:rPr lang="ar-IQ" sz="1800" dirty="0" smtClean="0"/>
              <a:t/>
            </a:r>
            <a:br>
              <a:rPr lang="ar-IQ" sz="1800" dirty="0" smtClean="0"/>
            </a:br>
            <a:r>
              <a:rPr lang="ar-IQ" sz="1800" dirty="0"/>
              <a:t>يملك الرئيس إصدار الأوامر والتعليمات ، ويعتبر اختصاصه هذا من أهم مميزات السلطة الرئاسية ، ذلك أن إصدار الأوامر عمل قيادي له أهمية كبرى في سير الأعمال الإدارية ، وعلى وجه العموم نجد أن السلطة الرئاسية تتصف أساساً بأنها سلطة آمره لكونها تقوم على إصدار أوامر ملزمة للمرؤوسين .( )</a:t>
            </a:r>
            <a:r>
              <a:rPr lang="ar-IQ" sz="1800" dirty="0" smtClean="0"/>
              <a:t/>
            </a:r>
            <a:br>
              <a:rPr lang="ar-IQ" sz="1800" dirty="0" smtClean="0"/>
            </a:br>
            <a:r>
              <a:rPr lang="ar-IQ" sz="1800" dirty="0"/>
              <a:t>2- سلطة الرقابة والتعقيب</a:t>
            </a:r>
            <a:r>
              <a:rPr lang="ar-IQ" sz="1800" dirty="0" smtClean="0"/>
              <a:t/>
            </a:r>
            <a:br>
              <a:rPr lang="ar-IQ" sz="1800" dirty="0" smtClean="0"/>
            </a:br>
            <a:r>
              <a:rPr lang="ar-IQ" sz="1800" dirty="0"/>
              <a:t>سلطة الرئيس في الرقابة على أعمال </a:t>
            </a:r>
            <a:r>
              <a:rPr lang="ar-IQ" sz="1800" dirty="0" err="1"/>
              <a:t>مرؤوسية</a:t>
            </a:r>
            <a:r>
              <a:rPr lang="ar-IQ" sz="1800" dirty="0"/>
              <a:t> تتمثل بحقه في إجازة أعمالهم أو تعديلهم قراراتهم أو إلغائها وسحبها كما يملك أيضاً الحلول محلهم إذا اقتضى العمل ذلك . </a:t>
            </a:r>
            <a:r>
              <a:rPr lang="ar-IQ" sz="1800" dirty="0" err="1"/>
              <a:t>وتمتدد</a:t>
            </a:r>
            <a:r>
              <a:rPr lang="ar-IQ" sz="1800" dirty="0"/>
              <a:t> رقابة الرئيس على أعمال </a:t>
            </a:r>
            <a:r>
              <a:rPr lang="ar-IQ" sz="1800" dirty="0" err="1"/>
              <a:t>مرؤوسية</a:t>
            </a:r>
            <a:r>
              <a:rPr lang="ar-IQ" sz="1800" dirty="0"/>
              <a:t> لتشمل ملائمة هذا العمل أو التصرف ومقتضيات حين سير المرفق العام . ( )</a:t>
            </a:r>
          </a:p>
        </p:txBody>
      </p:sp>
    </p:spTree>
    <p:extLst>
      <p:ext uri="{BB962C8B-B14F-4D97-AF65-F5344CB8AC3E}">
        <p14:creationId xmlns:p14="http://schemas.microsoft.com/office/powerpoint/2010/main" val="365878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336704"/>
          </a:xfrm>
        </p:spPr>
        <p:txBody>
          <a:bodyPr>
            <a:normAutofit/>
          </a:bodyPr>
          <a:lstStyle/>
          <a:p>
            <a:pPr marL="0" indent="0">
              <a:buNone/>
            </a:pPr>
            <a:r>
              <a:rPr lang="ar-IQ" sz="2200" dirty="0">
                <a:solidFill>
                  <a:srgbClr val="FF0000"/>
                </a:solidFill>
              </a:rPr>
              <a:t>صور المركزية الإدارية</a:t>
            </a:r>
            <a:r>
              <a:rPr lang="ar-IQ" sz="1800" dirty="0" smtClean="0"/>
              <a:t/>
            </a:r>
            <a:br>
              <a:rPr lang="ar-IQ" sz="1800" dirty="0" smtClean="0"/>
            </a:br>
            <a:r>
              <a:rPr lang="ar-IQ" sz="1800" dirty="0" smtClean="0"/>
              <a:t/>
            </a:r>
            <a:br>
              <a:rPr lang="ar-IQ" sz="1800" dirty="0" smtClean="0"/>
            </a:br>
            <a:r>
              <a:rPr lang="ar-IQ" sz="2000" b="1" dirty="0">
                <a:solidFill>
                  <a:srgbClr val="FF0000"/>
                </a:solidFill>
              </a:rPr>
              <a:t>أولاً : التركيز </a:t>
            </a:r>
            <a:r>
              <a:rPr lang="ar-IQ" sz="2000" b="1" dirty="0" smtClean="0">
                <a:solidFill>
                  <a:srgbClr val="FF0000"/>
                </a:solidFill>
              </a:rPr>
              <a:t>الإداري</a:t>
            </a:r>
            <a:r>
              <a:rPr lang="en-GB" sz="1800" dirty="0" smtClean="0"/>
              <a:t/>
            </a:r>
            <a:br>
              <a:rPr lang="en-GB" sz="1800" dirty="0" smtClean="0"/>
            </a:br>
            <a:r>
              <a:rPr lang="ar-IQ" sz="1800" dirty="0" smtClean="0"/>
              <a:t>يطلق </a:t>
            </a:r>
            <a:r>
              <a:rPr lang="ar-IQ" sz="1800" dirty="0"/>
              <a:t>عليها أيضاً المركزية المتطرفة أو الوزارية، لإبراز دور الوزارة في هذا النظام </a:t>
            </a:r>
            <a:r>
              <a:rPr lang="ar-IQ" sz="1800" dirty="0" smtClean="0"/>
              <a:t>.ومعناها أن </a:t>
            </a:r>
            <a:r>
              <a:rPr lang="ar-IQ" sz="1800" dirty="0"/>
              <a:t>تتركز سلطة اتخاذ القرارات في كل الشؤون الإدارية بيد الوزراء في العاصمة ، بحيث لا يكون لأية سلطة أخرى تقرير أي أمر من الأمور ، إنما يتعين على كافة الموظفين في الأقاليم الرجوع إلى الوزير المختص لإصدار القرار .</a:t>
            </a:r>
            <a:r>
              <a:rPr lang="ar-IQ" sz="1800" dirty="0" smtClean="0"/>
              <a:t/>
            </a:r>
            <a:br>
              <a:rPr lang="ar-IQ" sz="1800" dirty="0" smtClean="0"/>
            </a:br>
            <a:r>
              <a:rPr lang="ar-IQ" sz="1800" dirty="0"/>
              <a:t>وينحصر دور الموظفين في الجهاز الإداري في تقديم المقترحات والآراء في </a:t>
            </a:r>
            <a:r>
              <a:rPr lang="ar-IQ" sz="1800" dirty="0" smtClean="0"/>
              <a:t>المسائل </a:t>
            </a:r>
            <a:r>
              <a:rPr lang="ar-IQ" sz="1800" dirty="0"/>
              <a:t>المطروحة عليهم وانتظار ما يقرره الوزير المختص بشأنها ، وتنفيذ هذه القرارات .</a:t>
            </a:r>
            <a:r>
              <a:rPr lang="ar-IQ" sz="1800" dirty="0" smtClean="0"/>
              <a:t/>
            </a:r>
            <a:br>
              <a:rPr lang="ar-IQ" sz="1800" dirty="0" smtClean="0"/>
            </a:br>
            <a:r>
              <a:rPr lang="ar-IQ" sz="2000" dirty="0" smtClean="0">
                <a:solidFill>
                  <a:srgbClr val="FF0000"/>
                </a:solidFill>
              </a:rPr>
              <a:t>ثانياً </a:t>
            </a:r>
            <a:r>
              <a:rPr lang="ar-IQ" sz="2000" dirty="0">
                <a:solidFill>
                  <a:srgbClr val="FF0000"/>
                </a:solidFill>
              </a:rPr>
              <a:t>: عدم التركيز </a:t>
            </a:r>
            <a:r>
              <a:rPr lang="ar-IQ" sz="2000" dirty="0" smtClean="0">
                <a:solidFill>
                  <a:srgbClr val="FF0000"/>
                </a:solidFill>
              </a:rPr>
              <a:t>الإداري</a:t>
            </a:r>
            <a:r>
              <a:rPr lang="en-GB" sz="1800" dirty="0" smtClean="0"/>
              <a:t/>
            </a:r>
            <a:br>
              <a:rPr lang="en-GB" sz="1800" dirty="0" smtClean="0"/>
            </a:br>
            <a:r>
              <a:rPr lang="ar-IQ" sz="1800" dirty="0" smtClean="0"/>
              <a:t>وتسمى المركزية </a:t>
            </a:r>
            <a:r>
              <a:rPr lang="ar-IQ" sz="1800" dirty="0"/>
              <a:t>الإدارية ألا وزارية أو المركزية المعتدلة. </a:t>
            </a:r>
            <a:r>
              <a:rPr lang="ar-IQ" sz="1800" dirty="0" smtClean="0"/>
              <a:t>ومقتضاها </a:t>
            </a:r>
            <a:r>
              <a:rPr lang="ar-IQ" sz="1800" dirty="0"/>
              <a:t>تخفيف العبء عن الحكومة المركزية بتخويل بعض الموظفين في الأقاليم المختلفة سلطة البت في بعض الأمور ذات الطابع المحلي دون الحاجة للرجوع للوزير المختص في العاصمة .</a:t>
            </a:r>
            <a:r>
              <a:rPr lang="ar-IQ" sz="1800" dirty="0" smtClean="0"/>
              <a:t/>
            </a:r>
            <a:br>
              <a:rPr lang="ar-IQ" sz="1800" dirty="0" smtClean="0"/>
            </a:br>
            <a:r>
              <a:rPr lang="ar-IQ" sz="1800" dirty="0"/>
              <a:t>إلا أن هذه الصورة من المركزية لا تعني استقلال هؤلاء الموظفين عن الوزير ، فهم يبقون خاضعين لسلطته الرئاسية وله أن يصدر إليهم القرارات الملزمة وله أن يعدل قراراتهم أو يلغيها ، وكل ما في الأمر أن عدم التركيز الإداري يخفف من العبء على الوزارات والإدارات المركزية وأن بعض القرارات الإدارية أصبحت تتخذ من ممثلي الوزراء في الأقاليم بدلا من أن تتخذ من الوزراء أنفسهم .</a:t>
            </a:r>
            <a:r>
              <a:rPr lang="ar-IQ" sz="1800" dirty="0" smtClean="0"/>
              <a:t/>
            </a:r>
            <a:br>
              <a:rPr lang="ar-IQ" sz="1800" dirty="0" smtClean="0"/>
            </a:br>
            <a:r>
              <a:rPr lang="ar-IQ" sz="1800" dirty="0"/>
              <a:t>ومن ثم يختلف عدم التركيز الإداري عن اللامركزية الإدارية إذ تتعدد السلطات الإدارية في اللامركزية الإدارية نظراً لتعدد الأشخاص المعنوية ، وتختص كل سلطة بجانب من الوظيفة الإِدارية في الدولة ، حيث يتم توزيع الاختصاصات على هذا </a:t>
            </a:r>
            <a:r>
              <a:rPr lang="ar-IQ" sz="1800" dirty="0" smtClean="0"/>
              <a:t>الأساس. وهو النوع الافضل للتطبيق في مجال الدولة.</a:t>
            </a:r>
            <a:endParaRPr lang="ar-IQ" sz="1800" dirty="0"/>
          </a:p>
        </p:txBody>
      </p:sp>
    </p:spTree>
    <p:extLst>
      <p:ext uri="{BB962C8B-B14F-4D97-AF65-F5344CB8AC3E}">
        <p14:creationId xmlns:p14="http://schemas.microsoft.com/office/powerpoint/2010/main" val="213648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55000" lnSpcReduction="20000"/>
          </a:bodyPr>
          <a:lstStyle/>
          <a:p>
            <a:r>
              <a:rPr lang="ar-IQ" sz="4000" dirty="0">
                <a:solidFill>
                  <a:srgbClr val="FF0000"/>
                </a:solidFill>
              </a:rPr>
              <a:t>تقييم المركزية الإدارية</a:t>
            </a:r>
            <a:r>
              <a:rPr lang="ar-IQ" dirty="0"/>
              <a:t/>
            </a:r>
            <a:br>
              <a:rPr lang="ar-IQ" dirty="0"/>
            </a:br>
            <a:r>
              <a:rPr lang="ar-IQ" dirty="0"/>
              <a:t>.</a:t>
            </a:r>
            <a:br>
              <a:rPr lang="ar-IQ" dirty="0"/>
            </a:br>
            <a:r>
              <a:rPr lang="ar-IQ" dirty="0"/>
              <a:t>أولاً : مزايا المركزية الإدارية :-</a:t>
            </a:r>
            <a:br>
              <a:rPr lang="ar-IQ" dirty="0"/>
            </a:br>
            <a:r>
              <a:rPr lang="ar-IQ" dirty="0"/>
              <a:t>1- النظام المركزي يقوي سلطة الدولة ويساعدها في تثبيت نفوذها في كافة أنحاء الدولة ، ولا شك أن هذا النظام له ما يبرره في الدول الناشئة حديثاً ، والتي تحتاج لتقوية وتدعيم وحدتها. </a:t>
            </a:r>
            <a:br>
              <a:rPr lang="ar-IQ" dirty="0"/>
            </a:br>
            <a:r>
              <a:rPr lang="ar-IQ" dirty="0"/>
              <a:t>2- المركزية أسلوب ضروري لإدارة المرافق العامة القومية التي لا يتعلق نشاطها بفئة معينة أو إقليم معين كمرفق الأمن أو الدفاع أو المواصلات .</a:t>
            </a:r>
            <a:br>
              <a:rPr lang="ar-IQ" dirty="0"/>
            </a:br>
            <a:r>
              <a:rPr lang="ar-IQ" dirty="0"/>
              <a:t>3- المركزية تؤدي إلى توحيد النظم والإجراءات المتبعة في كافة أنحاء الدولة كونها تتأتى من مصدر واحد ، مما يمكن الموظفين من الإلمام بكافة الأوامر والتعليمات اللازمة لتنفيذ الوظيفة الإدارية .</a:t>
            </a:r>
            <a:br>
              <a:rPr lang="ar-IQ" dirty="0"/>
            </a:br>
            <a:r>
              <a:rPr lang="ar-IQ" dirty="0"/>
              <a:t>4- يؤدي هذا الأسلوب إلى التقليل من النفقات والحد في الإسراف لعدم الحاجة إلى المجالس والهيئات اللامركزية وخبرة موظفي السلطة المركزية وقلة عددهم .</a:t>
            </a:r>
            <a:br>
              <a:rPr lang="ar-IQ" dirty="0"/>
            </a:br>
            <a:r>
              <a:rPr lang="ar-IQ" dirty="0"/>
              <a:t>5- تحقيق العدل والمساواة في المجتمع لإشراف الحكومة المركزية على المرافق العامة ونظرتها الشمولية البعيدة عن المصالح المحلية .</a:t>
            </a:r>
            <a:br>
              <a:rPr lang="ar-IQ" dirty="0"/>
            </a:br>
            <a:r>
              <a:rPr lang="ar-IQ" dirty="0"/>
              <a:t>ثانيا : عيوب المركزية الإدارية :-</a:t>
            </a:r>
            <a:br>
              <a:rPr lang="ar-IQ" dirty="0"/>
            </a:br>
            <a:r>
              <a:rPr lang="ar-IQ" dirty="0"/>
              <a:t>1- يؤدي هذا النظام إلى إشغال الإدارة المركزية أو الوزراء بمسائل قليلة الأهمية على حساب المهام الأكثر أهمية في رسم السياسة العامة لوزاراتهم .</a:t>
            </a:r>
            <a:br>
              <a:rPr lang="ar-IQ" dirty="0"/>
            </a:br>
            <a:r>
              <a:rPr lang="ar-IQ" dirty="0"/>
              <a:t>2- المركزية الإدارية لا تتماشى مع المبادئ الديمقراطية القائلة بضرورة أن تدار الوحدات المحلية من خلال سكان هذه الوحدات عن طريق مجالس منتخبة من بينهم .</a:t>
            </a:r>
            <a:br>
              <a:rPr lang="ar-IQ" dirty="0"/>
            </a:br>
            <a:r>
              <a:rPr lang="ar-IQ" dirty="0"/>
              <a:t>3- المركزية الإدارية وبسبب تركز السلطة بيد الوزراء وفئة قليلة من الرؤساء والإداريين في العاصمة تؤدي إلى قتل روح المثابرة والإبداع لدى الموظفين الآخرين لأن دورهم ينحصر بتنفيذ الأوامر والتعليمات الصادرة من السلطة المركزية ، وعدم مشاركتهم فيها .</a:t>
            </a:r>
            <a:br>
              <a:rPr lang="ar-IQ" dirty="0"/>
            </a:br>
            <a:r>
              <a:rPr lang="ar-IQ" dirty="0"/>
              <a:t>4- المركزية تؤدي إلى زيادة الروتين والبطء في اتخاذ القرارات الإدارية المناسبة وفي الوقت المناسب ، لاستئثار السلطة المركزية بسلطة اتخاذ كافة القرارات في الدولة وبعد مصدر القرار في أكثر الأوقات عن الأماكن المراد تطبيق القرار فيها ، وغالباً ما تأتي هذه القرارات غير متلائمة مع طبيعة المشكلات المراد حلها .</a:t>
            </a:r>
            <a:br>
              <a:rPr lang="ar-IQ" dirty="0"/>
            </a:br>
            <a:endParaRPr lang="ar-IQ" dirty="0"/>
          </a:p>
        </p:txBody>
      </p:sp>
    </p:spTree>
    <p:extLst>
      <p:ext uri="{BB962C8B-B14F-4D97-AF65-F5344CB8AC3E}">
        <p14:creationId xmlns:p14="http://schemas.microsoft.com/office/powerpoint/2010/main" val="185853275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50</Words>
  <Application>Microsoft Office PowerPoint</Application>
  <PresentationFormat>عرض على الشاشة (3:4)‏</PresentationFormat>
  <Paragraphs>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12</cp:revision>
  <dcterms:created xsi:type="dcterms:W3CDTF">2020-12-17T14:06:03Z</dcterms:created>
  <dcterms:modified xsi:type="dcterms:W3CDTF">2021-11-06T14:14:52Z</dcterms:modified>
</cp:coreProperties>
</file>