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1462930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3807938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3594259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39410624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9565677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C4516117-4DC8-4D03-B071-1821424822AB}" type="datetimeFigureOut">
              <a:rPr lang="ar-IQ" smtClean="0"/>
              <a:t>03/05/1442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1126665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C4516117-4DC8-4D03-B071-1821424822AB}" type="datetimeFigureOut">
              <a:rPr lang="ar-IQ" smtClean="0"/>
              <a:t>03/05/1442</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2585060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C4516117-4DC8-4D03-B071-1821424822AB}" type="datetimeFigureOut">
              <a:rPr lang="ar-IQ" smtClean="0"/>
              <a:t>03/05/1442</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2783862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4516117-4DC8-4D03-B071-1821424822AB}" type="datetimeFigureOut">
              <a:rPr lang="ar-IQ" smtClean="0"/>
              <a:t>03/05/1442</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2484348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516117-4DC8-4D03-B071-1821424822AB}" type="datetimeFigureOut">
              <a:rPr lang="ar-IQ" smtClean="0"/>
              <a:t>03/05/1442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1706616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4516117-4DC8-4D03-B071-1821424822AB}" type="datetimeFigureOut">
              <a:rPr lang="ar-IQ" smtClean="0"/>
              <a:t>03/05/1442</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7EAF46F-75B5-4C74-A4FA-BB75AFDAF1E1}" type="slidenum">
              <a:rPr lang="ar-IQ" smtClean="0"/>
              <a:t>‹#›</a:t>
            </a:fld>
            <a:endParaRPr lang="ar-IQ"/>
          </a:p>
        </p:txBody>
      </p:sp>
    </p:spTree>
    <p:extLst>
      <p:ext uri="{BB962C8B-B14F-4D97-AF65-F5344CB8AC3E}">
        <p14:creationId xmlns:p14="http://schemas.microsoft.com/office/powerpoint/2010/main" val="27370784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C4516117-4DC8-4D03-B071-1821424822AB}" type="datetimeFigureOut">
              <a:rPr lang="ar-IQ" smtClean="0"/>
              <a:t>03/05/1442</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7EAF46F-75B5-4C74-A4FA-BB75AFDAF1E1}" type="slidenum">
              <a:rPr lang="ar-IQ" smtClean="0"/>
              <a:t>‹#›</a:t>
            </a:fld>
            <a:endParaRPr lang="ar-IQ"/>
          </a:p>
        </p:txBody>
      </p:sp>
    </p:spTree>
    <p:extLst>
      <p:ext uri="{BB962C8B-B14F-4D97-AF65-F5344CB8AC3E}">
        <p14:creationId xmlns:p14="http://schemas.microsoft.com/office/powerpoint/2010/main" val="17479217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323528" y="33618"/>
            <a:ext cx="8568952" cy="6635741"/>
          </a:xfrm>
        </p:spPr>
        <p:txBody>
          <a:bodyPr>
            <a:normAutofit fontScale="92500" lnSpcReduction="20000"/>
          </a:bodyPr>
          <a:lstStyle/>
          <a:p>
            <a:pPr algn="r"/>
            <a:r>
              <a:rPr lang="ar-IQ" sz="2400" b="1" dirty="0" smtClean="0">
                <a:solidFill>
                  <a:srgbClr val="FF0000"/>
                </a:solidFill>
                <a:effectLst>
                  <a:outerShdw blurRad="38100" dist="38100" dir="2700000" algn="tl">
                    <a:srgbClr val="000000">
                      <a:alpha val="43137"/>
                    </a:srgbClr>
                  </a:outerShdw>
                </a:effectLst>
              </a:rPr>
              <a:t>الأشخاص </a:t>
            </a:r>
            <a:r>
              <a:rPr lang="ar-IQ" sz="2400" b="1" dirty="0">
                <a:solidFill>
                  <a:srgbClr val="FF0000"/>
                </a:solidFill>
                <a:effectLst>
                  <a:outerShdw blurRad="38100" dist="38100" dir="2700000" algn="tl">
                    <a:srgbClr val="000000">
                      <a:alpha val="43137"/>
                    </a:srgbClr>
                  </a:outerShdw>
                </a:effectLst>
              </a:rPr>
              <a:t>المعنوية </a:t>
            </a:r>
            <a:r>
              <a:rPr lang="ar-IQ" sz="2400" b="1" dirty="0" smtClean="0">
                <a:solidFill>
                  <a:srgbClr val="FF0000"/>
                </a:solidFill>
                <a:effectLst>
                  <a:outerShdw blurRad="38100" dist="38100" dir="2700000" algn="tl">
                    <a:srgbClr val="000000">
                      <a:alpha val="43137"/>
                    </a:srgbClr>
                  </a:outerShdw>
                </a:effectLst>
              </a:rPr>
              <a:t>العامة</a:t>
            </a:r>
          </a:p>
          <a:p>
            <a:pPr algn="r"/>
            <a:r>
              <a:rPr lang="ar-IQ" sz="2400" dirty="0"/>
              <a:t>مجموعة من الأفراد أو مجموعة من الأموال تهدف لتحقيق هدف معين ويكون كيان ذاتي مستقل عن الأفراد المكونين لها يسمح بتحقيق هدفها ، وأطلق عليها اصطلاح الشخصية المعنوية الاعتبارية </a:t>
            </a:r>
            <a:r>
              <a:rPr lang="ar-IQ" sz="2400" dirty="0" smtClean="0"/>
              <a:t>.</a:t>
            </a:r>
          </a:p>
          <a:p>
            <a:pPr algn="r"/>
            <a:r>
              <a:rPr lang="ar-IQ" sz="2400" dirty="0" smtClean="0"/>
              <a:t>انواع الاشخاص المعنوية</a:t>
            </a:r>
          </a:p>
          <a:p>
            <a:pPr algn="r"/>
            <a:r>
              <a:rPr lang="ar-IQ" sz="2400" dirty="0" smtClean="0">
                <a:solidFill>
                  <a:srgbClr val="FF0000"/>
                </a:solidFill>
              </a:rPr>
              <a:t>اولاً </a:t>
            </a:r>
            <a:r>
              <a:rPr lang="ar-IQ" sz="2400" dirty="0">
                <a:solidFill>
                  <a:srgbClr val="FF0000"/>
                </a:solidFill>
              </a:rPr>
              <a:t>: الأشخاص المعنوية الإقليمية</a:t>
            </a:r>
            <a:r>
              <a:rPr lang="ar-IQ" sz="2400" dirty="0" smtClean="0"/>
              <a:t/>
            </a:r>
            <a:br>
              <a:rPr lang="ar-IQ" sz="2400" dirty="0" smtClean="0"/>
            </a:br>
            <a:r>
              <a:rPr lang="ar-IQ" sz="2400" dirty="0"/>
              <a:t>وهي الأشخاص المعنوية أو الاعتبارية التي يتعلق اختصاصها في نطاق جغرافي منعين من الدولة وهي تشمل الدولة والوحدات المحلية الأخرى.</a:t>
            </a:r>
            <a:r>
              <a:rPr lang="ar-IQ" sz="2400" dirty="0" smtClean="0"/>
              <a:t/>
            </a:r>
            <a:br>
              <a:rPr lang="ar-IQ" sz="2400" dirty="0" smtClean="0"/>
            </a:br>
            <a:r>
              <a:rPr lang="ar-IQ" sz="2400" dirty="0">
                <a:solidFill>
                  <a:srgbClr val="FF0000"/>
                </a:solidFill>
              </a:rPr>
              <a:t>1- الدولة</a:t>
            </a:r>
            <a:r>
              <a:rPr lang="ar-IQ" sz="2400" dirty="0" smtClean="0"/>
              <a:t/>
            </a:r>
            <a:br>
              <a:rPr lang="ar-IQ" sz="2400" dirty="0" smtClean="0"/>
            </a:br>
            <a:r>
              <a:rPr lang="ar-IQ" sz="2400" dirty="0"/>
              <a:t>وهي أهم الأشخاص المعنوية على الإطلاق ولهذا فقد ورد النص عليها في القانون المدني على أن الدولة هي أول الأشخاص الاعتبارية .</a:t>
            </a:r>
            <a:r>
              <a:rPr lang="ar-IQ" sz="2400" dirty="0" smtClean="0"/>
              <a:t/>
            </a:r>
            <a:br>
              <a:rPr lang="ar-IQ" sz="2400" dirty="0" smtClean="0"/>
            </a:br>
            <a:r>
              <a:rPr lang="ar-IQ" sz="2400" dirty="0"/>
              <a:t>والدولة هي الشخص المعنوي العام الذي تتفرع عنه الأشخاص المعنوية الأخرى وهي التي تمنح الشخصية المعنوية الخاصة للأفراد والهيئات الخاصة وتمارس الرقابة عليها .</a:t>
            </a:r>
            <a:r>
              <a:rPr lang="ar-IQ" sz="2400" dirty="0" smtClean="0"/>
              <a:t/>
            </a:r>
            <a:br>
              <a:rPr lang="ar-IQ" sz="2400" dirty="0" smtClean="0"/>
            </a:br>
            <a:r>
              <a:rPr lang="ar-IQ" sz="2400" dirty="0"/>
              <a:t>والدولة باعتبارها شخص معنوي عام تشمل سلطات الدولة الثلاث : السلطة التشريعية والتنفيذية والقضائية ، باعتبارها شخص معنوي </a:t>
            </a:r>
            <a:r>
              <a:rPr lang="ar-IQ" sz="2400" dirty="0" smtClean="0"/>
              <a:t>واحد</a:t>
            </a:r>
          </a:p>
          <a:p>
            <a:pPr algn="r"/>
            <a:r>
              <a:rPr lang="ar-IQ" sz="2400" dirty="0"/>
              <a:t>وأصبح الرأي السائد فقهاً وقضاءً أن شخصية الدولة وحدة لا تتجزأ وهي تشمل جميع تصرفات الدولة وأعمال الخاصة منها والتي تتسم بطابع السلطة العامة . وهو رأي يتماشى مع المنطق القانوني السليم </a:t>
            </a:r>
            <a:r>
              <a:rPr lang="ar-IQ" sz="2400" dirty="0" smtClean="0"/>
              <a:t>.</a:t>
            </a:r>
          </a:p>
          <a:p>
            <a:pPr algn="r"/>
            <a:r>
              <a:rPr lang="ar-IQ" sz="2400" dirty="0">
                <a:solidFill>
                  <a:srgbClr val="FF0000"/>
                </a:solidFill>
              </a:rPr>
              <a:t>2- الوحدات المحلية المحافظات .</a:t>
            </a:r>
            <a:r>
              <a:rPr lang="ar-IQ" sz="2400" dirty="0" smtClean="0">
                <a:solidFill>
                  <a:srgbClr val="FF0000"/>
                </a:solidFill>
              </a:rPr>
              <a:t/>
            </a:r>
            <a:br>
              <a:rPr lang="ar-IQ" sz="2400" dirty="0" smtClean="0">
                <a:solidFill>
                  <a:srgbClr val="FF0000"/>
                </a:solidFill>
              </a:rPr>
            </a:br>
            <a:r>
              <a:rPr lang="ar-IQ" sz="2400" dirty="0"/>
              <a:t>وترتبط فكرة الأشخاص المعنوية العامة المحلية بالديمقراطية التي تسمح لكل إقليم من أقاليم الدولة أن يدير شؤونه المحلية من خلال ممثليه من سكان الإقليم في المحافظات.</a:t>
            </a:r>
            <a:endParaRPr lang="ar-IQ" sz="2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520056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1520" y="692696"/>
            <a:ext cx="8496944" cy="5416868"/>
          </a:xfrm>
          <a:prstGeom prst="rect">
            <a:avLst/>
          </a:prstGeom>
        </p:spPr>
        <p:txBody>
          <a:bodyPr wrap="square">
            <a:spAutoFit/>
          </a:bodyPr>
          <a:lstStyle/>
          <a:p>
            <a:r>
              <a:rPr lang="ar-IQ" sz="2000" b="1" dirty="0">
                <a:solidFill>
                  <a:srgbClr val="FF0000"/>
                </a:solidFill>
              </a:rPr>
              <a:t>ثانياً : الأشخاص الاعتبارية العامة المرفقية</a:t>
            </a:r>
            <a:r>
              <a:rPr lang="ar-IQ" dirty="0" smtClean="0"/>
              <a:t/>
            </a:r>
            <a:br>
              <a:rPr lang="ar-IQ" dirty="0" smtClean="0"/>
            </a:br>
            <a:r>
              <a:rPr lang="ar-IQ" dirty="0"/>
              <a:t>ويطلق عليها أيضاً ألا مركزية المصلحة أو المرفقية ، وتنشأ لتحقيق مصالح عامة للأفراد تحت رقابة الدولة أو أحد الأشخاص المعنوية التابعة لها . وتسمى هذه الأشخاص بالهيئات العامة أو المؤسسات أو الشركات العامة .</a:t>
            </a:r>
            <a:r>
              <a:rPr lang="ar-IQ" dirty="0" smtClean="0"/>
              <a:t/>
            </a:r>
            <a:br>
              <a:rPr lang="ar-IQ" dirty="0" smtClean="0"/>
            </a:br>
            <a:r>
              <a:rPr lang="ar-IQ" dirty="0"/>
              <a:t>وقد لجأ المشرع إلى إنشاء هذه الأشخاص لتباشر أدارة المرافق العامة التي تتطلب نوعاً من الاستقلال الفني عن الحكومة المركزية ضمان فاعلية وكفاءة الإدارة . وتختلف هذه الأشخاص عن الأشخاص الاعتبارية الإقليمية في أنها مقيدة بالهدف الذي أنشأت من أجله، في حين تكون الأخيرة مقيدة بالحدود الجغرافية للإقليم الذي تمثله .</a:t>
            </a:r>
            <a:r>
              <a:rPr lang="ar-IQ" dirty="0" smtClean="0"/>
              <a:t/>
            </a:r>
            <a:br>
              <a:rPr lang="ar-IQ" dirty="0" smtClean="0"/>
            </a:br>
            <a:r>
              <a:rPr lang="ar-IQ" dirty="0"/>
              <a:t>وحيث أن الأشخاص الاعتبارية المرفقية تهدف إلى تحقيق أغراض متنوعة منها ما هو إداري أو اجتماعي أو اقتصادي ، فإن هذا الاختلاف يقود إلى اختلاف أنظمتها القانونية حسب النشاط الذي تتولاه ، أما الأشخاص الإقليمية فالقاعدة العامة أنها تتمتع بذات التنظيم القانوني .</a:t>
            </a:r>
            <a:r>
              <a:rPr lang="ar-IQ" dirty="0" smtClean="0"/>
              <a:t/>
            </a:r>
            <a:br>
              <a:rPr lang="ar-IQ" dirty="0" smtClean="0"/>
            </a:br>
            <a:r>
              <a:rPr lang="ar-IQ" dirty="0"/>
              <a:t>كذلك تفترق الأشخاص الاعتبارية المرفقية عن الأشخاص الاعتبارية الإقليمية في أن الأخيرة تقوم على فكرة الديمقراطية التي تؤكد حق سكان الوحدات المحلية بإدارة شؤونهم المحلية بأنفسهم ، بينما تقوم فكرة الشخصية الاعتبارية المرفقية على ضرورة ضمان الكفاءة الإدارية وحسن إدارة المرافق العامة ذات الطابع الفني ولا علاقة للديمقراطية في ذلك . كما هو الحال في الجامعات والهيئة العامة للمياه والهيئة العامة للإذاعة .</a:t>
            </a:r>
            <a:r>
              <a:rPr lang="ar-IQ" dirty="0" smtClean="0"/>
              <a:t/>
            </a:r>
            <a:br>
              <a:rPr lang="ar-IQ" dirty="0" smtClean="0"/>
            </a:br>
            <a:r>
              <a:rPr lang="ar-IQ" sz="2000" b="1" dirty="0">
                <a:solidFill>
                  <a:srgbClr val="FF0000"/>
                </a:solidFill>
              </a:rPr>
              <a:t>ثالثاً : الأشخاص المعنوية المهنية</a:t>
            </a:r>
            <a:r>
              <a:rPr lang="ar-IQ" dirty="0" smtClean="0"/>
              <a:t/>
            </a:r>
            <a:br>
              <a:rPr lang="ar-IQ" dirty="0" smtClean="0"/>
            </a:br>
            <a:r>
              <a:rPr lang="ar-IQ" dirty="0"/>
              <a:t>بسبب التطور المستمر في مناحي الحياة الاجتماعية والاقتصادية في مختلف الدول وتأثير هذا التطور على القانون الإداري وأحكامه ظهرت فكرة جديدة لأشخاص معنوية أخرى تتمثل في المنظمات والاتحادات ذات الطابع المهني ، تتولى إدارة مرافق عامة </a:t>
            </a:r>
            <a:r>
              <a:rPr lang="ar-IQ" dirty="0" err="1"/>
              <a:t>ينشأها</a:t>
            </a:r>
            <a:r>
              <a:rPr lang="ar-IQ" dirty="0"/>
              <a:t> المشرع لتحقيق مصالح عامة ، ومن ذلك الاتحاد العام لطلبة الجماهيرية واتحاد الأدباء والكتاب والمؤتمر المهني للمعلمين . وتتمتع هذه الأشخاص بالاستقلال ولها إصدار اللوائح الخاصة بتأديب أعضائها وممارسة المهنة التي تشرف عليها </a:t>
            </a:r>
          </a:p>
        </p:txBody>
      </p:sp>
    </p:spTree>
    <p:extLst>
      <p:ext uri="{BB962C8B-B14F-4D97-AF65-F5344CB8AC3E}">
        <p14:creationId xmlns:p14="http://schemas.microsoft.com/office/powerpoint/2010/main" val="2883380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88640"/>
            <a:ext cx="8229600" cy="5937523"/>
          </a:xfrm>
        </p:spPr>
        <p:txBody>
          <a:bodyPr>
            <a:normAutofit/>
          </a:bodyPr>
          <a:lstStyle/>
          <a:p>
            <a:pPr marL="0" indent="0">
              <a:buNone/>
            </a:pPr>
            <a:r>
              <a:rPr lang="ar-IQ" sz="2000" b="1" dirty="0">
                <a:solidFill>
                  <a:srgbClr val="FF0000"/>
                </a:solidFill>
              </a:rPr>
              <a:t>النتائج المترتبة على منح الشخصية </a:t>
            </a:r>
            <a:r>
              <a:rPr lang="ar-IQ" sz="2000" b="1" dirty="0" smtClean="0">
                <a:solidFill>
                  <a:srgbClr val="FF0000"/>
                </a:solidFill>
              </a:rPr>
              <a:t>المعنوية</a:t>
            </a:r>
          </a:p>
          <a:p>
            <a:pPr marL="0" indent="0">
              <a:buNone/>
            </a:pPr>
            <a:r>
              <a:rPr lang="ar-IQ" sz="1800" dirty="0"/>
              <a:t>1- الذمة المالية المستقلة :</a:t>
            </a:r>
            <a:r>
              <a:rPr lang="ar-IQ" sz="1800" dirty="0" smtClean="0"/>
              <a:t/>
            </a:r>
            <a:br>
              <a:rPr lang="ar-IQ" sz="1800" dirty="0" smtClean="0"/>
            </a:br>
            <a:r>
              <a:rPr lang="ar-IQ" sz="1800" dirty="0"/>
              <a:t>يتمتع الشخص المعنوي العام ، بذمة مالية مستقلة عن ميزانية الدولة ولها الحق في الاحتفاظ بالفائض من إيراداتها ، كما أنها تتحمل نفقاتها ، والذمة المالية للشخص المعنوي مستقلة عن الذمة المالية للأشخاص المكونين له .</a:t>
            </a:r>
            <a:r>
              <a:rPr lang="ar-IQ" sz="1800" dirty="0" smtClean="0"/>
              <a:t/>
            </a:r>
            <a:br>
              <a:rPr lang="ar-IQ" sz="1800" dirty="0" smtClean="0"/>
            </a:br>
            <a:r>
              <a:rPr lang="ar-IQ" sz="1800" dirty="0"/>
              <a:t>2- الأهلية القانونية :</a:t>
            </a:r>
            <a:r>
              <a:rPr lang="ar-IQ" sz="1800" dirty="0" smtClean="0"/>
              <a:t/>
            </a:r>
            <a:br>
              <a:rPr lang="ar-IQ" sz="1800" dirty="0" smtClean="0"/>
            </a:br>
            <a:r>
              <a:rPr lang="ar-IQ" sz="1800" dirty="0"/>
              <a:t>يتمتع الشخص المعنوي العام بأهلية قانونية في الحدود التي رسمها القانون تمكنه من اكتساب الحقوق وتحمل الالتزامات ، غير أن هذه الأهلية أضيق نطاقاً من أهلية الشخص الطبيعي فهي مقيدة بممارسة التصرفات القانونية التي تدخل في ميدان نشاطه وتخصصه ، ومفيدة كذلك بحدود الهدف الذي يسعى الشخص الاعتباري العام لتحقيقه . وهذه الشخصية القانونية مستقلة عن شخصية الأعضاء المكونين بالشخص الاعتباري العام ويباشرها عنه من يمثلونه من أشخاص طبيعيتين .</a:t>
            </a:r>
            <a:r>
              <a:rPr lang="ar-IQ" sz="1800" dirty="0" smtClean="0"/>
              <a:t/>
            </a:r>
            <a:br>
              <a:rPr lang="ar-IQ" sz="1800" dirty="0" smtClean="0"/>
            </a:br>
            <a:r>
              <a:rPr lang="ar-IQ" sz="1800" dirty="0"/>
              <a:t>3- حق التقاضي :</a:t>
            </a:r>
            <a:r>
              <a:rPr lang="ar-IQ" sz="1800" dirty="0" smtClean="0"/>
              <a:t/>
            </a:r>
            <a:br>
              <a:rPr lang="ar-IQ" sz="1800" dirty="0" smtClean="0"/>
            </a:br>
            <a:r>
              <a:rPr lang="ar-IQ" sz="1800" dirty="0"/>
              <a:t>للشخص المعنوي العام أهلية التقاضي ، فله مقاضاة الغير ، كما يكون من حق الغير أن يقاضيه ، كما يجوز أن تقاضي الأشخاص المعنوية بعضها ببعض ، ويباشر هذا الحق عن الشخص المعنوي العام أشخاص طبيعيتين يمثلونه أو ينوبون عنه ويعبرون عن إرادته في التقاضي</a:t>
            </a:r>
            <a:r>
              <a:rPr lang="ar-IQ" sz="1800" dirty="0" smtClean="0"/>
              <a:t/>
            </a:r>
            <a:br>
              <a:rPr lang="ar-IQ" sz="1800" dirty="0" smtClean="0"/>
            </a:br>
            <a:r>
              <a:rPr lang="ar-IQ" sz="1800" dirty="0"/>
              <a:t>4- موطن مستقل :</a:t>
            </a:r>
            <a:r>
              <a:rPr lang="ar-IQ" sz="1800" dirty="0" smtClean="0"/>
              <a:t/>
            </a:r>
            <a:br>
              <a:rPr lang="ar-IQ" sz="1800" dirty="0" smtClean="0"/>
            </a:br>
            <a:r>
              <a:rPr lang="ar-IQ" sz="1800" dirty="0"/>
              <a:t>للشخص الاعتباري موطن خاص به يختلف عن موطن الأشخاص المكونين له ، وهو عادة المقر أو المكان الذي يوجد فيه مركز إدارته ، فقد بينت المادة 53/2 من القانون المدني أن ” يعتبر موطنه المكان الذي يوجد فيه مركز إدارته .. ” . وللموطن أهمية خاصة بالنسبة للشخص الاعتباري فيجب إعلان الأوراق الرسمية والقضائية إليه فيه و يتم تحديد المحكمة المختصة بالنظر بالدعاوي التي ترفع ضده.</a:t>
            </a:r>
            <a:r>
              <a:rPr lang="ar-IQ" sz="1800" dirty="0" smtClean="0"/>
              <a:t/>
            </a:r>
            <a:br>
              <a:rPr lang="ar-IQ" sz="1800" dirty="0" smtClean="0"/>
            </a:br>
            <a:endParaRPr lang="ar-IQ" sz="1800" dirty="0"/>
          </a:p>
        </p:txBody>
      </p:sp>
    </p:spTree>
    <p:extLst>
      <p:ext uri="{BB962C8B-B14F-4D97-AF65-F5344CB8AC3E}">
        <p14:creationId xmlns:p14="http://schemas.microsoft.com/office/powerpoint/2010/main" val="1105545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a:bodyPr>
          <a:lstStyle/>
          <a:p>
            <a:pPr marL="0" indent="0">
              <a:buNone/>
            </a:pPr>
            <a:r>
              <a:rPr lang="ar-IQ" sz="1800" dirty="0" smtClean="0"/>
              <a:t>5- تمارس الأشخاص المعنوية العامة جانباً من سلطة الدولة باعتبارها من أشخاص القانون العام فتتمتع بامتيازات السلطة التي يقررها القانون للجهات الإدارية فتعتبر قراراتها إدارية ، ويجوز تنفيذها جبراً دون الالتجاء إلى القضاء ، كذلك تملك حق نزع الملكية للمنفعة العامة أو الاستيلاء المباشر كما يجوز لها إبرام العقود الإدارية ، وحيث توجد هذه السلطة توجد مسؤولية الشخص المعنوي عن أفعاله الضارة التي قد يتسبب بها موظفيه .</a:t>
            </a:r>
            <a:br>
              <a:rPr lang="ar-IQ" sz="1800" dirty="0" smtClean="0"/>
            </a:br>
            <a:r>
              <a:rPr lang="ar-IQ" sz="1800" dirty="0" smtClean="0"/>
              <a:t>6- المال الذي تملكه الأشخاص المعنوية العامة يعتبر مالاً عاماً إذا كان مخصصاً للمنفعة العامة ، وبذلك فهو يحظى بالحماية المقررة للمال العام ، ومع ذلك يمكن أن تملك الأشخاص المعنوية العامة أموالاً أخرى خاصة تعد جزءاً من الدومين الخاص ولا تعتبر أموالاً عامة وتخضع لأحكام القانون الخاص .</a:t>
            </a:r>
            <a:br>
              <a:rPr lang="ar-IQ" sz="1800" dirty="0" smtClean="0"/>
            </a:br>
            <a:r>
              <a:rPr lang="ar-IQ" sz="1800" dirty="0" smtClean="0"/>
              <a:t>7- موظفو الأشخاص المعنوية العامة يعدون موظفين عامين ويرتبطون بعلاقة تنظيمية مع الشخص المعنوي إلا إذا نص القانون على خلاف ذلك، ولا يمنع ذلك من أن يكون لبعض الأشخاص المعنوية نظام خاص لموظفيها ولوائح خاصة بتأديبهم .</a:t>
            </a:r>
            <a:br>
              <a:rPr lang="ar-IQ" sz="1800" dirty="0" smtClean="0"/>
            </a:br>
            <a:r>
              <a:rPr lang="ar-IQ" sz="1800" dirty="0" smtClean="0"/>
              <a:t>8- لا يترتب على منح الشخصية المعنوية العامة الاستقلال التام عن الدولة إذ تخضع هذه الأشخاص لنظام “الوصاية الإدارية” التي تمارسها السلطة المركزية في الدولة لضمان احترام هذه الأشخاص للقانون والسياسة العامة للدولة وعدم تجاوز الغرض الذي من أجله أ نشأت هذه المرافق .</a:t>
            </a:r>
            <a:br>
              <a:rPr lang="ar-IQ" sz="1800" dirty="0" smtClean="0"/>
            </a:br>
            <a:r>
              <a:rPr lang="ar-IQ" sz="1800" dirty="0" smtClean="0"/>
              <a:t>9- نتيجة لتمتع الشخص المعنوي العام بامتيازات السلطة العامة وبالتالي اعتباره شخصاً من أشخاص القانون العام ، فإن القضاء الإداري يكون هو المختص في نظر المنازعات الناشئة عن ممارسة نشاطه ، ويخضع كذلك للقيود التي يفرضها القانون </a:t>
            </a:r>
            <a:r>
              <a:rPr lang="ar-IQ" sz="1800" dirty="0" err="1" smtClean="0"/>
              <a:t>الإدراي</a:t>
            </a:r>
            <a:r>
              <a:rPr lang="ar-IQ" sz="1800" dirty="0" smtClean="0"/>
              <a:t> من ضرورة إتباع إجراءات خاصة في التعاقد أو الطعون في القرارات الصادرة منه وغير ذلك من أمور تفرضها الطبيعة الخاصة بنظام القانون العام .</a:t>
            </a:r>
            <a:br>
              <a:rPr lang="ar-IQ" sz="1800" dirty="0" smtClean="0"/>
            </a:br>
            <a:endParaRPr lang="ar-IQ" sz="1800" dirty="0"/>
          </a:p>
        </p:txBody>
      </p:sp>
    </p:spTree>
    <p:extLst>
      <p:ext uri="{BB962C8B-B14F-4D97-AF65-F5344CB8AC3E}">
        <p14:creationId xmlns:p14="http://schemas.microsoft.com/office/powerpoint/2010/main" val="7282013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a:bodyPr>
          <a:lstStyle/>
          <a:p>
            <a:pPr marL="0" indent="0">
              <a:buNone/>
            </a:pPr>
            <a:r>
              <a:rPr lang="ar-IQ" sz="2100" b="1" dirty="0">
                <a:solidFill>
                  <a:srgbClr val="FF0000"/>
                </a:solidFill>
                <a:effectLst>
                  <a:outerShdw blurRad="38100" dist="38100" dir="2700000" algn="tl">
                    <a:srgbClr val="000000">
                      <a:alpha val="43137"/>
                    </a:srgbClr>
                  </a:outerShdw>
                </a:effectLst>
              </a:rPr>
              <a:t>نهاية الشخص المعنوي العام</a:t>
            </a:r>
            <a:r>
              <a:rPr lang="ar-IQ" sz="2100" dirty="0" smtClean="0"/>
              <a:t/>
            </a:r>
            <a:br>
              <a:rPr lang="ar-IQ" sz="2100" dirty="0" smtClean="0"/>
            </a:br>
            <a:r>
              <a:rPr lang="ar-IQ" sz="2100" dirty="0"/>
              <a:t>الدولة باعتبارها أهم الأشخاص المعنوية العامة تنقضي شخصيتها بزوال أو فقد ركن من أركانها التي تقوم عليها كما لو تفتت إلى عدة دول أو اندمجت بدولة أخرى أو فقدانها لإقليمها أو انعدام السلطة السياسية بسبب الفوضى .</a:t>
            </a:r>
            <a:r>
              <a:rPr lang="ar-IQ" sz="2100" dirty="0" smtClean="0"/>
              <a:t/>
            </a:r>
            <a:br>
              <a:rPr lang="ar-IQ" sz="2100" dirty="0" smtClean="0"/>
            </a:br>
            <a:r>
              <a:rPr lang="ar-IQ" sz="2100" dirty="0"/>
              <a:t>أما الأشخاص المعنوية الإقليمية فتنتهي بذات الأداة التي نشأت بها ، كما لو صدر قانون يعيد تقسيم الوحدات المحلية فيلغي بعض الأشخاص المعنوية الإقليمية ويستحدث غيرها أو يدمجها في بعضها .</a:t>
            </a:r>
            <a:r>
              <a:rPr lang="ar-IQ" sz="2100" dirty="0" smtClean="0"/>
              <a:t/>
            </a:r>
            <a:br>
              <a:rPr lang="ar-IQ" sz="2100" dirty="0" smtClean="0"/>
            </a:br>
            <a:r>
              <a:rPr lang="ar-IQ" sz="2100" dirty="0"/>
              <a:t>أما إذا صدر قانون بحل مجلس إدارة الشخص المعنوي فيظل الشخص المعنوي قائماً حتى يتم اختيار الشخص الجديد .</a:t>
            </a:r>
            <a:r>
              <a:rPr lang="ar-IQ" sz="2100" dirty="0" smtClean="0"/>
              <a:t/>
            </a:r>
            <a:br>
              <a:rPr lang="ar-IQ" sz="2100" dirty="0" smtClean="0"/>
            </a:br>
            <a:r>
              <a:rPr lang="ar-IQ" sz="2100" dirty="0"/>
              <a:t>وتنقضي الشخصية المعنوية المرفقية والمهنية بإلغائها أو حلها بذات طريقة إنشائها أو باندماجها بشخص معنوي مرفقي آخر .</a:t>
            </a:r>
            <a:r>
              <a:rPr lang="ar-IQ" sz="2100" dirty="0" smtClean="0"/>
              <a:t/>
            </a:r>
            <a:br>
              <a:rPr lang="ar-IQ" sz="2100" dirty="0" smtClean="0"/>
            </a:br>
            <a:r>
              <a:rPr lang="ar-IQ" sz="2100" dirty="0"/>
              <a:t>وعند نهاية الشخص المعنوي العام أيا كانت صورته تنتقل أمواله إلى الجهة التي حددها القانون أو القرار الصادر بإلغائه أو حله ، وإلا فإن هذه الأموال تنتقل إلى الجهة التي يتبعها هذا الشخص </a:t>
            </a:r>
            <a:r>
              <a:rPr lang="ar-IQ" dirty="0"/>
              <a:t>.</a:t>
            </a:r>
            <a:r>
              <a:rPr lang="ar-IQ" dirty="0" smtClean="0"/>
              <a:t/>
            </a:r>
            <a:br>
              <a:rPr lang="ar-IQ" dirty="0" smtClean="0"/>
            </a:br>
            <a:endParaRPr lang="ar-IQ" dirty="0"/>
          </a:p>
        </p:txBody>
      </p:sp>
    </p:spTree>
    <p:extLst>
      <p:ext uri="{BB962C8B-B14F-4D97-AF65-F5344CB8AC3E}">
        <p14:creationId xmlns:p14="http://schemas.microsoft.com/office/powerpoint/2010/main" val="2287864484"/>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130</Words>
  <Application>Microsoft Office PowerPoint</Application>
  <PresentationFormat>عرض على الشاشة (3:4)‏</PresentationFormat>
  <Paragraphs>11</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2</cp:revision>
  <dcterms:created xsi:type="dcterms:W3CDTF">2020-12-17T13:47:52Z</dcterms:created>
  <dcterms:modified xsi:type="dcterms:W3CDTF">2020-12-17T14:05:25Z</dcterms:modified>
</cp:coreProperties>
</file>