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258"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1687862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778178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4030000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2515401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3430969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DE03C05-6D90-4059-9FAE-5868F0834958}" type="datetimeFigureOut">
              <a:rPr lang="ar-IQ" smtClean="0"/>
              <a:t>06/05/1442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4232828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DE03C05-6D90-4059-9FAE-5868F0834958}" type="datetimeFigureOut">
              <a:rPr lang="ar-IQ" smtClean="0"/>
              <a:t>06/05/1442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2219937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DE03C05-6D90-4059-9FAE-5868F0834958}" type="datetimeFigureOut">
              <a:rPr lang="ar-IQ" smtClean="0"/>
              <a:t>06/05/1442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1722797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E03C05-6D90-4059-9FAE-5868F0834958}" type="datetimeFigureOut">
              <a:rPr lang="ar-IQ" smtClean="0"/>
              <a:t>06/05/1442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350941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E03C05-6D90-4059-9FAE-5868F0834958}" type="datetimeFigureOut">
              <a:rPr lang="ar-IQ" smtClean="0"/>
              <a:t>06/05/1442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43828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E03C05-6D90-4059-9FAE-5868F0834958}" type="datetimeFigureOut">
              <a:rPr lang="ar-IQ" smtClean="0"/>
              <a:t>06/05/1442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ADC46D0-B64E-4B42-BCAC-AAFA29CF2070}" type="slidenum">
              <a:rPr lang="ar-IQ" smtClean="0"/>
              <a:t>‹#›</a:t>
            </a:fld>
            <a:endParaRPr lang="ar-IQ"/>
          </a:p>
        </p:txBody>
      </p:sp>
    </p:spTree>
    <p:extLst>
      <p:ext uri="{BB962C8B-B14F-4D97-AF65-F5344CB8AC3E}">
        <p14:creationId xmlns:p14="http://schemas.microsoft.com/office/powerpoint/2010/main" val="2369461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E03C05-6D90-4059-9FAE-5868F0834958}" type="datetimeFigureOut">
              <a:rPr lang="ar-IQ" smtClean="0"/>
              <a:t>06/05/1442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ADC46D0-B64E-4B42-BCAC-AAFA29CF2070}" type="slidenum">
              <a:rPr lang="ar-IQ" smtClean="0"/>
              <a:t>‹#›</a:t>
            </a:fld>
            <a:endParaRPr lang="ar-IQ"/>
          </a:p>
        </p:txBody>
      </p:sp>
    </p:spTree>
    <p:extLst>
      <p:ext uri="{BB962C8B-B14F-4D97-AF65-F5344CB8AC3E}">
        <p14:creationId xmlns:p14="http://schemas.microsoft.com/office/powerpoint/2010/main" val="3832557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332656"/>
            <a:ext cx="8208912" cy="6048672"/>
          </a:xfrm>
        </p:spPr>
        <p:txBody>
          <a:bodyPr>
            <a:normAutofit/>
          </a:bodyPr>
          <a:lstStyle/>
          <a:p>
            <a:pPr algn="r"/>
            <a:r>
              <a:rPr lang="ar-IQ" sz="1800" dirty="0" smtClean="0">
                <a:solidFill>
                  <a:srgbClr val="FF0000"/>
                </a:solidFill>
              </a:rPr>
              <a:t>اساس القانون الاداري</a:t>
            </a:r>
          </a:p>
          <a:p>
            <a:pPr algn="r"/>
            <a:r>
              <a:rPr lang="ar-IQ" sz="1800" dirty="0">
                <a:solidFill>
                  <a:schemeClr val="tx1"/>
                </a:solidFill>
              </a:rPr>
              <a:t>لابد من وضع معيار ثابت ومستقر لتحديد أساس القانون الإداري ، وظهر في هذا المجال عدة نظريات أو معايير رغم تعددها لم </a:t>
            </a:r>
            <a:r>
              <a:rPr lang="ar-IQ" sz="1800" dirty="0" smtClean="0">
                <a:solidFill>
                  <a:schemeClr val="tx1"/>
                </a:solidFill>
              </a:rPr>
              <a:t>تستمر </a:t>
            </a:r>
            <a:r>
              <a:rPr lang="ar-IQ" sz="1800" dirty="0">
                <a:solidFill>
                  <a:schemeClr val="tx1"/>
                </a:solidFill>
              </a:rPr>
              <a:t>طويلاً إنما راح بعضها يغلب على بعض تباعاً واندماج بعضها بالبعض الآخر لسد ما </a:t>
            </a:r>
            <a:r>
              <a:rPr lang="ar-IQ" sz="1800" dirty="0" smtClean="0">
                <a:solidFill>
                  <a:schemeClr val="tx1"/>
                </a:solidFill>
              </a:rPr>
              <a:t>فيها </a:t>
            </a:r>
            <a:r>
              <a:rPr lang="ar-IQ" sz="1800" dirty="0">
                <a:solidFill>
                  <a:schemeClr val="tx1"/>
                </a:solidFill>
              </a:rPr>
              <a:t>من نقص أو قصور </a:t>
            </a:r>
            <a:r>
              <a:rPr lang="ar-IQ" sz="1800" dirty="0" smtClean="0">
                <a:solidFill>
                  <a:schemeClr val="tx1"/>
                </a:solidFill>
              </a:rPr>
              <a:t>.</a:t>
            </a:r>
          </a:p>
          <a:p>
            <a:pPr algn="r"/>
            <a:endParaRPr lang="ar-IQ" sz="1800" dirty="0" smtClean="0">
              <a:solidFill>
                <a:schemeClr val="tx1"/>
              </a:solidFill>
            </a:endParaRPr>
          </a:p>
          <a:p>
            <a:pPr algn="r"/>
            <a:r>
              <a:rPr lang="ar-IQ" sz="1800" dirty="0" smtClean="0">
                <a:solidFill>
                  <a:srgbClr val="FF0000"/>
                </a:solidFill>
              </a:rPr>
              <a:t>اولا معيار </a:t>
            </a:r>
            <a:r>
              <a:rPr lang="ar-IQ" sz="1800" dirty="0">
                <a:solidFill>
                  <a:srgbClr val="FF0000"/>
                </a:solidFill>
              </a:rPr>
              <a:t>أعمال السلطة وأعمال </a:t>
            </a:r>
            <a:r>
              <a:rPr lang="ar-IQ" sz="1800" dirty="0" smtClean="0">
                <a:solidFill>
                  <a:srgbClr val="FF0000"/>
                </a:solidFill>
              </a:rPr>
              <a:t>الإدارة</a:t>
            </a:r>
            <a:r>
              <a:rPr lang="ar-IQ" sz="1800" dirty="0" smtClean="0">
                <a:solidFill>
                  <a:schemeClr val="tx1"/>
                </a:solidFill>
              </a:rPr>
              <a:t/>
            </a:r>
            <a:br>
              <a:rPr lang="ar-IQ" sz="1800" dirty="0" smtClean="0">
                <a:solidFill>
                  <a:schemeClr val="tx1"/>
                </a:solidFill>
              </a:rPr>
            </a:br>
            <a:r>
              <a:rPr lang="ar-IQ" sz="1800" dirty="0" smtClean="0">
                <a:solidFill>
                  <a:schemeClr val="tx1"/>
                </a:solidFill>
              </a:rPr>
              <a:t>يقسم هذا المعيار أعمال </a:t>
            </a:r>
            <a:r>
              <a:rPr lang="ar-IQ" sz="1800" dirty="0">
                <a:solidFill>
                  <a:schemeClr val="tx1"/>
                </a:solidFill>
              </a:rPr>
              <a:t>الإدارة إلى صنفين </a:t>
            </a:r>
            <a:endParaRPr lang="ar-IQ" sz="1800" dirty="0" smtClean="0">
              <a:solidFill>
                <a:schemeClr val="tx1"/>
              </a:solidFill>
            </a:endParaRPr>
          </a:p>
          <a:p>
            <a:pPr algn="r"/>
            <a:r>
              <a:rPr lang="ar-IQ" sz="1800" dirty="0" smtClean="0">
                <a:solidFill>
                  <a:schemeClr val="tx1"/>
                </a:solidFill>
              </a:rPr>
              <a:t>أعمال </a:t>
            </a:r>
            <a:r>
              <a:rPr lang="ar-IQ" sz="1800" dirty="0">
                <a:solidFill>
                  <a:schemeClr val="tx1"/>
                </a:solidFill>
              </a:rPr>
              <a:t>سلطة </a:t>
            </a:r>
            <a:r>
              <a:rPr lang="ar-IQ" sz="1800" dirty="0" smtClean="0">
                <a:solidFill>
                  <a:schemeClr val="tx1"/>
                </a:solidFill>
              </a:rPr>
              <a:t>وهي </a:t>
            </a:r>
            <a:r>
              <a:rPr lang="ar-IQ" sz="1800" dirty="0">
                <a:solidFill>
                  <a:schemeClr val="tx1"/>
                </a:solidFill>
              </a:rPr>
              <a:t>الأعمال التي تظهر فيها الإدارة بمظهر السلطة العامة وتتمتع بحق الأمر والنهي وهذا النوع من الأعمال تحكمه قواعد القانون الإداري ويخضع لاختصاص القضاء الإداري .</a:t>
            </a:r>
            <a:r>
              <a:rPr lang="ar-IQ" sz="1800" dirty="0" smtClean="0">
                <a:solidFill>
                  <a:schemeClr val="tx1"/>
                </a:solidFill>
              </a:rPr>
              <a:t/>
            </a:r>
            <a:br>
              <a:rPr lang="ar-IQ" sz="1800" dirty="0" smtClean="0">
                <a:solidFill>
                  <a:schemeClr val="tx1"/>
                </a:solidFill>
              </a:rPr>
            </a:br>
            <a:r>
              <a:rPr lang="ar-IQ" sz="1800" dirty="0" smtClean="0">
                <a:solidFill>
                  <a:schemeClr val="tx1"/>
                </a:solidFill>
              </a:rPr>
              <a:t>أعمال </a:t>
            </a:r>
            <a:r>
              <a:rPr lang="ar-IQ" sz="1800" dirty="0">
                <a:solidFill>
                  <a:schemeClr val="tx1"/>
                </a:solidFill>
              </a:rPr>
              <a:t>الإدارة العادية </a:t>
            </a:r>
            <a:r>
              <a:rPr lang="ar-IQ" sz="1800" dirty="0" smtClean="0">
                <a:solidFill>
                  <a:schemeClr val="tx1"/>
                </a:solidFill>
              </a:rPr>
              <a:t>وهي </a:t>
            </a:r>
            <a:r>
              <a:rPr lang="ar-IQ" sz="1800" dirty="0">
                <a:solidFill>
                  <a:schemeClr val="tx1"/>
                </a:solidFill>
              </a:rPr>
              <a:t>الأعمال التي تباشرها الإدارة بذات الأساليب التي يلجأ إليها الأفراد وفي نفس ظروفهم , وتحكمها قواعد القانون الخاص ويختص بها القضاء العادي لأنها لا تتصف بطابع السلطة .</a:t>
            </a:r>
            <a:r>
              <a:rPr lang="ar-IQ" sz="1800" dirty="0" smtClean="0">
                <a:solidFill>
                  <a:schemeClr val="tx1"/>
                </a:solidFill>
              </a:rPr>
              <a:t/>
            </a:r>
            <a:br>
              <a:rPr lang="ar-IQ" sz="1800" dirty="0" smtClean="0">
                <a:solidFill>
                  <a:schemeClr val="tx1"/>
                </a:solidFill>
              </a:rPr>
            </a:br>
            <a:r>
              <a:rPr lang="ar-IQ" sz="1800" dirty="0" smtClean="0">
                <a:solidFill>
                  <a:schemeClr val="tx1"/>
                </a:solidFill>
              </a:rPr>
              <a:t>إلا </a:t>
            </a:r>
            <a:r>
              <a:rPr lang="ar-IQ" sz="1800" dirty="0">
                <a:solidFill>
                  <a:schemeClr val="tx1"/>
                </a:solidFill>
              </a:rPr>
              <a:t>أن القضاء الإداري لم يلبث أن هجر هذا المعيار </a:t>
            </a:r>
            <a:r>
              <a:rPr lang="ar-IQ" sz="1800" dirty="0" smtClean="0">
                <a:solidFill>
                  <a:schemeClr val="tx1"/>
                </a:solidFill>
              </a:rPr>
              <a:t>وكان </a:t>
            </a:r>
            <a:r>
              <a:rPr lang="ar-IQ" sz="1800" dirty="0">
                <a:solidFill>
                  <a:schemeClr val="tx1"/>
                </a:solidFill>
              </a:rPr>
              <a:t>النقد الأساسي يتمثل في أنه ضيق إلى حد كبير من نطاق القانون الإداري ومن اختصاصات القضاء الإداري ، فطبقاً لهذه النظرية تقتصر أعمال السلطة على القرارات الإدارية والأوامر التي تصدرها سلطات الضبط الإداري لحفظ النظام العام ، وتستبعد من نطاق تطبيقها جميع الأعمال الأخرى من قبيل العقود الإدارية وأعمال الإدارة المادية .</a:t>
            </a:r>
            <a:r>
              <a:rPr lang="ar-IQ" sz="1800" dirty="0" smtClean="0">
                <a:solidFill>
                  <a:schemeClr val="tx1"/>
                </a:solidFill>
              </a:rPr>
              <a:t/>
            </a:r>
            <a:br>
              <a:rPr lang="ar-IQ" sz="1800" dirty="0" smtClean="0">
                <a:solidFill>
                  <a:schemeClr val="tx1"/>
                </a:solidFill>
              </a:rPr>
            </a:br>
            <a:r>
              <a:rPr lang="ar-IQ" sz="1800" dirty="0">
                <a:solidFill>
                  <a:schemeClr val="tx1"/>
                </a:solidFill>
              </a:rPr>
              <a:t>كما أن هذا المعيار وبالرغم من بساطته ووضوحه صعب التطبيق في الواقع أو ليس من السهل التمييز بين أعمال السلطة وتصرفات الإدارة العادية نظراً لطبيعته وتداخل النشاط الإداري </a:t>
            </a:r>
            <a:endParaRPr lang="ar-IQ" sz="1800" dirty="0" smtClean="0">
              <a:solidFill>
                <a:schemeClr val="tx1"/>
              </a:solidFill>
            </a:endParaRPr>
          </a:p>
          <a:p>
            <a:pPr algn="r"/>
            <a:r>
              <a:rPr lang="ar-IQ" sz="1800" dirty="0" smtClean="0">
                <a:solidFill>
                  <a:schemeClr val="tx1"/>
                </a:solidFill>
              </a:rPr>
              <a:t>انصار هذا المعيار </a:t>
            </a:r>
            <a:r>
              <a:rPr lang="ar-IQ" sz="1800" dirty="0">
                <a:solidFill>
                  <a:schemeClr val="tx1"/>
                </a:solidFill>
              </a:rPr>
              <a:t> أنصارها الفقيه </a:t>
            </a:r>
            <a:r>
              <a:rPr lang="ar-IQ" sz="1800" dirty="0" err="1">
                <a:solidFill>
                  <a:schemeClr val="tx1"/>
                </a:solidFill>
              </a:rPr>
              <a:t>لافيرير</a:t>
            </a:r>
            <a:r>
              <a:rPr lang="ar-IQ" sz="1800" dirty="0">
                <a:solidFill>
                  <a:schemeClr val="tx1"/>
                </a:solidFill>
              </a:rPr>
              <a:t> </a:t>
            </a:r>
            <a:r>
              <a:rPr lang="ar-IQ" sz="1800" dirty="0" smtClean="0">
                <a:solidFill>
                  <a:schemeClr val="tx1"/>
                </a:solidFill>
              </a:rPr>
              <a:t> </a:t>
            </a:r>
            <a:r>
              <a:rPr lang="ar-IQ" sz="1800" dirty="0" err="1" smtClean="0">
                <a:solidFill>
                  <a:schemeClr val="tx1"/>
                </a:solidFill>
              </a:rPr>
              <a:t>وبارتلمي</a:t>
            </a:r>
            <a:endParaRPr lang="ar-IQ" sz="1800" dirty="0">
              <a:solidFill>
                <a:schemeClr val="tx1"/>
              </a:solidFill>
            </a:endParaRPr>
          </a:p>
        </p:txBody>
      </p:sp>
    </p:spTree>
    <p:extLst>
      <p:ext uri="{BB962C8B-B14F-4D97-AF65-F5344CB8AC3E}">
        <p14:creationId xmlns:p14="http://schemas.microsoft.com/office/powerpoint/2010/main" val="146072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6669360"/>
          </a:xfrm>
        </p:spPr>
        <p:txBody>
          <a:bodyPr>
            <a:normAutofit lnSpcReduction="10000"/>
          </a:bodyPr>
          <a:lstStyle/>
          <a:p>
            <a:pPr marL="0" indent="0">
              <a:buNone/>
            </a:pPr>
            <a:endParaRPr lang="ar-IQ" sz="1800" dirty="0" smtClean="0"/>
          </a:p>
          <a:p>
            <a:pPr marL="0" indent="0">
              <a:buNone/>
            </a:pPr>
            <a:r>
              <a:rPr lang="ar-IQ" sz="1800" dirty="0" smtClean="0">
                <a:solidFill>
                  <a:srgbClr val="FF0000"/>
                </a:solidFill>
              </a:rPr>
              <a:t>ثانيا معيار المرفق العام </a:t>
            </a:r>
          </a:p>
          <a:p>
            <a:pPr marL="0" indent="0">
              <a:buNone/>
            </a:pPr>
            <a:r>
              <a:rPr lang="ar-IQ" sz="1800" dirty="0" smtClean="0"/>
              <a:t>اساس هذا المعيار قضية </a:t>
            </a:r>
            <a:r>
              <a:rPr lang="ar-IQ" sz="1800" dirty="0" err="1" smtClean="0"/>
              <a:t>بلانكو</a:t>
            </a:r>
            <a:r>
              <a:rPr lang="ar-IQ" sz="1800" dirty="0" smtClean="0"/>
              <a:t> الصادر </a:t>
            </a:r>
            <a:r>
              <a:rPr lang="ar-IQ" sz="1800" dirty="0"/>
              <a:t>عام 1873 يمثل في نظر الفقه والقضاء حجر الزاوية في نظرية المرفق العام </a:t>
            </a:r>
            <a:r>
              <a:rPr lang="ar-IQ" sz="1800" dirty="0" smtClean="0"/>
              <a:t>وتتخلص </a:t>
            </a:r>
            <a:r>
              <a:rPr lang="ar-IQ" sz="1800" dirty="0"/>
              <a:t>وقائع هذا الحكم في انه صدمت عربة صغيرة تتبع مصنع تبغ بوردو طفلة فأوقعتها وجرحتها , فرفع والد الطفلة النزاع إلى القضاء العادي طالباً التعويض من الدولة باعتبارها مسؤولة مدنياً عن الخطاء الذي ارتكبه عمال المصنع التابع لها , إلا أن محكمة التنازع قررت أن الجهة المختصة بالنظر في النزاع هي القضاء الإداري وليس القضاء العادي , وقضى بأنه ” لا تختص المحاكم العادية أطلاقاً بنظر الدعاوى المقامة ضد الإدارة بسبب المرافق العامة أياً كان موضوعها , حتى لو كانت تستهدف قيام القضاء العادي بمجرد الحكم عليها بمبالغ مالية تعويضاً عن الأضرار الناشئة عن عملياتها دون إلغاء أو تعديل أو تفسير قرارات الإدارة ” .</a:t>
            </a:r>
            <a:endParaRPr lang="ar-IQ" sz="1800" dirty="0" smtClean="0">
              <a:solidFill>
                <a:srgbClr val="FF0000"/>
              </a:solidFill>
            </a:endParaRPr>
          </a:p>
          <a:p>
            <a:pPr marL="0" indent="0">
              <a:buNone/>
            </a:pPr>
            <a:r>
              <a:rPr lang="ar-IQ" sz="1800" dirty="0" smtClean="0"/>
              <a:t>والمرفق </a:t>
            </a:r>
            <a:r>
              <a:rPr lang="ar-IQ" sz="1800" dirty="0"/>
              <a:t>العام بهذا المعنى هو النشاط الذي تتولاه الدولة أو الأشخاص العامة الأخرى مباشرة أو تعهد به إلى جهة أخرى تحت إشرافها ومراقبتها وتوجيهها وذلك لإشباع حاجات ذات نفع عام تحقيقاً للصالح العام . </a:t>
            </a:r>
            <a:r>
              <a:rPr lang="ar-IQ" sz="1800" dirty="0" smtClean="0"/>
              <a:t/>
            </a:r>
            <a:br>
              <a:rPr lang="ar-IQ" sz="1800" dirty="0" smtClean="0"/>
            </a:br>
            <a:r>
              <a:rPr lang="ar-IQ" sz="1800" dirty="0" smtClean="0"/>
              <a:t>وقد </a:t>
            </a:r>
            <a:r>
              <a:rPr lang="ar-IQ" sz="1800" dirty="0"/>
              <a:t>تجاوزت هذه النظرية الانتقادات التي وجهت لمعيار التفرقة بين أعمال السلطة وأعمال الإدارة العادية ، فشملت جميع نشاطات الإدارة المتصلة مباشرة بالمرافق العامة التي يحكمها القانون الإداري .</a:t>
            </a:r>
            <a:r>
              <a:rPr lang="ar-IQ" sz="1800" dirty="0" smtClean="0"/>
              <a:t/>
            </a:r>
            <a:br>
              <a:rPr lang="ar-IQ" sz="1800" dirty="0" smtClean="0"/>
            </a:br>
            <a:r>
              <a:rPr lang="ar-IQ" sz="1800" dirty="0"/>
              <a:t>ويختص القضاء الإداري في نظر المنازعات الناشئة عنها </a:t>
            </a:r>
            <a:r>
              <a:rPr lang="ar-IQ" sz="1800" dirty="0" smtClean="0"/>
              <a:t>والعقود </a:t>
            </a:r>
            <a:r>
              <a:rPr lang="ar-IQ" sz="1800" dirty="0"/>
              <a:t>الإدارية والأعمال المادية سواء أصدرت عن الدولة أو الأشخاص العامة الأخرى التابعة لها , ما دامت تستهدف من هذه الأعمال إشباع حاجات ذات نفع عام تحقيقاً للصالح العام </a:t>
            </a:r>
            <a:r>
              <a:rPr lang="ar-IQ" sz="1800" dirty="0" smtClean="0"/>
              <a:t>.</a:t>
            </a:r>
          </a:p>
          <a:p>
            <a:r>
              <a:rPr lang="ar-IQ" sz="1800" dirty="0" smtClean="0"/>
              <a:t>مع ضرورة الإشارة إلى استثنائيين محدودين في هذا المجال يتعلق </a:t>
            </a:r>
          </a:p>
          <a:p>
            <a:pPr>
              <a:buFontTx/>
              <a:buChar char="-"/>
            </a:pPr>
            <a:r>
              <a:rPr lang="ar-IQ" sz="1800" dirty="0" err="1" smtClean="0"/>
              <a:t>بادارة</a:t>
            </a:r>
            <a:r>
              <a:rPr lang="ar-IQ" sz="1800" dirty="0" smtClean="0"/>
              <a:t> </a:t>
            </a:r>
            <a:r>
              <a:rPr lang="ar-IQ" sz="1800" dirty="0" smtClean="0"/>
              <a:t>الدولة أو الأشخاص التابعة لها لأموالها الخاصة فلا تكون في نكون في هذه الحالة أمام مرفق عام </a:t>
            </a:r>
          </a:p>
          <a:p>
            <a:pPr>
              <a:buFontTx/>
              <a:buChar char="-"/>
            </a:pPr>
            <a:r>
              <a:rPr lang="ar-IQ" sz="1800" dirty="0" smtClean="0"/>
              <a:t>عدول الإدارة عن استعمال وسائل القانون العام واستعمالها قواعد القانون الخاص في إدارة نشاط من نشاطاتها وفي هاتين الحالتين تطبق قواعد القانون الخاص, ويختص القضاء العادي بنظر المنازعات الناشئة عنها .</a:t>
            </a:r>
            <a:br>
              <a:rPr lang="ar-IQ" sz="1800" dirty="0" smtClean="0"/>
            </a:br>
            <a:r>
              <a:rPr lang="ar-IQ" sz="1800" dirty="0" smtClean="0"/>
              <a:t>ومن أبرز فقهاء هذه المدرسة تيسيه و </a:t>
            </a:r>
            <a:r>
              <a:rPr lang="ar-IQ" sz="1800" dirty="0" err="1" smtClean="0"/>
              <a:t>ديجي</a:t>
            </a:r>
            <a:r>
              <a:rPr lang="ar-IQ" sz="1800" dirty="0" smtClean="0"/>
              <a:t>  </a:t>
            </a:r>
            <a:r>
              <a:rPr lang="ar-IQ" sz="1800" dirty="0" err="1" smtClean="0"/>
              <a:t>وبونار</a:t>
            </a:r>
            <a:r>
              <a:rPr lang="ar-IQ" sz="1800" dirty="0" smtClean="0"/>
              <a:t> وجيز</a:t>
            </a:r>
            <a:br>
              <a:rPr lang="ar-IQ" sz="1800" dirty="0" smtClean="0"/>
            </a:br>
            <a:endParaRPr lang="ar-IQ" sz="1800" dirty="0"/>
          </a:p>
        </p:txBody>
      </p:sp>
    </p:spTree>
    <p:extLst>
      <p:ext uri="{BB962C8B-B14F-4D97-AF65-F5344CB8AC3E}">
        <p14:creationId xmlns:p14="http://schemas.microsoft.com/office/powerpoint/2010/main" val="145044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95536" y="474345"/>
            <a:ext cx="8208912" cy="5909310"/>
          </a:xfrm>
          <a:prstGeom prst="rect">
            <a:avLst/>
          </a:prstGeom>
        </p:spPr>
        <p:txBody>
          <a:bodyPr wrap="square">
            <a:spAutoFit/>
          </a:bodyPr>
          <a:lstStyle/>
          <a:p>
            <a:r>
              <a:rPr lang="ar-IQ" dirty="0" smtClean="0"/>
              <a:t>لم </a:t>
            </a:r>
            <a:r>
              <a:rPr lang="ar-IQ" dirty="0"/>
              <a:t>تلبث أن تراجعت </a:t>
            </a:r>
            <a:r>
              <a:rPr lang="ar-IQ" dirty="0" smtClean="0"/>
              <a:t> هذه النظرية بفعل </a:t>
            </a:r>
            <a:r>
              <a:rPr lang="ar-IQ" dirty="0"/>
              <a:t>تطور الحياة الإدارية , </a:t>
            </a:r>
            <a:endParaRPr lang="ar-IQ" dirty="0" smtClean="0"/>
          </a:p>
          <a:p>
            <a:pPr marL="285750" indent="-285750">
              <a:buFontTx/>
              <a:buChar char="-"/>
            </a:pPr>
            <a:r>
              <a:rPr lang="ar-IQ" dirty="0" smtClean="0"/>
              <a:t>والتغييرات </a:t>
            </a:r>
            <a:r>
              <a:rPr lang="ar-IQ" dirty="0"/>
              <a:t>التي طرأت في القواعد التي قامت عليها فكرة المرافق العامة , </a:t>
            </a:r>
            <a:endParaRPr lang="ar-IQ" dirty="0" smtClean="0"/>
          </a:p>
          <a:p>
            <a:pPr marL="285750" indent="-285750">
              <a:buFontTx/>
              <a:buChar char="-"/>
            </a:pPr>
            <a:r>
              <a:rPr lang="ar-IQ" dirty="0" smtClean="0"/>
              <a:t>بتأثير </a:t>
            </a:r>
            <a:r>
              <a:rPr lang="ar-IQ" dirty="0"/>
              <a:t>من سياسة الاقتصاد الموجه والمبادئ الاشتراكية وزيادة تدخل الدولة في النشاط الاقتصادي والاجتماعي وما رافق ذلك من ظهور المرافق الاقتصادية والاجتماعية والصناعية والمرافق المهنية </a:t>
            </a:r>
            <a:r>
              <a:rPr lang="ar-IQ" dirty="0" smtClean="0"/>
              <a:t>المختلفة</a:t>
            </a:r>
          </a:p>
          <a:p>
            <a:pPr marL="285750" indent="-285750">
              <a:buFontTx/>
              <a:buChar char="-"/>
            </a:pPr>
            <a:r>
              <a:rPr lang="ar-IQ" dirty="0" smtClean="0"/>
              <a:t>ومن </a:t>
            </a:r>
            <a:r>
              <a:rPr lang="ar-IQ" dirty="0"/>
              <a:t>الأسباب الأخرى لتراجع نظرية المرفق العام كما اصطلح على تسميتها ظهور مرافق عامة ذات نفع عام يديرها الأفراد أو الأشخاص المعنوية الخاصة .</a:t>
            </a:r>
            <a:br>
              <a:rPr lang="ar-IQ" dirty="0"/>
            </a:br>
            <a:r>
              <a:rPr lang="ar-IQ" dirty="0"/>
              <a:t>وأدت هذه التطورات مجتمعة إلى صعوبة تحديد مضمون المرفق العام , مما </a:t>
            </a:r>
            <a:r>
              <a:rPr lang="ar-IQ" dirty="0" err="1"/>
              <a:t>دعى</a:t>
            </a:r>
            <a:r>
              <a:rPr lang="ar-IQ" dirty="0"/>
              <a:t> الفقه والقضاء إلى البحث عن معيار آخر للقانون الإداري </a:t>
            </a:r>
            <a:r>
              <a:rPr lang="ar-IQ" dirty="0" smtClean="0"/>
              <a:t>\</a:t>
            </a:r>
          </a:p>
          <a:p>
            <a:r>
              <a:rPr lang="ar-IQ" dirty="0">
                <a:solidFill>
                  <a:srgbClr val="FF0000"/>
                </a:solidFill>
              </a:rPr>
              <a:t>ثالثاً معيار السلطة العامة و </a:t>
            </a:r>
            <a:r>
              <a:rPr lang="ar-IQ" dirty="0" err="1">
                <a:solidFill>
                  <a:srgbClr val="FF0000"/>
                </a:solidFill>
              </a:rPr>
              <a:t>أمتياراتها</a:t>
            </a:r>
            <a:r>
              <a:rPr lang="ar-IQ" dirty="0"/>
              <a:t/>
            </a:r>
            <a:br>
              <a:rPr lang="ar-IQ" dirty="0"/>
            </a:br>
            <a:r>
              <a:rPr lang="ar-IQ" dirty="0" smtClean="0"/>
              <a:t>أن </a:t>
            </a:r>
            <a:r>
              <a:rPr lang="ar-IQ" dirty="0"/>
              <a:t>العنصر المهم في نظام القانون الإداري المميز له عن القانون الخاص لا يتعلق بالأهداف أو الغايات التي تسعى الإدارة إلى تحقيقها المتمثلة بالمنفعة العامة كما ذهبت نظرية أو معيار المرفق العام، وإنما يقوم على أساس الوسائل التي تستعملها الإدارة في سبيل تحقيق تلك الأهداف، فإذا كانت هذه الوسائل تتميز بسلطات وامتيازات استثنائية لا نظير لها في علاقات الأفراد، كنا أمام نشاط يحكمه القانون الإداري ويختص بالمنازعات الناشئة عنه القضاء الإداري </a:t>
            </a:r>
            <a:br>
              <a:rPr lang="ar-IQ" dirty="0"/>
            </a:br>
            <a:r>
              <a:rPr lang="ar-IQ" dirty="0"/>
              <a:t>وانصار هذا المعيار  الاستاذ </a:t>
            </a:r>
            <a:r>
              <a:rPr lang="ar-IQ" dirty="0" err="1"/>
              <a:t>هوريو</a:t>
            </a:r>
            <a:r>
              <a:rPr lang="ar-IQ" dirty="0"/>
              <a:t> </a:t>
            </a:r>
            <a:r>
              <a:rPr lang="en-GB" dirty="0"/>
              <a:t> </a:t>
            </a:r>
            <a:r>
              <a:rPr lang="ar-IQ" dirty="0"/>
              <a:t>الذي أنشاء مدرسة مناهضة لمدرسة المرفق العام أطلق عليها ” مدرسة السلطة العامة ” ، ومبادئ هذه النظرية متميزة عن نظرية السلطة العامة التقليدية والتي تفرق بين أعمال السلطة وأعمال الإدارة العادية .ولا تتعلق بالأوامر والنواهي إنما تشمل كل نشاط إداري تمارسه الإدارة مع استعمالها لوسائل القانون العام غير المألوفة في القانون الخاص . كما لم ينكر فكرة المرفق العام ، إنما جعلها ثانوية بالمقارنة مع دور السلطة العامة كأساس للقانون الإداري ومعيار لتحديد اختصاص القضاء الإداري , فهو غلب عنصر الوسائل التي تستخدمها الإدارة على عنصر الغاية أو الهدف</a:t>
            </a:r>
          </a:p>
          <a:p>
            <a:endParaRPr lang="ar-IQ" dirty="0"/>
          </a:p>
        </p:txBody>
      </p:sp>
    </p:spTree>
    <p:extLst>
      <p:ext uri="{BB962C8B-B14F-4D97-AF65-F5344CB8AC3E}">
        <p14:creationId xmlns:p14="http://schemas.microsoft.com/office/powerpoint/2010/main" val="37286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260648"/>
            <a:ext cx="8579296" cy="6597352"/>
          </a:xfrm>
        </p:spPr>
        <p:txBody>
          <a:bodyPr>
            <a:normAutofit/>
          </a:bodyPr>
          <a:lstStyle/>
          <a:p>
            <a:pPr marL="0" indent="0">
              <a:buNone/>
            </a:pPr>
            <a:r>
              <a:rPr lang="ar-IQ" sz="1800" b="1" dirty="0" smtClean="0">
                <a:solidFill>
                  <a:srgbClr val="FF0000"/>
                </a:solidFill>
                <a:effectLst>
                  <a:outerShdw blurRad="38100" dist="38100" dir="2700000" algn="tl">
                    <a:srgbClr val="000000">
                      <a:alpha val="43137"/>
                    </a:srgbClr>
                  </a:outerShdw>
                </a:effectLst>
              </a:rPr>
              <a:t>رابعا معيار </a:t>
            </a:r>
            <a:r>
              <a:rPr lang="ar-IQ" sz="1800" b="1" dirty="0">
                <a:solidFill>
                  <a:srgbClr val="FF0000"/>
                </a:solidFill>
                <a:effectLst>
                  <a:outerShdw blurRad="38100" dist="38100" dir="2700000" algn="tl">
                    <a:srgbClr val="000000">
                      <a:alpha val="43137"/>
                    </a:srgbClr>
                  </a:outerShdw>
                </a:effectLst>
              </a:rPr>
              <a:t>المنفعة </a:t>
            </a:r>
            <a:r>
              <a:rPr lang="ar-IQ" sz="1800" b="1" dirty="0" smtClean="0">
                <a:solidFill>
                  <a:srgbClr val="FF0000"/>
                </a:solidFill>
                <a:effectLst>
                  <a:outerShdw blurRad="38100" dist="38100" dir="2700000" algn="tl">
                    <a:srgbClr val="000000">
                      <a:alpha val="43137"/>
                    </a:srgbClr>
                  </a:outerShdw>
                </a:effectLst>
              </a:rPr>
              <a:t>العامة</a:t>
            </a:r>
            <a:r>
              <a:rPr lang="ar-IQ" sz="1800" dirty="0" smtClean="0"/>
              <a:t/>
            </a:r>
            <a:br>
              <a:rPr lang="ar-IQ" sz="1800" dirty="0" smtClean="0"/>
            </a:br>
            <a:r>
              <a:rPr lang="ar-IQ" sz="1800" dirty="0"/>
              <a:t>وتقوم هذه الفكرة على أن أساس القانون الإداري ومعيار اختصاص القضاء الإداري إنما يقوم على تحقيق المنفعة العامة والمصلحة العامة ، فالنشاط الإداري يستهدف تحقيق النفع العام وهو ما يميزه عن النشاط الخاص . </a:t>
            </a:r>
            <a:r>
              <a:rPr lang="ar-IQ" sz="1800" dirty="0" smtClean="0"/>
              <a:t/>
            </a:r>
            <a:br>
              <a:rPr lang="ar-IQ" sz="1800" dirty="0" smtClean="0"/>
            </a:br>
            <a:r>
              <a:rPr lang="ar-IQ" sz="1800" dirty="0" smtClean="0"/>
              <a:t>وانصار هذا المعيار الاستاذ </a:t>
            </a:r>
            <a:r>
              <a:rPr lang="ar-IQ" sz="1800" dirty="0" smtClean="0">
                <a:solidFill>
                  <a:srgbClr val="FF0000"/>
                </a:solidFill>
              </a:rPr>
              <a:t>فالين</a:t>
            </a:r>
            <a:r>
              <a:rPr lang="ar-IQ" sz="1800" dirty="0" smtClean="0"/>
              <a:t> </a:t>
            </a:r>
            <a:r>
              <a:rPr lang="ar-IQ" sz="1800" dirty="0"/>
              <a:t>في تأسيس نظريته على حكم مجلس الدولة في قضية بلدية </a:t>
            </a:r>
            <a:r>
              <a:rPr lang="ar-IQ" sz="1800" dirty="0" err="1"/>
              <a:t>مونسيجور</a:t>
            </a:r>
            <a:r>
              <a:rPr lang="ar-IQ" sz="1800" dirty="0"/>
              <a:t> </a:t>
            </a:r>
            <a:r>
              <a:rPr lang="ar-IQ" sz="1800" dirty="0" smtClean="0"/>
              <a:t>الصادر </a:t>
            </a:r>
            <a:r>
              <a:rPr lang="ar-IQ" sz="1800" dirty="0"/>
              <a:t>في 10/6/1921 </a:t>
            </a:r>
            <a:r>
              <a:rPr lang="ar-IQ" sz="1800" dirty="0" smtClean="0"/>
              <a:t>(وتتلخص </a:t>
            </a:r>
            <a:r>
              <a:rPr lang="ar-IQ" sz="1800" dirty="0"/>
              <a:t>وقائع القضية أنه وقع حادث لصغير حرج في كنيسة </a:t>
            </a:r>
            <a:r>
              <a:rPr lang="ar-IQ" sz="1800" dirty="0" err="1"/>
              <a:t>مونسيجور</a:t>
            </a:r>
            <a:r>
              <a:rPr lang="ar-IQ" sz="1800" dirty="0"/>
              <a:t> بسقوط حوض ” ماء مقدس ” تسبب فيه بتعلقه واثنين من زملائه به ، مما أصابه بعاهة مستديمة تمثلت بقطع ساقه ، وقد حصل والد الطفل على حكم من مجلس الإقليم بإلزام البلدية المسئولة عن صيانة الكنيسة بالتعويض </a:t>
            </a:r>
            <a:r>
              <a:rPr lang="ar-IQ" sz="1800" dirty="0" smtClean="0"/>
              <a:t>)، </a:t>
            </a:r>
            <a:r>
              <a:rPr lang="ar-IQ" sz="1800" dirty="0"/>
              <a:t>وقد </a:t>
            </a:r>
            <a:r>
              <a:rPr lang="ar-IQ" sz="1800" dirty="0" smtClean="0"/>
              <a:t>استأنفت </a:t>
            </a:r>
            <a:r>
              <a:rPr lang="ar-IQ" sz="1800" dirty="0"/>
              <a:t>البلدية هذا الحكم من ناحية أنه منذ عام 1905 لم تعد البلدية مسؤولة عن دور العبادة لانفصال الدين عن الدولة بقانون </a:t>
            </a:r>
            <a:r>
              <a:rPr lang="ar-IQ" sz="1800" dirty="0" smtClean="0"/>
              <a:t>ولم </a:t>
            </a:r>
            <a:r>
              <a:rPr lang="ar-IQ" sz="1800" dirty="0"/>
              <a:t>تعد الكنائس منذ هذا التاريخ مرافق عامة ، وبالتالي لا تدخل دعوى التعويض في اختصاص القضاء الإداري </a:t>
            </a:r>
            <a:r>
              <a:rPr lang="ar-IQ" sz="1800" dirty="0" smtClean="0"/>
              <a:t>.</a:t>
            </a:r>
            <a:r>
              <a:rPr lang="ar-IQ" sz="1800" dirty="0"/>
              <a:t> وفكرة المنفعة العامة هذه أكثر اتساعاً من فكرة المرفق </a:t>
            </a:r>
            <a:r>
              <a:rPr lang="ar-IQ" sz="1800" dirty="0" smtClean="0"/>
              <a:t>العام .كما </a:t>
            </a:r>
            <a:r>
              <a:rPr lang="ar-IQ" sz="1800" dirty="0"/>
              <a:t>أن تحقيق النفع العام ليس حكراً على الدولة وأجهزتها الإدارية ، وإنما قد يساهم الأفراد في تحقيقها وذلك من خلال المؤسسات والمشروعات الخاصة ذات النفع العام وهي مشاريع تخضع لأحكام القانون الخاص ويختص القضاء العادي بالمنازعات الناشئة عنها </a:t>
            </a:r>
            <a:endParaRPr lang="ar-IQ" sz="1800" dirty="0" smtClean="0"/>
          </a:p>
          <a:p>
            <a:pPr marL="0" indent="0">
              <a:buNone/>
            </a:pPr>
            <a:r>
              <a:rPr lang="ar-IQ" sz="1800" b="1" dirty="0" smtClean="0">
                <a:solidFill>
                  <a:srgbClr val="FF0000"/>
                </a:solidFill>
              </a:rPr>
              <a:t>خامساً معيار السلطة العامة الحديثة </a:t>
            </a:r>
          </a:p>
          <a:p>
            <a:pPr marL="0" indent="0">
              <a:buNone/>
            </a:pPr>
            <a:r>
              <a:rPr lang="ar-IQ" sz="1800" dirty="0" smtClean="0"/>
              <a:t>أستاذ </a:t>
            </a:r>
            <a:r>
              <a:rPr lang="ar-IQ" sz="1800" dirty="0"/>
              <a:t>جورج فيدل </a:t>
            </a:r>
            <a:r>
              <a:rPr lang="ar-IQ" sz="1800" dirty="0" smtClean="0"/>
              <a:t>الذي </a:t>
            </a:r>
            <a:r>
              <a:rPr lang="ar-IQ" sz="1800" dirty="0"/>
              <a:t>ذهب إلى أن فكرة السلطة العامة لا تعني فقط استخدام الإدارة لامتيازات وسلطات القانون العام باعتبارها سلطة آمره ، وإنما تشمل أيضاً القيود التي تحد من حرية الإدارة وتفرض عليها التزامات أشد من الالتزامات المفروضة على الأفراد في ظل القانون الخاص </a:t>
            </a:r>
            <a:r>
              <a:rPr lang="ar-IQ" sz="1800" dirty="0" smtClean="0"/>
              <a:t>.</a:t>
            </a:r>
            <a:br>
              <a:rPr lang="ar-IQ" sz="1800" dirty="0" smtClean="0"/>
            </a:br>
            <a:r>
              <a:rPr lang="ar-IQ" sz="1800" dirty="0" smtClean="0"/>
              <a:t>وعدم </a:t>
            </a:r>
            <a:r>
              <a:rPr lang="ar-IQ" sz="1800" dirty="0"/>
              <a:t>أمكان تعاقد الإدارة إلا بإتباع إجراءات وشروط معينة لا نظير لها في القانون الخاص ، كأتباعها أسلوب المناقصات أو المزايدات عند اختيار المتعاقد معها .</a:t>
            </a:r>
            <a:r>
              <a:rPr lang="ar-IQ" sz="1800" dirty="0" smtClean="0"/>
              <a:t/>
            </a:r>
            <a:br>
              <a:rPr lang="ar-IQ" sz="1800" dirty="0" smtClean="0"/>
            </a:br>
            <a:r>
              <a:rPr lang="ar-IQ" sz="1800" dirty="0"/>
              <a:t>ومن ثم لا يكفي اتصال نشاط الإدارة بمرفق عام حتى تكون بصدد تطبيق القانون الإداري إنما يجب أن تكون لإدارة قد استخدمت في نشاطها امتيازات وسلطات استثنائية لا مثيل لها في القانون الخاص أو التزمت بقيود وحدود غير مألوفة في هذا القانون ، وفي الحالتين يختص القضاء الإداري بالمنازعات الناشئة عن مباشرة هذا النشاط .</a:t>
            </a:r>
            <a:r>
              <a:rPr lang="ar-IQ" sz="1800" dirty="0" smtClean="0"/>
              <a:t/>
            </a:r>
            <a:br>
              <a:rPr lang="ar-IQ" sz="1800" dirty="0" smtClean="0"/>
            </a:br>
            <a:endParaRPr lang="ar-IQ" sz="1800" dirty="0"/>
          </a:p>
        </p:txBody>
      </p:sp>
    </p:spTree>
    <p:extLst>
      <p:ext uri="{BB962C8B-B14F-4D97-AF65-F5344CB8AC3E}">
        <p14:creationId xmlns:p14="http://schemas.microsoft.com/office/powerpoint/2010/main" val="1131279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a:bodyPr>
          <a:lstStyle/>
          <a:p>
            <a:pPr marL="0" indent="0">
              <a:buNone/>
            </a:pPr>
            <a:r>
              <a:rPr lang="ar-IQ" sz="1800" dirty="0"/>
              <a:t>وعلى ذلك فإن أساس القانون الإداري لا يرجع لمعيار واحد من المعايير السابقة , إنما يجب الجمع بين المعياريين المهمين المرفق العام والسلطة العامة ، ومن ثم ليكون العمل إدارياً وخاضعاً للقانون الإداري واختصاص القضاء الإداري ، يجب </a:t>
            </a:r>
            <a:endParaRPr lang="ar-IQ" sz="1800" dirty="0" smtClean="0"/>
          </a:p>
          <a:p>
            <a:pPr marL="0" indent="0">
              <a:buNone/>
            </a:pPr>
            <a:r>
              <a:rPr lang="ar-IQ" sz="1800" dirty="0" smtClean="0"/>
              <a:t>أولاً </a:t>
            </a:r>
            <a:r>
              <a:rPr lang="ar-IQ" sz="1800" dirty="0"/>
              <a:t>أن يكون عملاً إدارياً أو نشاطاً متعلقاً بمرفق عام ” نظرية المرفق العام ” .</a:t>
            </a:r>
            <a:r>
              <a:rPr lang="ar-IQ" sz="1800" dirty="0" smtClean="0"/>
              <a:t/>
            </a:r>
            <a:br>
              <a:rPr lang="ar-IQ" sz="1800" dirty="0" smtClean="0"/>
            </a:br>
            <a:r>
              <a:rPr lang="ar-IQ" sz="1800" dirty="0"/>
              <a:t>وثانياً : أن تكون الإدارة في هذا النشاط قد استخدمت امتيازات أو وسائل وسلطات استثنائية وغير مألوفة في القانون الخاص ” نظرية السلطة العامة ” ـ مع ضرورة التنبيه أن السلطة العامة لا تبرز من خلال الامتيازات الممنوحة للإدارة حسب وإنما تشمل القيود الاستثنائية المفروضة عليها في أحيان أخرى .</a:t>
            </a:r>
            <a:r>
              <a:rPr lang="ar-IQ" sz="1800" dirty="0" smtClean="0"/>
              <a:t/>
            </a:r>
            <a:br>
              <a:rPr lang="ar-IQ" sz="1800" dirty="0" smtClean="0"/>
            </a:br>
            <a:endParaRPr lang="ar-IQ" sz="1800" dirty="0"/>
          </a:p>
        </p:txBody>
      </p:sp>
    </p:spTree>
    <p:extLst>
      <p:ext uri="{BB962C8B-B14F-4D97-AF65-F5344CB8AC3E}">
        <p14:creationId xmlns:p14="http://schemas.microsoft.com/office/powerpoint/2010/main" val="3505446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346</Words>
  <Application>Microsoft Office PowerPoint</Application>
  <PresentationFormat>عرض على الشاشة (3:4)‏</PresentationFormat>
  <Paragraphs>23</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16</cp:revision>
  <dcterms:created xsi:type="dcterms:W3CDTF">2020-12-17T13:11:21Z</dcterms:created>
  <dcterms:modified xsi:type="dcterms:W3CDTF">2020-12-20T15:31:13Z</dcterms:modified>
</cp:coreProperties>
</file>