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8" r:id="rId3"/>
    <p:sldId id="257" r:id="rId4"/>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56" d="100"/>
          <a:sy n="56" d="100"/>
        </p:scale>
        <p:origin x="-96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p>
            <a:fld id="{5E8900E1-ABEC-4F93-848B-DA80C407A2CB}" type="datetimeFigureOut">
              <a:rPr lang="ar-IQ" smtClean="0"/>
              <a:t>03/05/1442</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E389800A-717E-4704-A5EE-1C7C8F8A9E7D}" type="slidenum">
              <a:rPr lang="ar-IQ" smtClean="0"/>
              <a:t>‹#›</a:t>
            </a:fld>
            <a:endParaRPr lang="ar-IQ"/>
          </a:p>
        </p:txBody>
      </p:sp>
    </p:spTree>
    <p:extLst>
      <p:ext uri="{BB962C8B-B14F-4D97-AF65-F5344CB8AC3E}">
        <p14:creationId xmlns:p14="http://schemas.microsoft.com/office/powerpoint/2010/main" val="24443335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5E8900E1-ABEC-4F93-848B-DA80C407A2CB}" type="datetimeFigureOut">
              <a:rPr lang="ar-IQ" smtClean="0"/>
              <a:t>03/05/1442</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E389800A-717E-4704-A5EE-1C7C8F8A9E7D}" type="slidenum">
              <a:rPr lang="ar-IQ" smtClean="0"/>
              <a:t>‹#›</a:t>
            </a:fld>
            <a:endParaRPr lang="ar-IQ"/>
          </a:p>
        </p:txBody>
      </p:sp>
    </p:spTree>
    <p:extLst>
      <p:ext uri="{BB962C8B-B14F-4D97-AF65-F5344CB8AC3E}">
        <p14:creationId xmlns:p14="http://schemas.microsoft.com/office/powerpoint/2010/main" val="19462247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5E8900E1-ABEC-4F93-848B-DA80C407A2CB}" type="datetimeFigureOut">
              <a:rPr lang="ar-IQ" smtClean="0"/>
              <a:t>03/05/1442</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E389800A-717E-4704-A5EE-1C7C8F8A9E7D}" type="slidenum">
              <a:rPr lang="ar-IQ" smtClean="0"/>
              <a:t>‹#›</a:t>
            </a:fld>
            <a:endParaRPr lang="ar-IQ"/>
          </a:p>
        </p:txBody>
      </p:sp>
    </p:spTree>
    <p:extLst>
      <p:ext uri="{BB962C8B-B14F-4D97-AF65-F5344CB8AC3E}">
        <p14:creationId xmlns:p14="http://schemas.microsoft.com/office/powerpoint/2010/main" val="11326076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5E8900E1-ABEC-4F93-848B-DA80C407A2CB}" type="datetimeFigureOut">
              <a:rPr lang="ar-IQ" smtClean="0"/>
              <a:t>03/05/1442</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E389800A-717E-4704-A5EE-1C7C8F8A9E7D}" type="slidenum">
              <a:rPr lang="ar-IQ" smtClean="0"/>
              <a:t>‹#›</a:t>
            </a:fld>
            <a:endParaRPr lang="ar-IQ"/>
          </a:p>
        </p:txBody>
      </p:sp>
    </p:spTree>
    <p:extLst>
      <p:ext uri="{BB962C8B-B14F-4D97-AF65-F5344CB8AC3E}">
        <p14:creationId xmlns:p14="http://schemas.microsoft.com/office/powerpoint/2010/main" val="33595822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5E8900E1-ABEC-4F93-848B-DA80C407A2CB}" type="datetimeFigureOut">
              <a:rPr lang="ar-IQ" smtClean="0"/>
              <a:t>03/05/1442</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E389800A-717E-4704-A5EE-1C7C8F8A9E7D}" type="slidenum">
              <a:rPr lang="ar-IQ" smtClean="0"/>
              <a:t>‹#›</a:t>
            </a:fld>
            <a:endParaRPr lang="ar-IQ"/>
          </a:p>
        </p:txBody>
      </p:sp>
    </p:spTree>
    <p:extLst>
      <p:ext uri="{BB962C8B-B14F-4D97-AF65-F5344CB8AC3E}">
        <p14:creationId xmlns:p14="http://schemas.microsoft.com/office/powerpoint/2010/main" val="36191465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4"/>
          <p:cNvSpPr>
            <a:spLocks noGrp="1"/>
          </p:cNvSpPr>
          <p:nvPr>
            <p:ph type="dt" sz="half" idx="10"/>
          </p:nvPr>
        </p:nvSpPr>
        <p:spPr/>
        <p:txBody>
          <a:bodyPr/>
          <a:lstStyle/>
          <a:p>
            <a:fld id="{5E8900E1-ABEC-4F93-848B-DA80C407A2CB}" type="datetimeFigureOut">
              <a:rPr lang="ar-IQ" smtClean="0"/>
              <a:t>03/05/1442</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E389800A-717E-4704-A5EE-1C7C8F8A9E7D}" type="slidenum">
              <a:rPr lang="ar-IQ" smtClean="0"/>
              <a:t>‹#›</a:t>
            </a:fld>
            <a:endParaRPr lang="ar-IQ"/>
          </a:p>
        </p:txBody>
      </p:sp>
    </p:spTree>
    <p:extLst>
      <p:ext uri="{BB962C8B-B14F-4D97-AF65-F5344CB8AC3E}">
        <p14:creationId xmlns:p14="http://schemas.microsoft.com/office/powerpoint/2010/main" val="3552801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6"/>
          <p:cNvSpPr>
            <a:spLocks noGrp="1"/>
          </p:cNvSpPr>
          <p:nvPr>
            <p:ph type="dt" sz="half" idx="10"/>
          </p:nvPr>
        </p:nvSpPr>
        <p:spPr/>
        <p:txBody>
          <a:bodyPr/>
          <a:lstStyle/>
          <a:p>
            <a:fld id="{5E8900E1-ABEC-4F93-848B-DA80C407A2CB}" type="datetimeFigureOut">
              <a:rPr lang="ar-IQ" smtClean="0"/>
              <a:t>03/05/1442</a:t>
            </a:fld>
            <a:endParaRPr lang="ar-IQ"/>
          </a:p>
        </p:txBody>
      </p:sp>
      <p:sp>
        <p:nvSpPr>
          <p:cNvPr id="8" name="عنصر نائب للتذييل 7"/>
          <p:cNvSpPr>
            <a:spLocks noGrp="1"/>
          </p:cNvSpPr>
          <p:nvPr>
            <p:ph type="ftr" sz="quarter" idx="11"/>
          </p:nvPr>
        </p:nvSpPr>
        <p:spPr/>
        <p:txBody>
          <a:bodyPr/>
          <a:lstStyle/>
          <a:p>
            <a:endParaRPr lang="ar-IQ"/>
          </a:p>
        </p:txBody>
      </p:sp>
      <p:sp>
        <p:nvSpPr>
          <p:cNvPr id="9" name="عنصر نائب لرقم الشريحة 8"/>
          <p:cNvSpPr>
            <a:spLocks noGrp="1"/>
          </p:cNvSpPr>
          <p:nvPr>
            <p:ph type="sldNum" sz="quarter" idx="12"/>
          </p:nvPr>
        </p:nvSpPr>
        <p:spPr/>
        <p:txBody>
          <a:bodyPr/>
          <a:lstStyle/>
          <a:p>
            <a:fld id="{E389800A-717E-4704-A5EE-1C7C8F8A9E7D}" type="slidenum">
              <a:rPr lang="ar-IQ" smtClean="0"/>
              <a:t>‹#›</a:t>
            </a:fld>
            <a:endParaRPr lang="ar-IQ"/>
          </a:p>
        </p:txBody>
      </p:sp>
    </p:spTree>
    <p:extLst>
      <p:ext uri="{BB962C8B-B14F-4D97-AF65-F5344CB8AC3E}">
        <p14:creationId xmlns:p14="http://schemas.microsoft.com/office/powerpoint/2010/main" val="15008483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2"/>
          <p:cNvSpPr>
            <a:spLocks noGrp="1"/>
          </p:cNvSpPr>
          <p:nvPr>
            <p:ph type="dt" sz="half" idx="10"/>
          </p:nvPr>
        </p:nvSpPr>
        <p:spPr/>
        <p:txBody>
          <a:bodyPr/>
          <a:lstStyle/>
          <a:p>
            <a:fld id="{5E8900E1-ABEC-4F93-848B-DA80C407A2CB}" type="datetimeFigureOut">
              <a:rPr lang="ar-IQ" smtClean="0"/>
              <a:t>03/05/1442</a:t>
            </a:fld>
            <a:endParaRPr lang="ar-IQ"/>
          </a:p>
        </p:txBody>
      </p:sp>
      <p:sp>
        <p:nvSpPr>
          <p:cNvPr id="4" name="عنصر نائب للتذييل 3"/>
          <p:cNvSpPr>
            <a:spLocks noGrp="1"/>
          </p:cNvSpPr>
          <p:nvPr>
            <p:ph type="ftr" sz="quarter" idx="11"/>
          </p:nvPr>
        </p:nvSpPr>
        <p:spPr/>
        <p:txBody>
          <a:bodyPr/>
          <a:lstStyle/>
          <a:p>
            <a:endParaRPr lang="ar-IQ"/>
          </a:p>
        </p:txBody>
      </p:sp>
      <p:sp>
        <p:nvSpPr>
          <p:cNvPr id="5" name="عنصر نائب لرقم الشريحة 4"/>
          <p:cNvSpPr>
            <a:spLocks noGrp="1"/>
          </p:cNvSpPr>
          <p:nvPr>
            <p:ph type="sldNum" sz="quarter" idx="12"/>
          </p:nvPr>
        </p:nvSpPr>
        <p:spPr/>
        <p:txBody>
          <a:bodyPr/>
          <a:lstStyle/>
          <a:p>
            <a:fld id="{E389800A-717E-4704-A5EE-1C7C8F8A9E7D}" type="slidenum">
              <a:rPr lang="ar-IQ" smtClean="0"/>
              <a:t>‹#›</a:t>
            </a:fld>
            <a:endParaRPr lang="ar-IQ"/>
          </a:p>
        </p:txBody>
      </p:sp>
    </p:spTree>
    <p:extLst>
      <p:ext uri="{BB962C8B-B14F-4D97-AF65-F5344CB8AC3E}">
        <p14:creationId xmlns:p14="http://schemas.microsoft.com/office/powerpoint/2010/main" val="28743615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5E8900E1-ABEC-4F93-848B-DA80C407A2CB}" type="datetimeFigureOut">
              <a:rPr lang="ar-IQ" smtClean="0"/>
              <a:t>03/05/1442</a:t>
            </a:fld>
            <a:endParaRPr lang="ar-IQ"/>
          </a:p>
        </p:txBody>
      </p:sp>
      <p:sp>
        <p:nvSpPr>
          <p:cNvPr id="3" name="عنصر نائب للتذييل 2"/>
          <p:cNvSpPr>
            <a:spLocks noGrp="1"/>
          </p:cNvSpPr>
          <p:nvPr>
            <p:ph type="ftr" sz="quarter" idx="11"/>
          </p:nvPr>
        </p:nvSpPr>
        <p:spPr/>
        <p:txBody>
          <a:bodyPr/>
          <a:lstStyle/>
          <a:p>
            <a:endParaRPr lang="ar-IQ"/>
          </a:p>
        </p:txBody>
      </p:sp>
      <p:sp>
        <p:nvSpPr>
          <p:cNvPr id="4" name="عنصر نائب لرقم الشريحة 3"/>
          <p:cNvSpPr>
            <a:spLocks noGrp="1"/>
          </p:cNvSpPr>
          <p:nvPr>
            <p:ph type="sldNum" sz="quarter" idx="12"/>
          </p:nvPr>
        </p:nvSpPr>
        <p:spPr/>
        <p:txBody>
          <a:bodyPr/>
          <a:lstStyle/>
          <a:p>
            <a:fld id="{E389800A-717E-4704-A5EE-1C7C8F8A9E7D}" type="slidenum">
              <a:rPr lang="ar-IQ" smtClean="0"/>
              <a:t>‹#›</a:t>
            </a:fld>
            <a:endParaRPr lang="ar-IQ"/>
          </a:p>
        </p:txBody>
      </p:sp>
    </p:spTree>
    <p:extLst>
      <p:ext uri="{BB962C8B-B14F-4D97-AF65-F5344CB8AC3E}">
        <p14:creationId xmlns:p14="http://schemas.microsoft.com/office/powerpoint/2010/main" val="27206042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5E8900E1-ABEC-4F93-848B-DA80C407A2CB}" type="datetimeFigureOut">
              <a:rPr lang="ar-IQ" smtClean="0"/>
              <a:t>03/05/1442</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E389800A-717E-4704-A5EE-1C7C8F8A9E7D}" type="slidenum">
              <a:rPr lang="ar-IQ" smtClean="0"/>
              <a:t>‹#›</a:t>
            </a:fld>
            <a:endParaRPr lang="ar-IQ"/>
          </a:p>
        </p:txBody>
      </p:sp>
    </p:spTree>
    <p:extLst>
      <p:ext uri="{BB962C8B-B14F-4D97-AF65-F5344CB8AC3E}">
        <p14:creationId xmlns:p14="http://schemas.microsoft.com/office/powerpoint/2010/main" val="11642413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5E8900E1-ABEC-4F93-848B-DA80C407A2CB}" type="datetimeFigureOut">
              <a:rPr lang="ar-IQ" smtClean="0"/>
              <a:t>03/05/1442</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E389800A-717E-4704-A5EE-1C7C8F8A9E7D}" type="slidenum">
              <a:rPr lang="ar-IQ" smtClean="0"/>
              <a:t>‹#›</a:t>
            </a:fld>
            <a:endParaRPr lang="ar-IQ"/>
          </a:p>
        </p:txBody>
      </p:sp>
    </p:spTree>
    <p:extLst>
      <p:ext uri="{BB962C8B-B14F-4D97-AF65-F5344CB8AC3E}">
        <p14:creationId xmlns:p14="http://schemas.microsoft.com/office/powerpoint/2010/main" val="40574184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5E8900E1-ABEC-4F93-848B-DA80C407A2CB}" type="datetimeFigureOut">
              <a:rPr lang="ar-IQ" smtClean="0"/>
              <a:t>03/05/1442</a:t>
            </a:fld>
            <a:endParaRPr lang="ar-IQ"/>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E389800A-717E-4704-A5EE-1C7C8F8A9E7D}" type="slidenum">
              <a:rPr lang="ar-IQ" smtClean="0"/>
              <a:t>‹#›</a:t>
            </a:fld>
            <a:endParaRPr lang="ar-IQ"/>
          </a:p>
        </p:txBody>
      </p:sp>
    </p:spTree>
    <p:extLst>
      <p:ext uri="{BB962C8B-B14F-4D97-AF65-F5344CB8AC3E}">
        <p14:creationId xmlns:p14="http://schemas.microsoft.com/office/powerpoint/2010/main" val="29760726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فرعي 2"/>
          <p:cNvSpPr>
            <a:spLocks noGrp="1"/>
          </p:cNvSpPr>
          <p:nvPr>
            <p:ph type="subTitle" idx="1"/>
          </p:nvPr>
        </p:nvSpPr>
        <p:spPr>
          <a:xfrm>
            <a:off x="395536" y="404664"/>
            <a:ext cx="8424936" cy="6264696"/>
          </a:xfrm>
        </p:spPr>
        <p:txBody>
          <a:bodyPr>
            <a:normAutofit/>
          </a:bodyPr>
          <a:lstStyle/>
          <a:p>
            <a:pPr algn="r"/>
            <a:r>
              <a:rPr lang="en-US" sz="1800" dirty="0" smtClean="0"/>
              <a:t>:-</a:t>
            </a:r>
            <a:r>
              <a:rPr lang="en-US" sz="1800" dirty="0"/>
              <a:t/>
            </a:r>
            <a:br>
              <a:rPr lang="en-US" sz="1800" dirty="0"/>
            </a:br>
            <a:r>
              <a:rPr lang="ar-SA" sz="1800" dirty="0" smtClean="0">
                <a:solidFill>
                  <a:schemeClr val="tx1"/>
                </a:solidFill>
              </a:rPr>
              <a:t>ثانياً : العرف :-</a:t>
            </a:r>
          </a:p>
          <a:p>
            <a:pPr algn="r"/>
            <a:r>
              <a:rPr lang="ar-SA" sz="1800" dirty="0" smtClean="0">
                <a:solidFill>
                  <a:schemeClr val="tx1"/>
                </a:solidFill>
              </a:rPr>
              <a:t>العرف الإداري هو مجموعة القواعد التي درجت الإدارة على إتباعها في أداء وظيفتها في مجال معين من نشاطها وتستمر فتصبح ملزمة لها ، وتعد مخالفتها مخالفة للمشروعية وتؤدي إلى أبطال تصرفاتها بالطرق المقررة قانوناً .</a:t>
            </a:r>
          </a:p>
          <a:p>
            <a:pPr algn="r"/>
            <a:r>
              <a:rPr lang="ar-SA" sz="1800" dirty="0" smtClean="0">
                <a:solidFill>
                  <a:schemeClr val="tx1"/>
                </a:solidFill>
              </a:rPr>
              <a:t>ويأتي العرف الإداري في مرتبة أدني من مرتبة القواعد القانونية المكتوبة مما يستلزم إلا يخالف نصاً من نصوص القانون فهو مصدر تكميلي للقانون يفسر ويكمل ما نقص منه ولكي يصبح سلوك الإدارة عرفاً إدارياً و مصدراً من مصادر القانون الإداري ، يجب أن يتوافر فيه ركنان : ركن مادي و ركن معنوي .</a:t>
            </a:r>
          </a:p>
          <a:p>
            <a:pPr algn="r"/>
            <a:endParaRPr lang="ar-SA" sz="1800" dirty="0" smtClean="0">
              <a:solidFill>
                <a:schemeClr val="tx1"/>
              </a:solidFill>
            </a:endParaRPr>
          </a:p>
          <a:p>
            <a:pPr algn="r"/>
            <a:r>
              <a:rPr lang="ar-SA" sz="1800" dirty="0" smtClean="0">
                <a:solidFill>
                  <a:schemeClr val="tx1"/>
                </a:solidFill>
              </a:rPr>
              <a:t>1. الركن المادي :</a:t>
            </a:r>
          </a:p>
          <a:p>
            <a:pPr algn="r"/>
            <a:r>
              <a:rPr lang="ar-SA" sz="1800" dirty="0" smtClean="0">
                <a:solidFill>
                  <a:schemeClr val="tx1"/>
                </a:solidFill>
              </a:rPr>
              <a:t>ويتمثل الركن المادي باعتياد جهة الإدارة على إتباع سلوك معين في نشاط معين وقد يكون هذا الاعتياد ايجابياً يظهر في صورة القيام بعمل ، كما يمكن أن يكون سلبياً في صورة الامتناع عن القيام بعمل ما ،على أن يكون هذا العمل أو الامتناع بشكل ثابت ومستقر ويتكرر في الحالات المماثلة بشرط أن يمضى الزمن الكافي لاستقراره ، وتقدير ما إذا كانت هذه المدة كافيه لوجود العرف من عدمه أمر مرجعه إلى القضاء .</a:t>
            </a:r>
          </a:p>
          <a:p>
            <a:pPr algn="r"/>
            <a:endParaRPr lang="ar-SA" sz="1800" dirty="0" smtClean="0">
              <a:solidFill>
                <a:schemeClr val="tx1"/>
              </a:solidFill>
            </a:endParaRPr>
          </a:p>
          <a:p>
            <a:pPr algn="r"/>
            <a:r>
              <a:rPr lang="ar-SA" sz="1800" dirty="0" smtClean="0">
                <a:solidFill>
                  <a:schemeClr val="tx1"/>
                </a:solidFill>
              </a:rPr>
              <a:t>2. الركن المعنوي :</a:t>
            </a:r>
          </a:p>
          <a:p>
            <a:pPr algn="r"/>
            <a:r>
              <a:rPr lang="ar-SA" sz="1800" dirty="0" smtClean="0">
                <a:solidFill>
                  <a:schemeClr val="tx1"/>
                </a:solidFill>
              </a:rPr>
              <a:t>أما الركن المعنوي فهو اعتقاد الإدارة والأفراد بإلزامية القاعدة المتبعة وضرورة احترامها وعدم مخالفتها واعتبار ذلك مخالفة قانونية تتطلب الجزاء ، وبهذا المعنى تكون القرارات الإدارية التي تصدر مخالفة للعرف الإداري غير مشروعة وعرضه للإلغاء إذا طعن في مشروعيتها أمام القضاء </a:t>
            </a:r>
          </a:p>
          <a:p>
            <a:pPr algn="r"/>
            <a:endParaRPr lang="ar-IQ" sz="1800" dirty="0">
              <a:solidFill>
                <a:schemeClr val="tx1"/>
              </a:solidFill>
            </a:endParaRPr>
          </a:p>
        </p:txBody>
      </p:sp>
    </p:spTree>
    <p:extLst>
      <p:ext uri="{BB962C8B-B14F-4D97-AF65-F5344CB8AC3E}">
        <p14:creationId xmlns:p14="http://schemas.microsoft.com/office/powerpoint/2010/main" val="31216723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صر نائب للمحتوى 3"/>
          <p:cNvSpPr>
            <a:spLocks noGrp="1"/>
          </p:cNvSpPr>
          <p:nvPr>
            <p:ph idx="1"/>
          </p:nvPr>
        </p:nvSpPr>
        <p:spPr>
          <a:xfrm>
            <a:off x="395536" y="1412776"/>
            <a:ext cx="8229600" cy="4525963"/>
          </a:xfrm>
        </p:spPr>
        <p:txBody>
          <a:bodyPr/>
          <a:lstStyle/>
          <a:p>
            <a:pPr marL="0" indent="0">
              <a:buNone/>
            </a:pPr>
            <a:r>
              <a:rPr lang="ar-IQ" dirty="0"/>
              <a:t>هذا وان التزام الادارة باحترام العرف </a:t>
            </a:r>
            <a:r>
              <a:rPr lang="ar-IQ" dirty="0" smtClean="0"/>
              <a:t>لا يحرمها </a:t>
            </a:r>
            <a:r>
              <a:rPr lang="ar-IQ" dirty="0"/>
              <a:t>من </a:t>
            </a:r>
            <a:r>
              <a:rPr lang="ar-IQ"/>
              <a:t>امكان </a:t>
            </a:r>
            <a:r>
              <a:rPr lang="ar-IQ" smtClean="0"/>
              <a:t>تعديله </a:t>
            </a:r>
            <a:r>
              <a:rPr lang="ar-IQ" dirty="0"/>
              <a:t>او تغييره نهائيا اذا اقتضت المصلحة العامة . بينما اذا خالفت الادارة عرفا لحالة فردية خاصة دون ان تستهدف تعديله او تغييره بدافع المصلحة العامة فأن قرارها او اجرائها مخالف للعرف ويكون باطلا لمخالفته مبدأ المشروعية</a:t>
            </a:r>
          </a:p>
        </p:txBody>
      </p:sp>
    </p:spTree>
    <p:extLst>
      <p:ext uri="{BB962C8B-B14F-4D97-AF65-F5344CB8AC3E}">
        <p14:creationId xmlns:p14="http://schemas.microsoft.com/office/powerpoint/2010/main" val="21889786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404664"/>
            <a:ext cx="8229600" cy="6192688"/>
          </a:xfrm>
        </p:spPr>
        <p:txBody>
          <a:bodyPr>
            <a:normAutofit fontScale="92500" lnSpcReduction="10000"/>
          </a:bodyPr>
          <a:lstStyle/>
          <a:p>
            <a:r>
              <a:rPr lang="ar-SA" sz="1800" dirty="0" smtClean="0"/>
              <a:t>ثالثاً : القضاء .</a:t>
            </a:r>
          </a:p>
          <a:p>
            <a:r>
              <a:rPr lang="ar-SA" sz="1800" dirty="0" smtClean="0"/>
              <a:t>الأصل في وظيفة القاضي تطبيق القوانين والفصل في المنازعات المعروضة أمامه ، وهو ملزم قانوناً بالفصل في المنازعة الداخلة في اختصاصه وإلا اعتبر منكراً للعدالة ، لذلك رسم المشرع للقاضي الأسلوب الذي يسلكه لفض المنازعة إذا لم يجد في القواعد القانونية حلاً للمنازعة .</a:t>
            </a:r>
          </a:p>
          <a:p>
            <a:r>
              <a:rPr lang="ar-SA" sz="1800" dirty="0" smtClean="0"/>
              <a:t>وعلى ذلك لا يعد القضاء مصدراً رسمياً للقانون لدوره المتعلق بتطبيق النصوص التشريعية وتفسيرها وإزالة غموضها وإزالة التعارض المحتمل بينها ، ولا يتعدى القاضي هذا الأمر ليصل إلى حد خلق قواعد قانونية خارج نصوص التشريع . </a:t>
            </a:r>
          </a:p>
          <a:p>
            <a:r>
              <a:rPr lang="ar-SA" sz="1800" dirty="0" smtClean="0"/>
              <a:t>إلا أن الطبيعة الخاصة لقواعد القانون الإداري من حيث عدم تقنينه وظروف نشأته وتعدد مجالات نشاطه ، أدى إلى أن يتجاوز القضاء الإداري دور القضاء العادي ليتماشى مع متطلبات الحياة الإدارية فيعمد إلى خلق مبادئ وأحكام القانون الإداري ،</a:t>
            </a:r>
          </a:p>
          <a:p>
            <a:r>
              <a:rPr lang="ar-SA" sz="1800" dirty="0" smtClean="0"/>
              <a:t>فيصبح القضاء مصدر رسمي للقانون الإداري بل من أهم مصادرها الرسمية ، ويتعدى دوره التشريع في كثير من الأحيان </a:t>
            </a:r>
            <a:endParaRPr lang="en-US" sz="1800" dirty="0" smtClean="0"/>
          </a:p>
          <a:p>
            <a:r>
              <a:rPr lang="ar-SA" sz="1800" dirty="0" smtClean="0"/>
              <a:t>رابعاً : المبادئ العامة للقانون .</a:t>
            </a:r>
          </a:p>
          <a:p>
            <a:pPr marL="0" indent="0">
              <a:buNone/>
            </a:pPr>
            <a:r>
              <a:rPr lang="ar-IQ" sz="1800" smtClean="0"/>
              <a:t>ت</a:t>
            </a:r>
            <a:r>
              <a:rPr lang="ar-SA" sz="1800" smtClean="0"/>
              <a:t>عد </a:t>
            </a:r>
            <a:r>
              <a:rPr lang="ar-SA" sz="1800" dirty="0" smtClean="0"/>
              <a:t>المبادئ العامة للقانون مصدراً مهماً من مصادر القانون الإداري ويقصد بالمبادئ العامة للقانون تلك المبادئ التي لا تستند إلى نص مكتوب ، وإنما يكون مصدرها القضاء وهي تختلف عن المبادئ القانونية التي يكون مصدرها التشريع . </a:t>
            </a:r>
          </a:p>
          <a:p>
            <a:pPr marL="0" indent="0">
              <a:buNone/>
            </a:pPr>
            <a:r>
              <a:rPr lang="ar-SA" sz="1800" dirty="0" smtClean="0"/>
              <a:t>وقد لجأ القضاء الإداري إلى المبادئ العامة للقانون للفصل في العديد من المنازعات الإدارية لعدم تقنين قواعد القانون الإداري .</a:t>
            </a:r>
          </a:p>
          <a:p>
            <a:pPr marL="0" indent="0">
              <a:buNone/>
            </a:pPr>
            <a:r>
              <a:rPr lang="ar-SA" sz="1800" dirty="0" smtClean="0"/>
              <a:t>وتستمد أغلب هذه المبادئ من الطبيعة المتميزة للحياة الإدارية , </a:t>
            </a:r>
            <a:r>
              <a:rPr lang="ar-IQ" sz="1800" dirty="0" smtClean="0"/>
              <a:t>مثال على ذلك </a:t>
            </a:r>
          </a:p>
          <a:p>
            <a:pPr marL="0" indent="0">
              <a:buNone/>
            </a:pPr>
            <a:r>
              <a:rPr lang="ar-SA" sz="1800" dirty="0" smtClean="0"/>
              <a:t>مبدأ </a:t>
            </a:r>
            <a:r>
              <a:rPr lang="ar-SA" sz="1800" dirty="0" smtClean="0"/>
              <a:t>دوام استمرار سير المرافق العامة بانتظام واطراد ، والمساواة بين المنتفعين بخدمات المرافق العامة ، ونظرية الظروف الاستثنائية , أو تستمد في فكرة العدل والمنطق والتي بمقتضاها مارس القضاء الإداري رقابته على الوجود المادي للوقائع وصحة التكييف القانوني لها وضرورة التناسب بين جسامة الذنب الإداري والعقوبة المقررة لها . </a:t>
            </a:r>
            <a:r>
              <a:rPr lang="en-US" sz="1800" dirty="0" smtClean="0"/>
              <a:t>.</a:t>
            </a:r>
            <a:r>
              <a:rPr lang="en-US" sz="1800" dirty="0"/>
              <a:t/>
            </a:r>
            <a:br>
              <a:rPr lang="en-US" sz="1800" dirty="0"/>
            </a:br>
            <a:endParaRPr lang="ar-SA" sz="1800" dirty="0"/>
          </a:p>
        </p:txBody>
      </p:sp>
    </p:spTree>
    <p:extLst>
      <p:ext uri="{BB962C8B-B14F-4D97-AF65-F5344CB8AC3E}">
        <p14:creationId xmlns:p14="http://schemas.microsoft.com/office/powerpoint/2010/main" val="3912334308"/>
      </p:ext>
    </p:extLst>
  </p:cSld>
  <p:clrMapOvr>
    <a:masterClrMapping/>
  </p:clrMapOvr>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TotalTime>
  <Words>318</Words>
  <Application>Microsoft Office PowerPoint</Application>
  <PresentationFormat>عرض على الشاشة (3:4)‏</PresentationFormat>
  <Paragraphs>20</Paragraphs>
  <Slides>3</Slides>
  <Notes>0</Notes>
  <HiddenSlides>0</HiddenSlides>
  <MMClips>0</MMClips>
  <ScaleCrop>false</ScaleCrop>
  <HeadingPairs>
    <vt:vector size="4" baseType="variant">
      <vt:variant>
        <vt:lpstr>نسق</vt:lpstr>
      </vt:variant>
      <vt:variant>
        <vt:i4>1</vt:i4>
      </vt:variant>
      <vt:variant>
        <vt:lpstr>عناوين الشرائح</vt:lpstr>
      </vt:variant>
      <vt:variant>
        <vt:i4>3</vt:i4>
      </vt:variant>
    </vt:vector>
  </HeadingPairs>
  <TitlesOfParts>
    <vt:vector size="4" baseType="lpstr">
      <vt:lpstr>نسق Office</vt:lpstr>
      <vt:lpstr>عرض تقديمي في PowerPoint</vt:lpstr>
      <vt:lpstr>عرض تقديمي في PowerPoint</vt:lpstr>
      <vt:lpstr>عرض تقديمي في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abraj2017</dc:creator>
  <cp:lastModifiedBy>abraj2017</cp:lastModifiedBy>
  <cp:revision>4</cp:revision>
  <dcterms:created xsi:type="dcterms:W3CDTF">2020-12-13T19:20:14Z</dcterms:created>
  <dcterms:modified xsi:type="dcterms:W3CDTF">2020-12-17T11:41:44Z</dcterms:modified>
</cp:coreProperties>
</file>