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3770822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2597586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287752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213932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356568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BA0A79F-898D-440D-85F0-8609C20EDA72}" type="datetimeFigureOut">
              <a:rPr lang="ar-IQ" smtClean="0"/>
              <a:t>29/04/1442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123093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BA0A79F-898D-440D-85F0-8609C20EDA72}" type="datetimeFigureOut">
              <a:rPr lang="ar-IQ" smtClean="0"/>
              <a:t>29/04/1442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411025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BA0A79F-898D-440D-85F0-8609C20EDA72}" type="datetimeFigureOut">
              <a:rPr lang="ar-IQ" smtClean="0"/>
              <a:t>29/04/1442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295874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BA0A79F-898D-440D-85F0-8609C20EDA72}" type="datetimeFigureOut">
              <a:rPr lang="ar-IQ" smtClean="0"/>
              <a:t>29/04/1442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3532337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A0A79F-898D-440D-85F0-8609C20EDA72}" type="datetimeFigureOut">
              <a:rPr lang="ar-IQ" smtClean="0"/>
              <a:t>29/04/1442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1049792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A0A79F-898D-440D-85F0-8609C20EDA72}" type="datetimeFigureOut">
              <a:rPr lang="ar-IQ" smtClean="0"/>
              <a:t>29/04/1442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93C10C-1C31-4458-B1C8-4C5A8B11AE10}" type="slidenum">
              <a:rPr lang="ar-IQ" smtClean="0"/>
              <a:t>‹#›</a:t>
            </a:fld>
            <a:endParaRPr lang="ar-IQ"/>
          </a:p>
        </p:txBody>
      </p:sp>
    </p:spTree>
    <p:extLst>
      <p:ext uri="{BB962C8B-B14F-4D97-AF65-F5344CB8AC3E}">
        <p14:creationId xmlns:p14="http://schemas.microsoft.com/office/powerpoint/2010/main" val="115437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BA0A79F-898D-440D-85F0-8609C20EDA72}" type="datetimeFigureOut">
              <a:rPr lang="ar-IQ" smtClean="0"/>
              <a:t>29/04/1442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93C10C-1C31-4458-B1C8-4C5A8B11AE10}" type="slidenum">
              <a:rPr lang="ar-IQ" smtClean="0"/>
              <a:t>‹#›</a:t>
            </a:fld>
            <a:endParaRPr lang="ar-IQ"/>
          </a:p>
        </p:txBody>
      </p:sp>
    </p:spTree>
    <p:extLst>
      <p:ext uri="{BB962C8B-B14F-4D97-AF65-F5344CB8AC3E}">
        <p14:creationId xmlns:p14="http://schemas.microsoft.com/office/powerpoint/2010/main" val="3877202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548680"/>
            <a:ext cx="8640960" cy="6048672"/>
          </a:xfrm>
        </p:spPr>
        <p:txBody>
          <a:bodyPr>
            <a:normAutofit/>
          </a:bodyPr>
          <a:lstStyle/>
          <a:p>
            <a:pPr algn="r"/>
            <a:r>
              <a:rPr lang="ar-IQ" sz="1800" dirty="0">
                <a:solidFill>
                  <a:srgbClr val="FF0000"/>
                </a:solidFill>
              </a:rPr>
              <a:t>ماذا نعني بالقانون الاداري.... </a:t>
            </a:r>
            <a:r>
              <a:rPr lang="ar-IQ" sz="1800" dirty="0" smtClean="0">
                <a:solidFill>
                  <a:schemeClr val="tx1"/>
                </a:solidFill>
              </a:rPr>
              <a:t>تعريف </a:t>
            </a:r>
            <a:r>
              <a:rPr lang="ar-IQ" sz="1800" dirty="0">
                <a:solidFill>
                  <a:schemeClr val="tx1"/>
                </a:solidFill>
              </a:rPr>
              <a:t>القانون الإداري </a:t>
            </a:r>
            <a:r>
              <a:rPr lang="ar-IQ" sz="1800" dirty="0" smtClean="0">
                <a:solidFill>
                  <a:schemeClr val="tx1"/>
                </a:solidFill>
              </a:rPr>
              <a:t>بأنه </a:t>
            </a:r>
            <a:r>
              <a:rPr lang="ar-IQ" sz="1800" dirty="0">
                <a:solidFill>
                  <a:schemeClr val="tx1"/>
                </a:solidFill>
              </a:rPr>
              <a:t>قانون الإدارة العامة أو قانون السلطة • يعتبر القانون الإداري فرعاً من فروع القانون العام الداخلي، ويتضمن القواعد القانونية التي تتعلق الموضوعات التالية: </a:t>
            </a:r>
            <a:endParaRPr lang="ar-IQ" sz="1800" dirty="0" smtClean="0">
              <a:solidFill>
                <a:schemeClr val="tx1"/>
              </a:solidFill>
            </a:endParaRPr>
          </a:p>
          <a:p>
            <a:pPr algn="r"/>
            <a:r>
              <a:rPr lang="ar-IQ" sz="1800" dirty="0" smtClean="0">
                <a:solidFill>
                  <a:schemeClr val="tx1"/>
                </a:solidFill>
              </a:rPr>
              <a:t>المعيار </a:t>
            </a:r>
            <a:r>
              <a:rPr lang="ar-IQ" sz="1800" dirty="0">
                <a:solidFill>
                  <a:schemeClr val="tx1"/>
                </a:solidFill>
              </a:rPr>
              <a:t>الشكلي والمعيار الموضوعي للقانون الإداري من جهة وموضوعات القانون • ويقتضي التعريف الدقيق للقانون الإداري وتميزه عن الفروع الأخرى من فروع القانون المختلفة أن تدرس الإداري من جهة أخرى... </a:t>
            </a:r>
            <a:endParaRPr lang="ar-IQ" sz="1800" dirty="0" smtClean="0">
              <a:solidFill>
                <a:schemeClr val="tx1"/>
              </a:solidFill>
            </a:endParaRPr>
          </a:p>
          <a:p>
            <a:pPr algn="r"/>
            <a:r>
              <a:rPr lang="ar-IQ" sz="1800" dirty="0" smtClean="0">
                <a:solidFill>
                  <a:schemeClr val="tx1"/>
                </a:solidFill>
              </a:rPr>
              <a:t>• </a:t>
            </a:r>
            <a:r>
              <a:rPr lang="ar-IQ" sz="1800" dirty="0">
                <a:solidFill>
                  <a:schemeClr val="tx1"/>
                </a:solidFill>
              </a:rPr>
              <a:t>أولاً: المعيار الشكلي والمصدر الموضوعي للقانون الإداري : • فالمعيار الشكلي يقوم على النظر للسلطة الإدارية من حيث تنظيم الأجهزة الإدارية في الدولة , وعلى هذا الاساس يعرف القانون الإداري بأنه " القانون الذي ينظم الإدارية في الدولة". الذي يحكم نشاط ووظيفة السلطة الإدارية ويبين اختصاصات الأجهزة والهيئات الإدارية المختلفة وما تملكه مستخدمة ما تتمتع به من سلطات وامتيازات وعلى هذا الاساس يعرف القانون الإداري بأنه " القانون المصلحة العامة عن طريق الوسائل التي تلجأ اليها لتنفيذ هذا النشاط سواء آن كانت بشرية أم قانونية أو مادية </a:t>
            </a:r>
            <a:endParaRPr lang="ar-IQ" sz="1800" dirty="0" smtClean="0">
              <a:solidFill>
                <a:schemeClr val="tx1"/>
              </a:solidFill>
            </a:endParaRPr>
          </a:p>
          <a:p>
            <a:pPr algn="r"/>
            <a:r>
              <a:rPr lang="ar-IQ" sz="1800" dirty="0" smtClean="0">
                <a:solidFill>
                  <a:schemeClr val="tx1"/>
                </a:solidFill>
              </a:rPr>
              <a:t>• </a:t>
            </a:r>
            <a:r>
              <a:rPr lang="ar-IQ" sz="1800" dirty="0">
                <a:solidFill>
                  <a:schemeClr val="tx1"/>
                </a:solidFill>
              </a:rPr>
              <a:t>أما المعيار الموضوعي فيقوم على النظر إلى طبيعة النشاط الذي تباشره السلطة الإدارية في سبيل تحقيق من سلطات وامتيازات. • إلا أن الاتجاه الحديث في الفقه الإداري يذهب إلى القول بضرورة الجمع بين المعيارين الشكلي والموضوعي في تعريف القانون الإداري تعريفاً جامعاً مانعاً، وعليه فإن القانون الإداري بحسب هذا المعيار المختلط هو فرع من فروع القانون العام الداخلي الذي يحكم الإدارة تنظيماً ونشاطاً ووسائل ورقابة .</a:t>
            </a:r>
          </a:p>
        </p:txBody>
      </p:sp>
    </p:spTree>
    <p:extLst>
      <p:ext uri="{BB962C8B-B14F-4D97-AF65-F5344CB8AC3E}">
        <p14:creationId xmlns:p14="http://schemas.microsoft.com/office/powerpoint/2010/main" val="33928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r>
              <a:rPr lang="ar-IQ" sz="2400" b="1" dirty="0">
                <a:solidFill>
                  <a:srgbClr val="FF0000"/>
                </a:solidFill>
                <a:effectLst>
                  <a:outerShdw blurRad="38100" dist="38100" dir="2700000" algn="tl">
                    <a:srgbClr val="000000">
                      <a:alpha val="43137"/>
                    </a:srgbClr>
                  </a:outerShdw>
                </a:effectLst>
              </a:rPr>
              <a:t>خصائص القانون الإداري</a:t>
            </a:r>
          </a:p>
          <a:p>
            <a:r>
              <a:rPr lang="ar-IQ" sz="1800" dirty="0"/>
              <a:t>يتميز القانون الإداري ببعض الخصائص منها أنه قانون سريع التطور، وقانون غير مقنن, وأنه من صنع القضاء. </a:t>
            </a:r>
          </a:p>
          <a:p>
            <a:r>
              <a:rPr lang="ar-IQ" sz="2800" b="1" dirty="0">
                <a:solidFill>
                  <a:srgbClr val="FF0000"/>
                </a:solidFill>
              </a:rPr>
              <a:t>أولاً: قانون سريع التطور </a:t>
            </a:r>
            <a:r>
              <a:rPr lang="ar-IQ" sz="1800" dirty="0" smtClean="0"/>
              <a:t>:</a:t>
            </a:r>
            <a:r>
              <a:rPr lang="ar-IQ" sz="1800" dirty="0"/>
              <a:t>القانون الإداري </a:t>
            </a:r>
            <a:r>
              <a:rPr lang="ar-IQ" sz="1800" dirty="0" smtClean="0"/>
              <a:t>يتأثر </a:t>
            </a:r>
            <a:r>
              <a:rPr lang="ar-IQ" sz="1800" dirty="0"/>
              <a:t>بالعوامل الاقتصادية والاجتماعية والسياسية في الدولة وهي عوامل متغيرة باستمرار وغير مستقرة نسبيا ، فاتساع نشاط الدولة ونزعتها </a:t>
            </a:r>
            <a:r>
              <a:rPr lang="ar-IQ" sz="1800" dirty="0" err="1" smtClean="0"/>
              <a:t>التدخلية</a:t>
            </a:r>
            <a:r>
              <a:rPr lang="ar-IQ" sz="1800" dirty="0" smtClean="0"/>
              <a:t> </a:t>
            </a:r>
            <a:r>
              <a:rPr lang="ar-IQ" sz="1800" dirty="0"/>
              <a:t>وانتشار الحروب والأزمات الاقتصادية وظهور المرافق العامة الاقتصادية , وما إلى ذلك من ظواهر اقتصادية وسياسية وإدارية ، وضرورة استيعاب القانون الإداري لهذه المتغيرات ومواجهتها أدى بالضرورة إلى التطور المستمر في أحكامه </a:t>
            </a:r>
            <a:endParaRPr lang="ar-IQ" sz="1800" dirty="0" smtClean="0"/>
          </a:p>
          <a:p>
            <a:pPr marL="271463" indent="0">
              <a:buNone/>
            </a:pPr>
            <a:r>
              <a:rPr lang="ar-IQ" sz="1800" dirty="0" smtClean="0"/>
              <a:t>ويرجع اسباب تطوره التي </a:t>
            </a:r>
            <a:r>
              <a:rPr lang="ar-IQ" sz="1800" dirty="0"/>
              <a:t>تفوق التطور الاعتيادي </a:t>
            </a:r>
            <a:r>
              <a:rPr lang="ar-IQ" sz="1800" dirty="0" smtClean="0"/>
              <a:t>في القوانين </a:t>
            </a:r>
            <a:r>
              <a:rPr lang="ar-IQ" sz="1800" dirty="0"/>
              <a:t>الأخرى </a:t>
            </a:r>
            <a:r>
              <a:rPr lang="ar-IQ" sz="1800" dirty="0" smtClean="0"/>
              <a:t>وطبيعة المواضيع </a:t>
            </a:r>
            <a:r>
              <a:rPr lang="ar-IQ" sz="1800" dirty="0"/>
              <a:t>التي </a:t>
            </a:r>
            <a:r>
              <a:rPr lang="ar-IQ" sz="1800" dirty="0" smtClean="0"/>
              <a:t>يعالجها , والتي تتميز بنمط خاص لتعلقها </a:t>
            </a:r>
            <a:r>
              <a:rPr lang="ar-IQ" sz="1800" dirty="0"/>
              <a:t>بالمصلحة العامة وحسن تسيير وإدارة المرافق العامة وجانب من أحكامه غير مستمدة من نصوص تشريعية وإنما من أحكام القضاء وخاصة القضاء الإداري الذي يتميز بأنه قضاء يبتدع الحلول للمنازعات الإدارية ولا يتقيد بأحكام القانون الخاص إنما يسعى إلى خلق ما يتلاءم مع ظروف كالمنازعة على حده تماشياً مع سرعة تطور العمل الإداري ومقتضيات سير المرافق العامة</a:t>
            </a:r>
          </a:p>
        </p:txBody>
      </p:sp>
    </p:spTree>
    <p:extLst>
      <p:ext uri="{BB962C8B-B14F-4D97-AF65-F5344CB8AC3E}">
        <p14:creationId xmlns:p14="http://schemas.microsoft.com/office/powerpoint/2010/main" val="7717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2000" b="1" dirty="0">
                <a:solidFill>
                  <a:srgbClr val="FF0000"/>
                </a:solidFill>
              </a:rPr>
              <a:t>ثانياً : قانون من صنع القضاء</a:t>
            </a:r>
            <a:r>
              <a:rPr lang="ar-IQ" sz="2000" b="1" dirty="0" smtClean="0">
                <a:solidFill>
                  <a:srgbClr val="FF0000"/>
                </a:solidFill>
              </a:rPr>
              <a:t>. </a:t>
            </a:r>
            <a:r>
              <a:rPr lang="ar-IQ" sz="2000" dirty="0" smtClean="0"/>
              <a:t>يتميز </a:t>
            </a:r>
            <a:r>
              <a:rPr lang="ar-IQ" sz="1800" dirty="0"/>
              <a:t>القانون الإداري أيضاً بأنه قانون قضائي نشأ عن طريق المبادئ والقواعد الإدارية التي خلقها القضاء ، وقد ساعد على ذلك عدم تقنين أغلب قواعد القانون الإداري فكان لابد للقضاء أن ينهض بهذه المهمة من خلال وضع أسسه </a:t>
            </a:r>
            <a:r>
              <a:rPr lang="ar-IQ" sz="1800" dirty="0" smtClean="0"/>
              <a:t>ونظرياته .ودور </a:t>
            </a:r>
            <a:r>
              <a:rPr lang="ar-IQ" sz="1800" dirty="0"/>
              <a:t>القضاء الإداري في هذا المجال كان متميزاً عن دور القضاء العادي ،الذي ينحصر بتطبيق القانون على المنازعة دون أن يتعداه لخلق الحلول المناسبة التي تتفق مع طبيعة منازعات القانون الإداري ، الأمر الذي أضفى على قواعد القانون الإداري الطابع العملي الذي </a:t>
            </a:r>
            <a:r>
              <a:rPr lang="ar-IQ" sz="1800" dirty="0" smtClean="0"/>
              <a:t>يتماشى </a:t>
            </a:r>
            <a:r>
              <a:rPr lang="ar-IQ" sz="1800" dirty="0"/>
              <a:t>مع ظروف واحتياجات المرافق العامة ومقتضيات سيرها الحسن وتطورها </a:t>
            </a:r>
            <a:r>
              <a:rPr lang="ar-IQ" sz="1800" dirty="0" smtClean="0"/>
              <a:t>المستمر.</a:t>
            </a:r>
          </a:p>
          <a:p>
            <a:pPr marL="0" indent="0" algn="just">
              <a:buNone/>
            </a:pPr>
            <a:r>
              <a:rPr lang="ar-IQ" sz="2400" dirty="0">
                <a:solidFill>
                  <a:srgbClr val="FF0000"/>
                </a:solidFill>
              </a:rPr>
              <a:t>ث</a:t>
            </a:r>
            <a:r>
              <a:rPr lang="ar-IQ" sz="2400" dirty="0" smtClean="0">
                <a:solidFill>
                  <a:srgbClr val="FF0000"/>
                </a:solidFill>
              </a:rPr>
              <a:t>الثاً </a:t>
            </a:r>
            <a:r>
              <a:rPr lang="ar-IQ" sz="2400" dirty="0">
                <a:solidFill>
                  <a:srgbClr val="FF0000"/>
                </a:solidFill>
              </a:rPr>
              <a:t>: قانون غير مقنن. </a:t>
            </a:r>
          </a:p>
          <a:p>
            <a:pPr marL="0" indent="0" algn="just">
              <a:buNone/>
            </a:pPr>
            <a:r>
              <a:rPr lang="ar-IQ" sz="1800" dirty="0"/>
              <a:t>يقصد بالتقنين أن يصدر المشرع مجموعة تشريعية تضم المبادئ والقواعد العامة والتفصيلية المتعلقة بفرع من فروع القانون كما هو الحال في مدونة القانون المدني أو مدونة قانون العقوبات. </a:t>
            </a:r>
          </a:p>
          <a:p>
            <a:pPr marL="0" indent="0" algn="just">
              <a:buNone/>
            </a:pPr>
            <a:r>
              <a:rPr lang="ar-IQ" sz="1800" dirty="0"/>
              <a:t>ولا يخفى ما لتدوين القواعد العامة </a:t>
            </a:r>
            <a:r>
              <a:rPr lang="ar-IQ" sz="1800" dirty="0" smtClean="0"/>
              <a:t>و التفصيلية </a:t>
            </a:r>
            <a:r>
              <a:rPr lang="ar-IQ" sz="1800" dirty="0"/>
              <a:t>لقانون ما من أهمية من حيث إضفائه الثبات والاستقرار على نصوص التشريع وسهولة الرجوع إلى أحكامه</a:t>
            </a:r>
            <a:r>
              <a:rPr lang="ar-IQ" sz="1800" dirty="0" smtClean="0"/>
              <a:t>.. و يرجع </a:t>
            </a:r>
            <a:r>
              <a:rPr lang="ar-IQ" sz="1800" dirty="0"/>
              <a:t>عدم تقنينه إلى سرعة تطوره وتفرع وسعة مجالاته مما يجعل منا لصعوبة جمع أحكامه في مدونه واحدة خاصة وان أحكامه في الغالب ذات طبيعة </a:t>
            </a:r>
            <a:r>
              <a:rPr lang="ar-IQ" sz="1800" dirty="0" smtClean="0"/>
              <a:t>قضائية.</a:t>
            </a:r>
            <a:r>
              <a:rPr lang="ar-IQ" sz="1800" dirty="0"/>
              <a:t> إذا كان عدم التقنين يعني عدم جمع إحكام القانون الإداري في مجموعة أو مدونة واحدة فإن ذلك لا ينفي وجود </a:t>
            </a:r>
            <a:r>
              <a:rPr lang="ar-IQ" sz="1800" dirty="0" err="1" smtClean="0"/>
              <a:t>تفنينات</a:t>
            </a:r>
            <a:r>
              <a:rPr lang="ar-IQ" sz="1800" dirty="0" smtClean="0"/>
              <a:t> جزئية </a:t>
            </a:r>
            <a:r>
              <a:rPr lang="ar-IQ" sz="1800" dirty="0"/>
              <a:t>لبعض موضوعات القانون الإداري ، من ذلك وجود تشريعات خاصة بالموظفين وتشريعات خاصة بنزع الملكية للمنفعة العامة وقوانين خاصة بالتنظيم الإداري أو القضاء الإداري إلى غير ذلك من مواضيع يتعذر جمعها في تقنين شامل</a:t>
            </a:r>
          </a:p>
          <a:p>
            <a:pPr marL="0" indent="0">
              <a:buNone/>
            </a:pPr>
            <a:endParaRPr lang="ar-IQ" sz="1800" dirty="0"/>
          </a:p>
        </p:txBody>
      </p:sp>
    </p:spTree>
    <p:extLst>
      <p:ext uri="{BB962C8B-B14F-4D97-AF65-F5344CB8AC3E}">
        <p14:creationId xmlns:p14="http://schemas.microsoft.com/office/powerpoint/2010/main" val="87462995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629</Words>
  <Application>Microsoft Office PowerPoint</Application>
  <PresentationFormat>عرض على الشاشة (3:4)‏</PresentationFormat>
  <Paragraphs>12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7</cp:revision>
  <dcterms:created xsi:type="dcterms:W3CDTF">2020-12-13T18:20:07Z</dcterms:created>
  <dcterms:modified xsi:type="dcterms:W3CDTF">2020-12-14T11:38:00Z</dcterms:modified>
</cp:coreProperties>
</file>