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10"/>
  </p:notesMasterIdLst>
  <p:handoutMasterIdLst>
    <p:handoutMasterId r:id="rId11"/>
  </p:handoutMasterIdLst>
  <p:sldIdLst>
    <p:sldId id="256" r:id="rId2"/>
    <p:sldId id="274" r:id="rId3"/>
    <p:sldId id="281" r:id="rId4"/>
    <p:sldId id="283" r:id="rId5"/>
    <p:sldId id="284" r:id="rId6"/>
    <p:sldId id="276" r:id="rId7"/>
    <p:sldId id="271" r:id="rId8"/>
    <p:sldId id="259"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CC99"/>
    <a:srgbClr val="33CCCC"/>
    <a:srgbClr val="00CCFF"/>
    <a:srgbClr val="00FFFF"/>
    <a:srgbClr val="000000"/>
    <a:srgbClr val="009999"/>
    <a:srgbClr val="9933FF"/>
    <a:srgbClr val="B2F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9" autoAdjust="0"/>
    <p:restoredTop sz="94343" autoAdjust="0"/>
  </p:normalViewPr>
  <p:slideViewPr>
    <p:cSldViewPr snapToGrid="0">
      <p:cViewPr>
        <p:scale>
          <a:sx n="95" d="100"/>
          <a:sy n="95" d="100"/>
        </p:scale>
        <p:origin x="1266" y="66"/>
      </p:cViewPr>
      <p:guideLst/>
    </p:cSldViewPr>
  </p:slideViewPr>
  <p:outlineViewPr>
    <p:cViewPr>
      <p:scale>
        <a:sx n="33" d="100"/>
        <a:sy n="33" d="100"/>
      </p:scale>
      <p:origin x="0" y="-126"/>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473168-96CE-4517-ABF0-DB78B166B6FC}" type="doc">
      <dgm:prSet loTypeId="urn:microsoft.com/office/officeart/2005/8/layout/chevron1" loCatId="process" qsTypeId="urn:microsoft.com/office/officeart/2005/8/quickstyle/simple1" qsCatId="simple" csTypeId="urn:microsoft.com/office/officeart/2005/8/colors/accent1_2" csCatId="accent1" phldr="1"/>
      <dgm:spPr/>
    </dgm:pt>
    <dgm:pt modelId="{C069EF1B-82F1-4145-A48F-C0C4C72A3533}">
      <dgm:prSet phldrT="[Text]" custT="1"/>
      <dgm:spPr>
        <a:solidFill>
          <a:schemeClr val="accent1">
            <a:lumMod val="50000"/>
            <a:lumOff val="50000"/>
          </a:schemeClr>
        </a:solidFill>
        <a:ln>
          <a:noFill/>
        </a:ln>
      </dgm:spPr>
      <dgm:t>
        <a:bodyPr/>
        <a:lstStyle/>
        <a:p>
          <a:r>
            <a:rPr lang="en-US" sz="2000" dirty="0" smtClean="0"/>
            <a:t>Future</a:t>
          </a:r>
          <a:endParaRPr lang="en-US" sz="2900" dirty="0"/>
        </a:p>
      </dgm:t>
    </dgm:pt>
    <dgm:pt modelId="{9A6C5999-64D6-451B-86C2-982D3D2E38F3}" type="parTrans" cxnId="{5A3DAA18-6423-41F7-8A42-41AD8FE34873}">
      <dgm:prSet/>
      <dgm:spPr/>
      <dgm:t>
        <a:bodyPr/>
        <a:lstStyle/>
        <a:p>
          <a:endParaRPr lang="en-US"/>
        </a:p>
      </dgm:t>
    </dgm:pt>
    <dgm:pt modelId="{BD8C69E6-5B3E-458C-9A40-943CDD0C9C7C}" type="sibTrans" cxnId="{5A3DAA18-6423-41F7-8A42-41AD8FE34873}">
      <dgm:prSet/>
      <dgm:spPr/>
      <dgm:t>
        <a:bodyPr/>
        <a:lstStyle/>
        <a:p>
          <a:endParaRPr lang="en-US"/>
        </a:p>
      </dgm:t>
    </dgm:pt>
    <dgm:pt modelId="{C28764AE-2529-48FB-A0C2-036496863A4F}">
      <dgm:prSet phldrT="[Text]" custT="1"/>
      <dgm:spPr>
        <a:solidFill>
          <a:schemeClr val="accent1">
            <a:lumMod val="75000"/>
            <a:lumOff val="25000"/>
          </a:schemeClr>
        </a:solidFill>
        <a:ln>
          <a:noFill/>
        </a:ln>
      </dgm:spPr>
      <dgm:t>
        <a:bodyPr/>
        <a:lstStyle/>
        <a:p>
          <a:r>
            <a:rPr lang="en-US" sz="2000" dirty="0" smtClean="0"/>
            <a:t>Present</a:t>
          </a:r>
          <a:endParaRPr lang="en-US" sz="2600" dirty="0"/>
        </a:p>
      </dgm:t>
    </dgm:pt>
    <dgm:pt modelId="{67D0DA76-8A2A-46AF-9573-3704AB5CED70}" type="sibTrans" cxnId="{8CF6AC7D-0D4B-42E9-812D-7321FC38E5BB}">
      <dgm:prSet/>
      <dgm:spPr/>
      <dgm:t>
        <a:bodyPr/>
        <a:lstStyle/>
        <a:p>
          <a:endParaRPr lang="en-US"/>
        </a:p>
      </dgm:t>
    </dgm:pt>
    <dgm:pt modelId="{87494BEB-5E4B-4A81-A2FD-9A7836F742C2}" type="parTrans" cxnId="{8CF6AC7D-0D4B-42E9-812D-7321FC38E5BB}">
      <dgm:prSet/>
      <dgm:spPr/>
      <dgm:t>
        <a:bodyPr/>
        <a:lstStyle/>
        <a:p>
          <a:endParaRPr lang="en-US"/>
        </a:p>
      </dgm:t>
    </dgm:pt>
    <dgm:pt modelId="{FFEF292F-FA3E-4D18-9A4D-B425D4DDC9CC}">
      <dgm:prSet phldrT="[Text]" custT="1"/>
      <dgm:spPr>
        <a:ln>
          <a:noFill/>
        </a:ln>
      </dgm:spPr>
      <dgm:t>
        <a:bodyPr/>
        <a:lstStyle/>
        <a:p>
          <a:r>
            <a:rPr lang="en-US" sz="2000" dirty="0" smtClean="0"/>
            <a:t>Past</a:t>
          </a:r>
          <a:endParaRPr lang="en-US" sz="2600" dirty="0"/>
        </a:p>
      </dgm:t>
    </dgm:pt>
    <dgm:pt modelId="{39999EF2-FCB8-4781-A2A7-FD580FEF143E}" type="sibTrans" cxnId="{3CFE9AD6-0F03-42F1-9C14-EE38A77A62E0}">
      <dgm:prSet/>
      <dgm:spPr/>
      <dgm:t>
        <a:bodyPr/>
        <a:lstStyle/>
        <a:p>
          <a:endParaRPr lang="en-US"/>
        </a:p>
      </dgm:t>
    </dgm:pt>
    <dgm:pt modelId="{7852BD2E-ABA5-40D5-98F4-E5571658858A}" type="parTrans" cxnId="{3CFE9AD6-0F03-42F1-9C14-EE38A77A62E0}">
      <dgm:prSet/>
      <dgm:spPr/>
      <dgm:t>
        <a:bodyPr/>
        <a:lstStyle/>
        <a:p>
          <a:endParaRPr lang="en-US"/>
        </a:p>
      </dgm:t>
    </dgm:pt>
    <dgm:pt modelId="{37A4FD48-0D62-4BE0-A733-80B9DE46D1F0}" type="pres">
      <dgm:prSet presAssocID="{7B473168-96CE-4517-ABF0-DB78B166B6FC}" presName="Name0" presStyleCnt="0">
        <dgm:presLayoutVars>
          <dgm:dir/>
          <dgm:animLvl val="lvl"/>
          <dgm:resizeHandles val="exact"/>
        </dgm:presLayoutVars>
      </dgm:prSet>
      <dgm:spPr/>
    </dgm:pt>
    <dgm:pt modelId="{982DFCA7-ED6C-4D81-ADDC-3179FC165306}" type="pres">
      <dgm:prSet presAssocID="{FFEF292F-FA3E-4D18-9A4D-B425D4DDC9CC}" presName="parTxOnly" presStyleLbl="node1" presStyleIdx="0" presStyleCnt="3" custLinFactX="5028" custLinFactNeighborX="100000">
        <dgm:presLayoutVars>
          <dgm:chMax val="0"/>
          <dgm:chPref val="0"/>
          <dgm:bulletEnabled val="1"/>
        </dgm:presLayoutVars>
      </dgm:prSet>
      <dgm:spPr/>
      <dgm:t>
        <a:bodyPr/>
        <a:lstStyle/>
        <a:p>
          <a:endParaRPr lang="en-US"/>
        </a:p>
      </dgm:t>
    </dgm:pt>
    <dgm:pt modelId="{4A49225D-7DDB-47F3-AB90-500A65B42D6D}" type="pres">
      <dgm:prSet presAssocID="{39999EF2-FCB8-4781-A2A7-FD580FEF143E}" presName="parTxOnlySpace" presStyleCnt="0"/>
      <dgm:spPr/>
    </dgm:pt>
    <dgm:pt modelId="{E9BB9D19-E06F-4E7C-ACF9-577F48077600}" type="pres">
      <dgm:prSet presAssocID="{C28764AE-2529-48FB-A0C2-036496863A4F}" presName="parTxOnly" presStyleLbl="node1" presStyleIdx="1" presStyleCnt="3">
        <dgm:presLayoutVars>
          <dgm:chMax val="0"/>
          <dgm:chPref val="0"/>
          <dgm:bulletEnabled val="1"/>
        </dgm:presLayoutVars>
      </dgm:prSet>
      <dgm:spPr/>
      <dgm:t>
        <a:bodyPr/>
        <a:lstStyle/>
        <a:p>
          <a:endParaRPr lang="en-US"/>
        </a:p>
      </dgm:t>
    </dgm:pt>
    <dgm:pt modelId="{93706ADA-0E14-4E1D-B587-6FA162538815}" type="pres">
      <dgm:prSet presAssocID="{67D0DA76-8A2A-46AF-9573-3704AB5CED70}" presName="parTxOnlySpace" presStyleCnt="0"/>
      <dgm:spPr/>
    </dgm:pt>
    <dgm:pt modelId="{36F1FE4F-7A6C-4BA3-A256-B421392EC506}" type="pres">
      <dgm:prSet presAssocID="{C069EF1B-82F1-4145-A48F-C0C4C72A3533}" presName="parTxOnly" presStyleLbl="node1" presStyleIdx="2" presStyleCnt="3" custLinFactX="-2593" custLinFactNeighborX="-100000">
        <dgm:presLayoutVars>
          <dgm:chMax val="0"/>
          <dgm:chPref val="0"/>
          <dgm:bulletEnabled val="1"/>
        </dgm:presLayoutVars>
      </dgm:prSet>
      <dgm:spPr/>
      <dgm:t>
        <a:bodyPr/>
        <a:lstStyle/>
        <a:p>
          <a:endParaRPr lang="en-US"/>
        </a:p>
      </dgm:t>
    </dgm:pt>
  </dgm:ptLst>
  <dgm:cxnLst>
    <dgm:cxn modelId="{91CB8CC6-6BA5-41CA-97BF-C1F86D9DDC0D}" type="presOf" srcId="{FFEF292F-FA3E-4D18-9A4D-B425D4DDC9CC}" destId="{982DFCA7-ED6C-4D81-ADDC-3179FC165306}" srcOrd="0" destOrd="0" presId="urn:microsoft.com/office/officeart/2005/8/layout/chevron1"/>
    <dgm:cxn modelId="{40633D4C-4034-4E7B-8554-579803B526C2}" type="presOf" srcId="{C069EF1B-82F1-4145-A48F-C0C4C72A3533}" destId="{36F1FE4F-7A6C-4BA3-A256-B421392EC506}" srcOrd="0" destOrd="0" presId="urn:microsoft.com/office/officeart/2005/8/layout/chevron1"/>
    <dgm:cxn modelId="{EA77DD2D-6747-4AF2-A2EF-0DC1A5C03F2C}" type="presOf" srcId="{C28764AE-2529-48FB-A0C2-036496863A4F}" destId="{E9BB9D19-E06F-4E7C-ACF9-577F48077600}" srcOrd="0" destOrd="0" presId="urn:microsoft.com/office/officeart/2005/8/layout/chevron1"/>
    <dgm:cxn modelId="{37FB166B-6AF2-4E00-9E93-C8CB49F769AA}" type="presOf" srcId="{7B473168-96CE-4517-ABF0-DB78B166B6FC}" destId="{37A4FD48-0D62-4BE0-A733-80B9DE46D1F0}" srcOrd="0" destOrd="0" presId="urn:microsoft.com/office/officeart/2005/8/layout/chevron1"/>
    <dgm:cxn modelId="{8CF6AC7D-0D4B-42E9-812D-7321FC38E5BB}" srcId="{7B473168-96CE-4517-ABF0-DB78B166B6FC}" destId="{C28764AE-2529-48FB-A0C2-036496863A4F}" srcOrd="1" destOrd="0" parTransId="{87494BEB-5E4B-4A81-A2FD-9A7836F742C2}" sibTransId="{67D0DA76-8A2A-46AF-9573-3704AB5CED70}"/>
    <dgm:cxn modelId="{3CFE9AD6-0F03-42F1-9C14-EE38A77A62E0}" srcId="{7B473168-96CE-4517-ABF0-DB78B166B6FC}" destId="{FFEF292F-FA3E-4D18-9A4D-B425D4DDC9CC}" srcOrd="0" destOrd="0" parTransId="{7852BD2E-ABA5-40D5-98F4-E5571658858A}" sibTransId="{39999EF2-FCB8-4781-A2A7-FD580FEF143E}"/>
    <dgm:cxn modelId="{5A3DAA18-6423-41F7-8A42-41AD8FE34873}" srcId="{7B473168-96CE-4517-ABF0-DB78B166B6FC}" destId="{C069EF1B-82F1-4145-A48F-C0C4C72A3533}" srcOrd="2" destOrd="0" parTransId="{9A6C5999-64D6-451B-86C2-982D3D2E38F3}" sibTransId="{BD8C69E6-5B3E-458C-9A40-943CDD0C9C7C}"/>
    <dgm:cxn modelId="{F88C339B-7A8D-4583-8E11-9B93D9F6DB01}" type="presParOf" srcId="{37A4FD48-0D62-4BE0-A733-80B9DE46D1F0}" destId="{982DFCA7-ED6C-4D81-ADDC-3179FC165306}" srcOrd="0" destOrd="0" presId="urn:microsoft.com/office/officeart/2005/8/layout/chevron1"/>
    <dgm:cxn modelId="{7C3F52C9-3D4D-4D51-8FDC-4DB34DF60AA0}" type="presParOf" srcId="{37A4FD48-0D62-4BE0-A733-80B9DE46D1F0}" destId="{4A49225D-7DDB-47F3-AB90-500A65B42D6D}" srcOrd="1" destOrd="0" presId="urn:microsoft.com/office/officeart/2005/8/layout/chevron1"/>
    <dgm:cxn modelId="{2D49E9DC-4D81-4BDA-A934-F2E54B56711C}" type="presParOf" srcId="{37A4FD48-0D62-4BE0-A733-80B9DE46D1F0}" destId="{E9BB9D19-E06F-4E7C-ACF9-577F48077600}" srcOrd="2" destOrd="0" presId="urn:microsoft.com/office/officeart/2005/8/layout/chevron1"/>
    <dgm:cxn modelId="{43B24A45-6047-4CB8-BA34-8D1BB53CB6FC}" type="presParOf" srcId="{37A4FD48-0D62-4BE0-A733-80B9DE46D1F0}" destId="{93706ADA-0E14-4E1D-B587-6FA162538815}" srcOrd="3" destOrd="0" presId="urn:microsoft.com/office/officeart/2005/8/layout/chevron1"/>
    <dgm:cxn modelId="{0146F811-C8B5-47DD-B662-5128FC175E19}" type="presParOf" srcId="{37A4FD48-0D62-4BE0-A733-80B9DE46D1F0}" destId="{36F1FE4F-7A6C-4BA3-A256-B421392EC506}"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4C1214-1EE9-437F-96A8-AE66C7436AF5}" type="doc">
      <dgm:prSet loTypeId="urn:microsoft.com/office/officeart/2005/8/layout/bList2" loCatId="list" qsTypeId="urn:microsoft.com/office/officeart/2005/8/quickstyle/simple1" qsCatId="simple" csTypeId="urn:microsoft.com/office/officeart/2005/8/colors/accent1_2" csCatId="accent1" phldr="1"/>
      <dgm:spPr/>
    </dgm:pt>
    <dgm:pt modelId="{01EFE404-33F5-4EA4-9432-31B5DB8AAA1B}">
      <dgm:prSet phldrT="[Text]" custT="1"/>
      <dgm:spPr>
        <a:solidFill>
          <a:srgbClr val="33CCCC"/>
        </a:solidFill>
      </dgm:spPr>
      <dgm:t>
        <a:bodyPr anchor="ctr" anchorCtr="1"/>
        <a:lstStyle/>
        <a:p>
          <a:pPr algn="ct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What</a:t>
          </a:r>
          <a:endParaRPr lang="en-US" sz="1400" dirty="0">
            <a:solidFill>
              <a:schemeClr val="tx1"/>
            </a:solidFill>
          </a:endParaRPr>
        </a:p>
      </dgm:t>
    </dgm:pt>
    <dgm:pt modelId="{1EEA5103-DE6F-43C1-A02C-82D60CBEE109}" type="parTrans" cxnId="{4CB9D58D-B857-456F-A228-1506E397A6D2}">
      <dgm:prSet/>
      <dgm:spPr/>
      <dgm:t>
        <a:bodyPr/>
        <a:lstStyle/>
        <a:p>
          <a:endParaRPr lang="en-US" sz="1400"/>
        </a:p>
      </dgm:t>
    </dgm:pt>
    <dgm:pt modelId="{CBD07832-C56D-4AD5-B2D3-741A7AD0A94B}" type="sibTrans" cxnId="{4CB9D58D-B857-456F-A228-1506E397A6D2}">
      <dgm:prSet/>
      <dgm:spPr/>
      <dgm:t>
        <a:bodyPr/>
        <a:lstStyle/>
        <a:p>
          <a:endParaRPr lang="en-US" sz="1400"/>
        </a:p>
      </dgm:t>
    </dgm:pt>
    <dgm:pt modelId="{0B01F484-BCFF-40E7-A35B-0772DFA6FB41}">
      <dgm:prSet phldrT="[Text]" custT="1"/>
      <dgm:spPr>
        <a:solidFill>
          <a:srgbClr val="33CCCC"/>
        </a:solidFill>
      </dgm:spPr>
      <dgm:t>
        <a:bodyPr anchor="ctr" anchorCtr="1"/>
        <a:lstStyle/>
        <a:p>
          <a:pPr algn="ct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How</a:t>
          </a:r>
          <a:endParaRPr lang="en-US" sz="1400" dirty="0">
            <a:solidFill>
              <a:schemeClr val="tx1"/>
            </a:solidFill>
          </a:endParaRPr>
        </a:p>
      </dgm:t>
    </dgm:pt>
    <dgm:pt modelId="{6F5D8E3D-19CB-44A7-9F6E-03D2F06627B7}" type="parTrans" cxnId="{54B39CD0-24A6-4110-8B0F-2B5C080FFB68}">
      <dgm:prSet/>
      <dgm:spPr/>
      <dgm:t>
        <a:bodyPr/>
        <a:lstStyle/>
        <a:p>
          <a:endParaRPr lang="en-US" sz="1400"/>
        </a:p>
      </dgm:t>
    </dgm:pt>
    <dgm:pt modelId="{D09A7677-9067-47EB-B183-F7884AC75E8A}" type="sibTrans" cxnId="{54B39CD0-24A6-4110-8B0F-2B5C080FFB68}">
      <dgm:prSet/>
      <dgm:spPr/>
      <dgm:t>
        <a:bodyPr/>
        <a:lstStyle/>
        <a:p>
          <a:endParaRPr lang="en-US" sz="1400"/>
        </a:p>
      </dgm:t>
    </dgm:pt>
    <dgm:pt modelId="{82DDB260-4F4F-4802-9C66-D8F84F312A7C}">
      <dgm:prSet custT="1"/>
      <dgm:spPr/>
      <dgm:t>
        <a:bodyPr/>
        <a:lstStyle/>
        <a:p>
          <a:pPr algn="l"/>
          <a:r>
            <a:rPr lang="en-US" sz="1400" dirty="0" smtClean="0">
              <a:latin typeface="Garamond" panose="02020404030301010803" pitchFamily="18" charset="0"/>
              <a:ea typeface="Calibri" panose="020F0502020204030204" pitchFamily="34" charset="0"/>
              <a:cs typeface="Arial" panose="020B0604020202020204" pitchFamily="34" charset="0"/>
            </a:rPr>
            <a:t>used when there is an </a:t>
          </a:r>
          <a:r>
            <a:rPr lang="en-US" sz="1400" dirty="0" smtClean="0">
              <a:solidFill>
                <a:srgbClr val="FF0000"/>
              </a:solidFill>
              <a:latin typeface="Garamond" panose="02020404030301010803" pitchFamily="18" charset="0"/>
              <a:ea typeface="Calibri" panose="020F0502020204030204" pitchFamily="34" charset="0"/>
              <a:cs typeface="Arial" panose="020B0604020202020204" pitchFamily="34" charset="0"/>
            </a:rPr>
            <a:t>uncountable noun </a:t>
          </a:r>
          <a:r>
            <a:rPr lang="en-US" sz="1400" dirty="0" smtClean="0">
              <a:latin typeface="Garamond" panose="02020404030301010803" pitchFamily="18" charset="0"/>
              <a:ea typeface="Calibri" panose="020F0502020204030204" pitchFamily="34" charset="0"/>
              <a:cs typeface="Arial" panose="020B0604020202020204" pitchFamily="34" charset="0"/>
            </a:rPr>
            <a:t>or</a:t>
          </a:r>
          <a:r>
            <a:rPr lang="en-US" sz="1400" dirty="0" smtClean="0">
              <a:solidFill>
                <a:srgbClr val="FF0000"/>
              </a:solidFill>
              <a:latin typeface="Garamond" panose="02020404030301010803" pitchFamily="18" charset="0"/>
              <a:ea typeface="Calibri" panose="020F0502020204030204" pitchFamily="34" charset="0"/>
              <a:cs typeface="Arial" panose="020B0604020202020204" pitchFamily="34" charset="0"/>
            </a:rPr>
            <a:t> plural noun.</a:t>
          </a:r>
          <a:endParaRPr lang="en-US" sz="1400" dirty="0"/>
        </a:p>
      </dgm:t>
    </dgm:pt>
    <dgm:pt modelId="{BD5D3777-C49D-42B3-8819-8EBD28C746B7}" type="parTrans" cxnId="{B7714D4A-4860-4E87-A1A7-BC5C341BA6B7}">
      <dgm:prSet/>
      <dgm:spPr/>
      <dgm:t>
        <a:bodyPr/>
        <a:lstStyle/>
        <a:p>
          <a:endParaRPr lang="en-US" sz="1400"/>
        </a:p>
      </dgm:t>
    </dgm:pt>
    <dgm:pt modelId="{8EC48C00-A3CB-4599-A0D5-CE95462693E8}" type="sibTrans" cxnId="{B7714D4A-4860-4E87-A1A7-BC5C341BA6B7}">
      <dgm:prSet/>
      <dgm:spPr/>
      <dgm:t>
        <a:bodyPr/>
        <a:lstStyle/>
        <a:p>
          <a:endParaRPr lang="en-US" sz="1400"/>
        </a:p>
      </dgm:t>
    </dgm:pt>
    <dgm:pt modelId="{51157D8D-6C37-459F-8AF1-F91531263027}">
      <dgm:prSet phldrT="[Text]" custT="1"/>
      <dgm:spPr>
        <a:solidFill>
          <a:srgbClr val="33CCCC"/>
        </a:solidFill>
      </dgm:spPr>
      <dgm:t>
        <a:bodyPr anchor="ctr" anchorCtr="1"/>
        <a:lstStyle/>
        <a:p>
          <a:pPr algn="ct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What a/an</a:t>
          </a:r>
          <a:endParaRPr lang="en-US" sz="1400" dirty="0">
            <a:solidFill>
              <a:schemeClr val="tx1"/>
            </a:solidFill>
          </a:endParaRPr>
        </a:p>
      </dgm:t>
    </dgm:pt>
    <dgm:pt modelId="{F64E3E66-0B71-40F3-98A5-3D2B2353865A}" type="sibTrans" cxnId="{F285D161-4B23-4D66-9AE6-F333E4D693DE}">
      <dgm:prSet/>
      <dgm:spPr/>
      <dgm:t>
        <a:bodyPr/>
        <a:lstStyle/>
        <a:p>
          <a:endParaRPr lang="en-US" sz="1400"/>
        </a:p>
      </dgm:t>
    </dgm:pt>
    <dgm:pt modelId="{EFC9806B-016E-4DE3-A137-E0071872CE6B}" type="parTrans" cxnId="{F285D161-4B23-4D66-9AE6-F333E4D693DE}">
      <dgm:prSet/>
      <dgm:spPr/>
      <dgm:t>
        <a:bodyPr/>
        <a:lstStyle/>
        <a:p>
          <a:endParaRPr lang="en-US" sz="1400"/>
        </a:p>
      </dgm:t>
    </dgm:pt>
    <dgm:pt modelId="{87BAD209-3BA4-4130-91EB-73CAC7D2EDAE}">
      <dgm:prSet custT="1"/>
      <dgm:spPr/>
      <dgm:t>
        <a:bodyPr/>
        <a:lstStyle/>
        <a:p>
          <a:pPr algn="l"/>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used when we have a </a:t>
          </a:r>
          <a:r>
            <a:rPr lang="en-US" sz="1400" dirty="0" smtClean="0">
              <a:solidFill>
                <a:srgbClr val="00B050"/>
              </a:solidFill>
              <a:effectLst/>
              <a:latin typeface="Garamond" panose="02020404030301010803" pitchFamily="18" charset="0"/>
              <a:ea typeface="Calibri" panose="020F0502020204030204" pitchFamily="34" charset="0"/>
              <a:cs typeface="Arial" panose="020B0604020202020204" pitchFamily="34" charset="0"/>
            </a:rPr>
            <a:t>countable noun</a:t>
          </a:r>
          <a:endParaRPr lang="en-US" sz="1400" dirty="0">
            <a:solidFill>
              <a:schemeClr val="tx1"/>
            </a:solidFill>
          </a:endParaRPr>
        </a:p>
      </dgm:t>
    </dgm:pt>
    <dgm:pt modelId="{50CA37DC-A8AC-4149-80BF-6D44E6853852}" type="parTrans" cxnId="{5A4B59BF-A798-4780-A3A4-61BC9552EF4A}">
      <dgm:prSet/>
      <dgm:spPr/>
      <dgm:t>
        <a:bodyPr/>
        <a:lstStyle/>
        <a:p>
          <a:endParaRPr lang="en-US" sz="1400"/>
        </a:p>
      </dgm:t>
    </dgm:pt>
    <dgm:pt modelId="{72E467B3-ABB9-44CF-B84A-4F26B8DDC7A2}" type="sibTrans" cxnId="{5A4B59BF-A798-4780-A3A4-61BC9552EF4A}">
      <dgm:prSet/>
      <dgm:spPr/>
      <dgm:t>
        <a:bodyPr/>
        <a:lstStyle/>
        <a:p>
          <a:endParaRPr lang="en-US" sz="1400"/>
        </a:p>
      </dgm:t>
    </dgm:pt>
    <dgm:pt modelId="{A0C9C797-C97A-4F3A-9E6A-69585B22166D}">
      <dgm:prSet custT="1"/>
      <dgm:spPr/>
      <dgm:t>
        <a:bodyPr/>
        <a:lstStyle/>
        <a:p>
          <a:pPr algn="l"/>
          <a:r>
            <a:rPr lang="en-US" sz="1400" dirty="0" smtClean="0">
              <a:latin typeface="Garamond" panose="02020404030301010803" pitchFamily="18" charset="0"/>
              <a:ea typeface="Calibri" panose="020F0502020204030204" pitchFamily="34" charset="0"/>
              <a:cs typeface="Arial" panose="020B0604020202020204" pitchFamily="34" charset="0"/>
            </a:rPr>
            <a:t>used with </a:t>
          </a:r>
          <a:r>
            <a:rPr lang="en-US" sz="1400" dirty="0" smtClean="0">
              <a:solidFill>
                <a:srgbClr val="00B0F0"/>
              </a:solidFill>
              <a:latin typeface="Garamond" panose="02020404030301010803" pitchFamily="18" charset="0"/>
              <a:ea typeface="Calibri" panose="020F0502020204030204" pitchFamily="34" charset="0"/>
              <a:cs typeface="Arial" panose="020B0604020202020204" pitchFamily="34" charset="0"/>
            </a:rPr>
            <a:t>adjectives</a:t>
          </a:r>
          <a:r>
            <a:rPr lang="en-US" sz="1400" dirty="0" smtClean="0">
              <a:latin typeface="Garamond" panose="02020404030301010803" pitchFamily="18" charset="0"/>
              <a:ea typeface="Calibri" panose="020F0502020204030204" pitchFamily="34" charset="0"/>
              <a:cs typeface="Arial" panose="020B0604020202020204" pitchFamily="34" charset="0"/>
            </a:rPr>
            <a:t> and </a:t>
          </a:r>
          <a:r>
            <a:rPr lang="en-US" sz="1400" dirty="0" smtClean="0">
              <a:solidFill>
                <a:srgbClr val="00B0F0"/>
              </a:solidFill>
              <a:latin typeface="Garamond" panose="02020404030301010803" pitchFamily="18" charset="0"/>
              <a:ea typeface="Calibri" panose="020F0502020204030204" pitchFamily="34" charset="0"/>
              <a:cs typeface="Arial" panose="020B0604020202020204" pitchFamily="34" charset="0"/>
            </a:rPr>
            <a:t>adverbs</a:t>
          </a:r>
          <a:endParaRPr lang="en-US" sz="1400" dirty="0"/>
        </a:p>
      </dgm:t>
    </dgm:pt>
    <dgm:pt modelId="{A2D922A8-4350-474E-B9A2-52DEEB5AC1B9}" type="parTrans" cxnId="{3268F278-FBEB-4CC1-B2C0-5F234C6BA7E7}">
      <dgm:prSet/>
      <dgm:spPr/>
      <dgm:t>
        <a:bodyPr/>
        <a:lstStyle/>
        <a:p>
          <a:endParaRPr lang="en-US" sz="1400"/>
        </a:p>
      </dgm:t>
    </dgm:pt>
    <dgm:pt modelId="{2B84E309-97C8-4E15-AE0B-3CF5074C1971}" type="sibTrans" cxnId="{3268F278-FBEB-4CC1-B2C0-5F234C6BA7E7}">
      <dgm:prSet/>
      <dgm:spPr/>
      <dgm:t>
        <a:bodyPr/>
        <a:lstStyle/>
        <a:p>
          <a:endParaRPr lang="en-US" sz="1400"/>
        </a:p>
      </dgm:t>
    </dgm:pt>
    <dgm:pt modelId="{3C235722-3CAD-4250-AFDA-9FA7C93E20E2}" type="pres">
      <dgm:prSet presAssocID="{284C1214-1EE9-437F-96A8-AE66C7436AF5}" presName="diagram" presStyleCnt="0">
        <dgm:presLayoutVars>
          <dgm:dir/>
          <dgm:animLvl val="lvl"/>
          <dgm:resizeHandles val="exact"/>
        </dgm:presLayoutVars>
      </dgm:prSet>
      <dgm:spPr/>
    </dgm:pt>
    <dgm:pt modelId="{4ECBF7EB-FFB6-46EB-B7B4-539B37F578AE}" type="pres">
      <dgm:prSet presAssocID="{51157D8D-6C37-459F-8AF1-F91531263027}" presName="compNode" presStyleCnt="0"/>
      <dgm:spPr/>
    </dgm:pt>
    <dgm:pt modelId="{03A40471-53D8-4527-8655-07122EB17307}" type="pres">
      <dgm:prSet presAssocID="{51157D8D-6C37-459F-8AF1-F91531263027}" presName="childRect" presStyleLbl="bgAcc1" presStyleIdx="0" presStyleCnt="3">
        <dgm:presLayoutVars>
          <dgm:bulletEnabled val="1"/>
        </dgm:presLayoutVars>
      </dgm:prSet>
      <dgm:spPr/>
      <dgm:t>
        <a:bodyPr/>
        <a:lstStyle/>
        <a:p>
          <a:endParaRPr lang="en-US"/>
        </a:p>
      </dgm:t>
    </dgm:pt>
    <dgm:pt modelId="{20874F92-7FAB-4045-A59C-06E7D53C21AD}" type="pres">
      <dgm:prSet presAssocID="{51157D8D-6C37-459F-8AF1-F91531263027}" presName="parentText" presStyleLbl="node1" presStyleIdx="0" presStyleCnt="0">
        <dgm:presLayoutVars>
          <dgm:chMax val="0"/>
          <dgm:bulletEnabled val="1"/>
        </dgm:presLayoutVars>
      </dgm:prSet>
      <dgm:spPr/>
      <dgm:t>
        <a:bodyPr/>
        <a:lstStyle/>
        <a:p>
          <a:endParaRPr lang="en-US"/>
        </a:p>
      </dgm:t>
    </dgm:pt>
    <dgm:pt modelId="{4F6F3779-B451-4D8D-B21A-3F15FFA6EC41}" type="pres">
      <dgm:prSet presAssocID="{51157D8D-6C37-459F-8AF1-F91531263027}" presName="parentRect" presStyleLbl="alignNode1" presStyleIdx="0" presStyleCnt="3" custLinFactNeighborY="0"/>
      <dgm:spPr/>
      <dgm:t>
        <a:bodyPr/>
        <a:lstStyle/>
        <a:p>
          <a:endParaRPr lang="en-US"/>
        </a:p>
      </dgm:t>
    </dgm:pt>
    <dgm:pt modelId="{642528DE-A42E-418E-830F-3FDCF4867471}" type="pres">
      <dgm:prSet presAssocID="{51157D8D-6C37-459F-8AF1-F91531263027}" presName="adorn" presStyleLbl="fgAccFollowNode1" presStyleIdx="0" presStyleCnt="3" custScaleX="18147" custScaleY="19575"/>
      <dgm:spPr>
        <a:solidFill>
          <a:schemeClr val="accent1">
            <a:tint val="40000"/>
            <a:hueOff val="0"/>
            <a:satOff val="0"/>
            <a:lumOff val="0"/>
            <a:alpha val="0"/>
          </a:schemeClr>
        </a:solidFill>
        <a:ln>
          <a:noFill/>
        </a:ln>
      </dgm:spPr>
    </dgm:pt>
    <dgm:pt modelId="{3AAAB738-17A2-4B91-BEB1-2725045B854B}" type="pres">
      <dgm:prSet presAssocID="{F64E3E66-0B71-40F3-98A5-3D2B2353865A}" presName="sibTrans" presStyleLbl="sibTrans2D1" presStyleIdx="0" presStyleCnt="0"/>
      <dgm:spPr/>
      <dgm:t>
        <a:bodyPr/>
        <a:lstStyle/>
        <a:p>
          <a:endParaRPr lang="en-US"/>
        </a:p>
      </dgm:t>
    </dgm:pt>
    <dgm:pt modelId="{6B745927-EC81-4172-8500-15347FADB245}" type="pres">
      <dgm:prSet presAssocID="{01EFE404-33F5-4EA4-9432-31B5DB8AAA1B}" presName="compNode" presStyleCnt="0"/>
      <dgm:spPr/>
    </dgm:pt>
    <dgm:pt modelId="{FC45257A-FE7D-46F4-95CF-1E55A9914F50}" type="pres">
      <dgm:prSet presAssocID="{01EFE404-33F5-4EA4-9432-31B5DB8AAA1B}" presName="childRect" presStyleLbl="bgAcc1" presStyleIdx="1" presStyleCnt="3">
        <dgm:presLayoutVars>
          <dgm:bulletEnabled val="1"/>
        </dgm:presLayoutVars>
      </dgm:prSet>
      <dgm:spPr/>
      <dgm:t>
        <a:bodyPr/>
        <a:lstStyle/>
        <a:p>
          <a:endParaRPr lang="en-US"/>
        </a:p>
      </dgm:t>
    </dgm:pt>
    <dgm:pt modelId="{4452C8A4-FB65-4A20-9F87-D49CE0E12794}" type="pres">
      <dgm:prSet presAssocID="{01EFE404-33F5-4EA4-9432-31B5DB8AAA1B}" presName="parentText" presStyleLbl="node1" presStyleIdx="0" presStyleCnt="0">
        <dgm:presLayoutVars>
          <dgm:chMax val="0"/>
          <dgm:bulletEnabled val="1"/>
        </dgm:presLayoutVars>
      </dgm:prSet>
      <dgm:spPr/>
      <dgm:t>
        <a:bodyPr/>
        <a:lstStyle/>
        <a:p>
          <a:endParaRPr lang="en-US"/>
        </a:p>
      </dgm:t>
    </dgm:pt>
    <dgm:pt modelId="{AAAE0427-0E09-493C-9274-B739A2240462}" type="pres">
      <dgm:prSet presAssocID="{01EFE404-33F5-4EA4-9432-31B5DB8AAA1B}" presName="parentRect" presStyleLbl="alignNode1" presStyleIdx="1" presStyleCnt="3"/>
      <dgm:spPr/>
      <dgm:t>
        <a:bodyPr/>
        <a:lstStyle/>
        <a:p>
          <a:endParaRPr lang="en-US"/>
        </a:p>
      </dgm:t>
    </dgm:pt>
    <dgm:pt modelId="{52408535-972C-4C61-88FD-F37BAC73D2BF}" type="pres">
      <dgm:prSet presAssocID="{01EFE404-33F5-4EA4-9432-31B5DB8AAA1B}" presName="adorn" presStyleLbl="fgAccFollowNode1" presStyleIdx="1" presStyleCnt="3" custScaleX="18147" custScaleY="19575"/>
      <dgm:spPr>
        <a:solidFill>
          <a:schemeClr val="accent1">
            <a:tint val="40000"/>
            <a:hueOff val="0"/>
            <a:satOff val="0"/>
            <a:lumOff val="0"/>
            <a:alpha val="0"/>
          </a:schemeClr>
        </a:solidFill>
        <a:ln>
          <a:noFill/>
        </a:ln>
      </dgm:spPr>
    </dgm:pt>
    <dgm:pt modelId="{CFA1D21E-23E4-4F6A-98BC-98CCFABE5D6B}" type="pres">
      <dgm:prSet presAssocID="{CBD07832-C56D-4AD5-B2D3-741A7AD0A94B}" presName="sibTrans" presStyleLbl="sibTrans2D1" presStyleIdx="0" presStyleCnt="0"/>
      <dgm:spPr/>
      <dgm:t>
        <a:bodyPr/>
        <a:lstStyle/>
        <a:p>
          <a:endParaRPr lang="en-US"/>
        </a:p>
      </dgm:t>
    </dgm:pt>
    <dgm:pt modelId="{0E69B25A-5A9E-446A-809D-32355EC63476}" type="pres">
      <dgm:prSet presAssocID="{0B01F484-BCFF-40E7-A35B-0772DFA6FB41}" presName="compNode" presStyleCnt="0"/>
      <dgm:spPr/>
    </dgm:pt>
    <dgm:pt modelId="{D5E2F35C-3FDD-4F45-AF80-855B19FBB29F}" type="pres">
      <dgm:prSet presAssocID="{0B01F484-BCFF-40E7-A35B-0772DFA6FB41}" presName="childRect" presStyleLbl="bgAcc1" presStyleIdx="2" presStyleCnt="3">
        <dgm:presLayoutVars>
          <dgm:bulletEnabled val="1"/>
        </dgm:presLayoutVars>
      </dgm:prSet>
      <dgm:spPr/>
      <dgm:t>
        <a:bodyPr/>
        <a:lstStyle/>
        <a:p>
          <a:endParaRPr lang="en-US"/>
        </a:p>
      </dgm:t>
    </dgm:pt>
    <dgm:pt modelId="{35851439-C13B-4E47-AD6B-14EB2E73BB89}" type="pres">
      <dgm:prSet presAssocID="{0B01F484-BCFF-40E7-A35B-0772DFA6FB41}" presName="parentText" presStyleLbl="node1" presStyleIdx="0" presStyleCnt="0">
        <dgm:presLayoutVars>
          <dgm:chMax val="0"/>
          <dgm:bulletEnabled val="1"/>
        </dgm:presLayoutVars>
      </dgm:prSet>
      <dgm:spPr/>
      <dgm:t>
        <a:bodyPr/>
        <a:lstStyle/>
        <a:p>
          <a:endParaRPr lang="en-US"/>
        </a:p>
      </dgm:t>
    </dgm:pt>
    <dgm:pt modelId="{519EF21D-4C62-4EEA-900C-29716991951F}" type="pres">
      <dgm:prSet presAssocID="{0B01F484-BCFF-40E7-A35B-0772DFA6FB41}" presName="parentRect" presStyleLbl="alignNode1" presStyleIdx="2" presStyleCnt="3"/>
      <dgm:spPr/>
      <dgm:t>
        <a:bodyPr/>
        <a:lstStyle/>
        <a:p>
          <a:endParaRPr lang="en-US"/>
        </a:p>
      </dgm:t>
    </dgm:pt>
    <dgm:pt modelId="{56F21981-DAC7-455E-AD0D-D90BE8506E58}" type="pres">
      <dgm:prSet presAssocID="{0B01F484-BCFF-40E7-A35B-0772DFA6FB41}" presName="adorn" presStyleLbl="fgAccFollowNode1" presStyleIdx="2" presStyleCnt="3" custScaleX="18147" custScaleY="19575"/>
      <dgm:spPr>
        <a:solidFill>
          <a:schemeClr val="accent1">
            <a:tint val="40000"/>
            <a:hueOff val="0"/>
            <a:satOff val="0"/>
            <a:lumOff val="0"/>
            <a:alpha val="0"/>
          </a:schemeClr>
        </a:solidFill>
        <a:ln>
          <a:noFill/>
        </a:ln>
      </dgm:spPr>
    </dgm:pt>
  </dgm:ptLst>
  <dgm:cxnLst>
    <dgm:cxn modelId="{EE5F9F81-4206-4A51-AE81-DE54FA7F8207}" type="presOf" srcId="{82DDB260-4F4F-4802-9C66-D8F84F312A7C}" destId="{FC45257A-FE7D-46F4-95CF-1E55A9914F50}" srcOrd="0" destOrd="0" presId="urn:microsoft.com/office/officeart/2005/8/layout/bList2"/>
    <dgm:cxn modelId="{EB2E413D-1BE0-4862-AB51-712F0284D3C0}" type="presOf" srcId="{0B01F484-BCFF-40E7-A35B-0772DFA6FB41}" destId="{35851439-C13B-4E47-AD6B-14EB2E73BB89}" srcOrd="0" destOrd="0" presId="urn:microsoft.com/office/officeart/2005/8/layout/bList2"/>
    <dgm:cxn modelId="{468DE8CC-9D95-4CA8-90D3-EF54FEB31D73}" type="presOf" srcId="{51157D8D-6C37-459F-8AF1-F91531263027}" destId="{20874F92-7FAB-4045-A59C-06E7D53C21AD}" srcOrd="0" destOrd="0" presId="urn:microsoft.com/office/officeart/2005/8/layout/bList2"/>
    <dgm:cxn modelId="{5A4B59BF-A798-4780-A3A4-61BC9552EF4A}" srcId="{51157D8D-6C37-459F-8AF1-F91531263027}" destId="{87BAD209-3BA4-4130-91EB-73CAC7D2EDAE}" srcOrd="0" destOrd="0" parTransId="{50CA37DC-A8AC-4149-80BF-6D44E6853852}" sibTransId="{72E467B3-ABB9-44CF-B84A-4F26B8DDC7A2}"/>
    <dgm:cxn modelId="{3268F278-FBEB-4CC1-B2C0-5F234C6BA7E7}" srcId="{0B01F484-BCFF-40E7-A35B-0772DFA6FB41}" destId="{A0C9C797-C97A-4F3A-9E6A-69585B22166D}" srcOrd="0" destOrd="0" parTransId="{A2D922A8-4350-474E-B9A2-52DEEB5AC1B9}" sibTransId="{2B84E309-97C8-4E15-AE0B-3CF5074C1971}"/>
    <dgm:cxn modelId="{D8AD024A-936F-4083-96B7-412728DC8E3C}" type="presOf" srcId="{F64E3E66-0B71-40F3-98A5-3D2B2353865A}" destId="{3AAAB738-17A2-4B91-BEB1-2725045B854B}" srcOrd="0" destOrd="0" presId="urn:microsoft.com/office/officeart/2005/8/layout/bList2"/>
    <dgm:cxn modelId="{930586F6-B384-40E8-BCC8-0382F599376F}" type="presOf" srcId="{0B01F484-BCFF-40E7-A35B-0772DFA6FB41}" destId="{519EF21D-4C62-4EEA-900C-29716991951F}" srcOrd="1" destOrd="0" presId="urn:microsoft.com/office/officeart/2005/8/layout/bList2"/>
    <dgm:cxn modelId="{54B39CD0-24A6-4110-8B0F-2B5C080FFB68}" srcId="{284C1214-1EE9-437F-96A8-AE66C7436AF5}" destId="{0B01F484-BCFF-40E7-A35B-0772DFA6FB41}" srcOrd="2" destOrd="0" parTransId="{6F5D8E3D-19CB-44A7-9F6E-03D2F06627B7}" sibTransId="{D09A7677-9067-47EB-B183-F7884AC75E8A}"/>
    <dgm:cxn modelId="{1777BB65-EB2C-4FA2-9D7D-9CFAEE0AABE8}" type="presOf" srcId="{A0C9C797-C97A-4F3A-9E6A-69585B22166D}" destId="{D5E2F35C-3FDD-4F45-AF80-855B19FBB29F}" srcOrd="0" destOrd="0" presId="urn:microsoft.com/office/officeart/2005/8/layout/bList2"/>
    <dgm:cxn modelId="{5E84A7AD-6DEE-45D8-AA6B-03D990FFF819}" type="presOf" srcId="{51157D8D-6C37-459F-8AF1-F91531263027}" destId="{4F6F3779-B451-4D8D-B21A-3F15FFA6EC41}" srcOrd="1" destOrd="0" presId="urn:microsoft.com/office/officeart/2005/8/layout/bList2"/>
    <dgm:cxn modelId="{3BE23DE4-F476-43CC-8D7F-C687CF476E62}" type="presOf" srcId="{CBD07832-C56D-4AD5-B2D3-741A7AD0A94B}" destId="{CFA1D21E-23E4-4F6A-98BC-98CCFABE5D6B}" srcOrd="0" destOrd="0" presId="urn:microsoft.com/office/officeart/2005/8/layout/bList2"/>
    <dgm:cxn modelId="{E4E5B83F-2CF6-4824-AF24-4DB85C56EA76}" type="presOf" srcId="{01EFE404-33F5-4EA4-9432-31B5DB8AAA1B}" destId="{4452C8A4-FB65-4A20-9F87-D49CE0E12794}" srcOrd="0" destOrd="0" presId="urn:microsoft.com/office/officeart/2005/8/layout/bList2"/>
    <dgm:cxn modelId="{CF0BD8D1-EA0A-4842-8721-15960EF70C4B}" type="presOf" srcId="{87BAD209-3BA4-4130-91EB-73CAC7D2EDAE}" destId="{03A40471-53D8-4527-8655-07122EB17307}" srcOrd="0" destOrd="0" presId="urn:microsoft.com/office/officeart/2005/8/layout/bList2"/>
    <dgm:cxn modelId="{4CB9D58D-B857-456F-A228-1506E397A6D2}" srcId="{284C1214-1EE9-437F-96A8-AE66C7436AF5}" destId="{01EFE404-33F5-4EA4-9432-31B5DB8AAA1B}" srcOrd="1" destOrd="0" parTransId="{1EEA5103-DE6F-43C1-A02C-82D60CBEE109}" sibTransId="{CBD07832-C56D-4AD5-B2D3-741A7AD0A94B}"/>
    <dgm:cxn modelId="{845A66AE-5798-44E6-83BE-B48E157BCE5F}" type="presOf" srcId="{284C1214-1EE9-437F-96A8-AE66C7436AF5}" destId="{3C235722-3CAD-4250-AFDA-9FA7C93E20E2}" srcOrd="0" destOrd="0" presId="urn:microsoft.com/office/officeart/2005/8/layout/bList2"/>
    <dgm:cxn modelId="{B07655FF-8991-4BE2-A939-A756B7FB101F}" type="presOf" srcId="{01EFE404-33F5-4EA4-9432-31B5DB8AAA1B}" destId="{AAAE0427-0E09-493C-9274-B739A2240462}" srcOrd="1" destOrd="0" presId="urn:microsoft.com/office/officeart/2005/8/layout/bList2"/>
    <dgm:cxn modelId="{B7714D4A-4860-4E87-A1A7-BC5C341BA6B7}" srcId="{01EFE404-33F5-4EA4-9432-31B5DB8AAA1B}" destId="{82DDB260-4F4F-4802-9C66-D8F84F312A7C}" srcOrd="0" destOrd="0" parTransId="{BD5D3777-C49D-42B3-8819-8EBD28C746B7}" sibTransId="{8EC48C00-A3CB-4599-A0D5-CE95462693E8}"/>
    <dgm:cxn modelId="{F285D161-4B23-4D66-9AE6-F333E4D693DE}" srcId="{284C1214-1EE9-437F-96A8-AE66C7436AF5}" destId="{51157D8D-6C37-459F-8AF1-F91531263027}" srcOrd="0" destOrd="0" parTransId="{EFC9806B-016E-4DE3-A137-E0071872CE6B}" sibTransId="{F64E3E66-0B71-40F3-98A5-3D2B2353865A}"/>
    <dgm:cxn modelId="{C6F2741E-E0F9-485F-A046-F3A8A9D0E43B}" type="presParOf" srcId="{3C235722-3CAD-4250-AFDA-9FA7C93E20E2}" destId="{4ECBF7EB-FFB6-46EB-B7B4-539B37F578AE}" srcOrd="0" destOrd="0" presId="urn:microsoft.com/office/officeart/2005/8/layout/bList2"/>
    <dgm:cxn modelId="{6E0D5339-8129-4013-93AD-89E01EBCE40C}" type="presParOf" srcId="{4ECBF7EB-FFB6-46EB-B7B4-539B37F578AE}" destId="{03A40471-53D8-4527-8655-07122EB17307}" srcOrd="0" destOrd="0" presId="urn:microsoft.com/office/officeart/2005/8/layout/bList2"/>
    <dgm:cxn modelId="{B133336D-A2F3-4622-9F41-4277A5570171}" type="presParOf" srcId="{4ECBF7EB-FFB6-46EB-B7B4-539B37F578AE}" destId="{20874F92-7FAB-4045-A59C-06E7D53C21AD}" srcOrd="1" destOrd="0" presId="urn:microsoft.com/office/officeart/2005/8/layout/bList2"/>
    <dgm:cxn modelId="{B5CACAD3-D8A6-495B-A268-71B9056E3FE3}" type="presParOf" srcId="{4ECBF7EB-FFB6-46EB-B7B4-539B37F578AE}" destId="{4F6F3779-B451-4D8D-B21A-3F15FFA6EC41}" srcOrd="2" destOrd="0" presId="urn:microsoft.com/office/officeart/2005/8/layout/bList2"/>
    <dgm:cxn modelId="{C3E09BA4-3DC2-4040-8CC3-0DB801C597D5}" type="presParOf" srcId="{4ECBF7EB-FFB6-46EB-B7B4-539B37F578AE}" destId="{642528DE-A42E-418E-830F-3FDCF4867471}" srcOrd="3" destOrd="0" presId="urn:microsoft.com/office/officeart/2005/8/layout/bList2"/>
    <dgm:cxn modelId="{271A0221-05E3-477F-9703-DE3F5B7EE3C7}" type="presParOf" srcId="{3C235722-3CAD-4250-AFDA-9FA7C93E20E2}" destId="{3AAAB738-17A2-4B91-BEB1-2725045B854B}" srcOrd="1" destOrd="0" presId="urn:microsoft.com/office/officeart/2005/8/layout/bList2"/>
    <dgm:cxn modelId="{9DCF5E9E-B026-45A8-A922-09548D57B89D}" type="presParOf" srcId="{3C235722-3CAD-4250-AFDA-9FA7C93E20E2}" destId="{6B745927-EC81-4172-8500-15347FADB245}" srcOrd="2" destOrd="0" presId="urn:microsoft.com/office/officeart/2005/8/layout/bList2"/>
    <dgm:cxn modelId="{3835BA60-0263-40D9-BA3A-F369F2C91F66}" type="presParOf" srcId="{6B745927-EC81-4172-8500-15347FADB245}" destId="{FC45257A-FE7D-46F4-95CF-1E55A9914F50}" srcOrd="0" destOrd="0" presId="urn:microsoft.com/office/officeart/2005/8/layout/bList2"/>
    <dgm:cxn modelId="{73650724-A147-44D9-9A06-87033469CEFF}" type="presParOf" srcId="{6B745927-EC81-4172-8500-15347FADB245}" destId="{4452C8A4-FB65-4A20-9F87-D49CE0E12794}" srcOrd="1" destOrd="0" presId="urn:microsoft.com/office/officeart/2005/8/layout/bList2"/>
    <dgm:cxn modelId="{5AD6880F-BED1-400F-8AB1-A7DD70F2901C}" type="presParOf" srcId="{6B745927-EC81-4172-8500-15347FADB245}" destId="{AAAE0427-0E09-493C-9274-B739A2240462}" srcOrd="2" destOrd="0" presId="urn:microsoft.com/office/officeart/2005/8/layout/bList2"/>
    <dgm:cxn modelId="{87EAF353-9BDF-4963-A6A7-E2B216E8542C}" type="presParOf" srcId="{6B745927-EC81-4172-8500-15347FADB245}" destId="{52408535-972C-4C61-88FD-F37BAC73D2BF}" srcOrd="3" destOrd="0" presId="urn:microsoft.com/office/officeart/2005/8/layout/bList2"/>
    <dgm:cxn modelId="{D606A703-0CC4-4001-8E58-F56AF259C298}" type="presParOf" srcId="{3C235722-3CAD-4250-AFDA-9FA7C93E20E2}" destId="{CFA1D21E-23E4-4F6A-98BC-98CCFABE5D6B}" srcOrd="3" destOrd="0" presId="urn:microsoft.com/office/officeart/2005/8/layout/bList2"/>
    <dgm:cxn modelId="{EC9E1E6C-44DA-4F86-8821-687A0F9C87B6}" type="presParOf" srcId="{3C235722-3CAD-4250-AFDA-9FA7C93E20E2}" destId="{0E69B25A-5A9E-446A-809D-32355EC63476}" srcOrd="4" destOrd="0" presId="urn:microsoft.com/office/officeart/2005/8/layout/bList2"/>
    <dgm:cxn modelId="{73371DF1-F2F3-4C74-AA6F-9D6FA17B86B2}" type="presParOf" srcId="{0E69B25A-5A9E-446A-809D-32355EC63476}" destId="{D5E2F35C-3FDD-4F45-AF80-855B19FBB29F}" srcOrd="0" destOrd="0" presId="urn:microsoft.com/office/officeart/2005/8/layout/bList2"/>
    <dgm:cxn modelId="{8C7CC12F-C19A-49B2-961E-5E516B841CF1}" type="presParOf" srcId="{0E69B25A-5A9E-446A-809D-32355EC63476}" destId="{35851439-C13B-4E47-AD6B-14EB2E73BB89}" srcOrd="1" destOrd="0" presId="urn:microsoft.com/office/officeart/2005/8/layout/bList2"/>
    <dgm:cxn modelId="{3906E1E6-403F-4AC7-BB53-61C46C704D08}" type="presParOf" srcId="{0E69B25A-5A9E-446A-809D-32355EC63476}" destId="{519EF21D-4C62-4EEA-900C-29716991951F}" srcOrd="2" destOrd="0" presId="urn:microsoft.com/office/officeart/2005/8/layout/bList2"/>
    <dgm:cxn modelId="{3A4C443E-CD46-4FEB-A518-7DF57F4E131A}" type="presParOf" srcId="{0E69B25A-5A9E-446A-809D-32355EC63476}" destId="{56F21981-DAC7-455E-AD0D-D90BE8506E58}"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DFCA7-ED6C-4D81-ADDC-3179FC165306}">
      <dsp:nvSpPr>
        <dsp:cNvPr id="0" name=""/>
        <dsp:cNvSpPr/>
      </dsp:nvSpPr>
      <dsp:spPr>
        <a:xfrm>
          <a:off x="298090" y="0"/>
          <a:ext cx="1972794" cy="382061"/>
        </a:xfrm>
        <a:prstGeom prst="chevron">
          <a:avLst/>
        </a:prstGeom>
        <a:solidFill>
          <a:schemeClr val="accent1">
            <a:hueOff val="0"/>
            <a:satOff val="0"/>
            <a:lumOff val="0"/>
            <a:alphaOff val="0"/>
          </a:schemeClr>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Past</a:t>
          </a:r>
          <a:endParaRPr lang="en-US" sz="2600" kern="1200" dirty="0"/>
        </a:p>
      </dsp:txBody>
      <dsp:txXfrm>
        <a:off x="489121" y="0"/>
        <a:ext cx="1590733" cy="382061"/>
      </dsp:txXfrm>
    </dsp:sp>
    <dsp:sp modelId="{E9BB9D19-E06F-4E7C-ACF9-577F48077600}">
      <dsp:nvSpPr>
        <dsp:cNvPr id="0" name=""/>
        <dsp:cNvSpPr/>
      </dsp:nvSpPr>
      <dsp:spPr>
        <a:xfrm>
          <a:off x="1777134" y="0"/>
          <a:ext cx="1972794" cy="382061"/>
        </a:xfrm>
        <a:prstGeom prst="chevron">
          <a:avLst/>
        </a:prstGeom>
        <a:solidFill>
          <a:schemeClr val="accent1">
            <a:lumMod val="75000"/>
            <a:lumOff val="25000"/>
          </a:schemeClr>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Present</a:t>
          </a:r>
          <a:endParaRPr lang="en-US" sz="2600" kern="1200" dirty="0"/>
        </a:p>
      </dsp:txBody>
      <dsp:txXfrm>
        <a:off x="1968165" y="0"/>
        <a:ext cx="1590733" cy="382061"/>
      </dsp:txXfrm>
    </dsp:sp>
    <dsp:sp modelId="{36F1FE4F-7A6C-4BA3-A256-B421392EC506}">
      <dsp:nvSpPr>
        <dsp:cNvPr id="0" name=""/>
        <dsp:cNvSpPr/>
      </dsp:nvSpPr>
      <dsp:spPr>
        <a:xfrm>
          <a:off x="3304215" y="0"/>
          <a:ext cx="1972794" cy="382061"/>
        </a:xfrm>
        <a:prstGeom prst="chevron">
          <a:avLst/>
        </a:prstGeom>
        <a:solidFill>
          <a:schemeClr val="accent1">
            <a:lumMod val="50000"/>
            <a:lumOff val="50000"/>
          </a:schemeClr>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Future</a:t>
          </a:r>
          <a:endParaRPr lang="en-US" sz="2900" kern="1200" dirty="0"/>
        </a:p>
      </dsp:txBody>
      <dsp:txXfrm>
        <a:off x="3495246" y="0"/>
        <a:ext cx="1590733" cy="382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40471-53D8-4527-8655-07122EB17307}">
      <dsp:nvSpPr>
        <dsp:cNvPr id="0" name=""/>
        <dsp:cNvSpPr/>
      </dsp:nvSpPr>
      <dsp:spPr>
        <a:xfrm>
          <a:off x="89699" y="1036"/>
          <a:ext cx="1381810" cy="1031492"/>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Garamond" panose="02020404030301010803" pitchFamily="18" charset="0"/>
              <a:ea typeface="Calibri" panose="020F0502020204030204" pitchFamily="34" charset="0"/>
              <a:cs typeface="Arial" panose="020B0604020202020204" pitchFamily="34" charset="0"/>
            </a:rPr>
            <a:t>used when we have a </a:t>
          </a:r>
          <a:r>
            <a:rPr lang="en-US" sz="1400" kern="1200" dirty="0" smtClean="0">
              <a:solidFill>
                <a:srgbClr val="00B050"/>
              </a:solidFill>
              <a:effectLst/>
              <a:latin typeface="Garamond" panose="02020404030301010803" pitchFamily="18" charset="0"/>
              <a:ea typeface="Calibri" panose="020F0502020204030204" pitchFamily="34" charset="0"/>
              <a:cs typeface="Arial" panose="020B0604020202020204" pitchFamily="34" charset="0"/>
            </a:rPr>
            <a:t>countable noun</a:t>
          </a:r>
          <a:endParaRPr lang="en-US" sz="1400" kern="1200" dirty="0">
            <a:solidFill>
              <a:schemeClr val="tx1"/>
            </a:solidFill>
          </a:endParaRPr>
        </a:p>
      </dsp:txBody>
      <dsp:txXfrm>
        <a:off x="113868" y="25205"/>
        <a:ext cx="1333472" cy="1007323"/>
      </dsp:txXfrm>
    </dsp:sp>
    <dsp:sp modelId="{4F6F3779-B451-4D8D-B21A-3F15FFA6EC41}">
      <dsp:nvSpPr>
        <dsp:cNvPr id="0" name=""/>
        <dsp:cNvSpPr/>
      </dsp:nvSpPr>
      <dsp:spPr>
        <a:xfrm>
          <a:off x="89699" y="1032528"/>
          <a:ext cx="1381810" cy="443541"/>
        </a:xfrm>
        <a:prstGeom prst="rect">
          <a:avLst/>
        </a:prstGeom>
        <a:solidFill>
          <a:srgbClr val="33CCCC"/>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1">
          <a:noAutofit/>
        </a:bodyPr>
        <a:lstStyle/>
        <a:p>
          <a:pPr lvl="0" algn="ctr" defTabSz="622300">
            <a:lnSpc>
              <a:spcPct val="90000"/>
            </a:lnSpc>
            <a:spcBef>
              <a:spcPct val="0"/>
            </a:spcBef>
            <a:spcAft>
              <a:spcPct val="35000"/>
            </a:spcAft>
          </a:pPr>
          <a:r>
            <a:rPr lang="en-US" sz="1400" kern="12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What a/an</a:t>
          </a:r>
          <a:endParaRPr lang="en-US" sz="1400" kern="1200" dirty="0">
            <a:solidFill>
              <a:schemeClr val="tx1"/>
            </a:solidFill>
          </a:endParaRPr>
        </a:p>
      </dsp:txBody>
      <dsp:txXfrm>
        <a:off x="89699" y="1032528"/>
        <a:ext cx="973105" cy="443541"/>
      </dsp:txXfrm>
    </dsp:sp>
    <dsp:sp modelId="{642528DE-A42E-418E-830F-3FDCF4867471}">
      <dsp:nvSpPr>
        <dsp:cNvPr id="0" name=""/>
        <dsp:cNvSpPr/>
      </dsp:nvSpPr>
      <dsp:spPr>
        <a:xfrm>
          <a:off x="1299828" y="1297462"/>
          <a:ext cx="87764" cy="94671"/>
        </a:xfrm>
        <a:prstGeom prst="ellipse">
          <a:avLst/>
        </a:prstGeom>
        <a:solidFill>
          <a:schemeClr val="accent1">
            <a:tint val="40000"/>
            <a:hueOff val="0"/>
            <a:satOff val="0"/>
            <a:lumOff val="0"/>
            <a:alpha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 modelId="{FC45257A-FE7D-46F4-95CF-1E55A9914F50}">
      <dsp:nvSpPr>
        <dsp:cNvPr id="0" name=""/>
        <dsp:cNvSpPr/>
      </dsp:nvSpPr>
      <dsp:spPr>
        <a:xfrm>
          <a:off x="1591326" y="1036"/>
          <a:ext cx="1381810" cy="1031492"/>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Garamond" panose="02020404030301010803" pitchFamily="18" charset="0"/>
              <a:ea typeface="Calibri" panose="020F0502020204030204" pitchFamily="34" charset="0"/>
              <a:cs typeface="Arial" panose="020B0604020202020204" pitchFamily="34" charset="0"/>
            </a:rPr>
            <a:t>used when there is an </a:t>
          </a:r>
          <a:r>
            <a:rPr lang="en-US" sz="1400" kern="1200" dirty="0" smtClean="0">
              <a:solidFill>
                <a:srgbClr val="FF0000"/>
              </a:solidFill>
              <a:latin typeface="Garamond" panose="02020404030301010803" pitchFamily="18" charset="0"/>
              <a:ea typeface="Calibri" panose="020F0502020204030204" pitchFamily="34" charset="0"/>
              <a:cs typeface="Arial" panose="020B0604020202020204" pitchFamily="34" charset="0"/>
            </a:rPr>
            <a:t>uncountable noun </a:t>
          </a:r>
          <a:r>
            <a:rPr lang="en-US" sz="1400" kern="1200" dirty="0" smtClean="0">
              <a:latin typeface="Garamond" panose="02020404030301010803" pitchFamily="18" charset="0"/>
              <a:ea typeface="Calibri" panose="020F0502020204030204" pitchFamily="34" charset="0"/>
              <a:cs typeface="Arial" panose="020B0604020202020204" pitchFamily="34" charset="0"/>
            </a:rPr>
            <a:t>or</a:t>
          </a:r>
          <a:r>
            <a:rPr lang="en-US" sz="1400" kern="1200" dirty="0" smtClean="0">
              <a:solidFill>
                <a:srgbClr val="FF0000"/>
              </a:solidFill>
              <a:latin typeface="Garamond" panose="02020404030301010803" pitchFamily="18" charset="0"/>
              <a:ea typeface="Calibri" panose="020F0502020204030204" pitchFamily="34" charset="0"/>
              <a:cs typeface="Arial" panose="020B0604020202020204" pitchFamily="34" charset="0"/>
            </a:rPr>
            <a:t> plural noun.</a:t>
          </a:r>
          <a:endParaRPr lang="en-US" sz="1400" kern="1200" dirty="0"/>
        </a:p>
      </dsp:txBody>
      <dsp:txXfrm>
        <a:off x="1615495" y="25205"/>
        <a:ext cx="1333472" cy="1007323"/>
      </dsp:txXfrm>
    </dsp:sp>
    <dsp:sp modelId="{AAAE0427-0E09-493C-9274-B739A2240462}">
      <dsp:nvSpPr>
        <dsp:cNvPr id="0" name=""/>
        <dsp:cNvSpPr/>
      </dsp:nvSpPr>
      <dsp:spPr>
        <a:xfrm>
          <a:off x="1591326" y="1032528"/>
          <a:ext cx="1381810" cy="443541"/>
        </a:xfrm>
        <a:prstGeom prst="rect">
          <a:avLst/>
        </a:prstGeom>
        <a:solidFill>
          <a:srgbClr val="33CCCC"/>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1">
          <a:noAutofit/>
        </a:bodyPr>
        <a:lstStyle/>
        <a:p>
          <a:pPr lvl="0" algn="ctr" defTabSz="622300">
            <a:lnSpc>
              <a:spcPct val="90000"/>
            </a:lnSpc>
            <a:spcBef>
              <a:spcPct val="0"/>
            </a:spcBef>
            <a:spcAft>
              <a:spcPct val="35000"/>
            </a:spcAft>
          </a:pPr>
          <a:r>
            <a:rPr lang="en-US" sz="1400" kern="12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What</a:t>
          </a:r>
          <a:endParaRPr lang="en-US" sz="1400" kern="1200" dirty="0">
            <a:solidFill>
              <a:schemeClr val="tx1"/>
            </a:solidFill>
          </a:endParaRPr>
        </a:p>
      </dsp:txBody>
      <dsp:txXfrm>
        <a:off x="1591326" y="1032528"/>
        <a:ext cx="973105" cy="443541"/>
      </dsp:txXfrm>
    </dsp:sp>
    <dsp:sp modelId="{52408535-972C-4C61-88FD-F37BAC73D2BF}">
      <dsp:nvSpPr>
        <dsp:cNvPr id="0" name=""/>
        <dsp:cNvSpPr/>
      </dsp:nvSpPr>
      <dsp:spPr>
        <a:xfrm>
          <a:off x="2801456" y="1297462"/>
          <a:ext cx="87764" cy="94671"/>
        </a:xfrm>
        <a:prstGeom prst="ellipse">
          <a:avLst/>
        </a:prstGeom>
        <a:solidFill>
          <a:schemeClr val="accent1">
            <a:tint val="40000"/>
            <a:hueOff val="0"/>
            <a:satOff val="0"/>
            <a:lumOff val="0"/>
            <a:alpha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 modelId="{D5E2F35C-3FDD-4F45-AF80-855B19FBB29F}">
      <dsp:nvSpPr>
        <dsp:cNvPr id="0" name=""/>
        <dsp:cNvSpPr/>
      </dsp:nvSpPr>
      <dsp:spPr>
        <a:xfrm>
          <a:off x="3092954" y="1036"/>
          <a:ext cx="1381810" cy="1031492"/>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Garamond" panose="02020404030301010803" pitchFamily="18" charset="0"/>
              <a:ea typeface="Calibri" panose="020F0502020204030204" pitchFamily="34" charset="0"/>
              <a:cs typeface="Arial" panose="020B0604020202020204" pitchFamily="34" charset="0"/>
            </a:rPr>
            <a:t>used with </a:t>
          </a:r>
          <a:r>
            <a:rPr lang="en-US" sz="1400" kern="1200" dirty="0" smtClean="0">
              <a:solidFill>
                <a:srgbClr val="00B0F0"/>
              </a:solidFill>
              <a:latin typeface="Garamond" panose="02020404030301010803" pitchFamily="18" charset="0"/>
              <a:ea typeface="Calibri" panose="020F0502020204030204" pitchFamily="34" charset="0"/>
              <a:cs typeface="Arial" panose="020B0604020202020204" pitchFamily="34" charset="0"/>
            </a:rPr>
            <a:t>adjectives</a:t>
          </a:r>
          <a:r>
            <a:rPr lang="en-US" sz="1400" kern="1200" dirty="0" smtClean="0">
              <a:latin typeface="Garamond" panose="02020404030301010803" pitchFamily="18" charset="0"/>
              <a:ea typeface="Calibri" panose="020F0502020204030204" pitchFamily="34" charset="0"/>
              <a:cs typeface="Arial" panose="020B0604020202020204" pitchFamily="34" charset="0"/>
            </a:rPr>
            <a:t> and </a:t>
          </a:r>
          <a:r>
            <a:rPr lang="en-US" sz="1400" kern="1200" dirty="0" smtClean="0">
              <a:solidFill>
                <a:srgbClr val="00B0F0"/>
              </a:solidFill>
              <a:latin typeface="Garamond" panose="02020404030301010803" pitchFamily="18" charset="0"/>
              <a:ea typeface="Calibri" panose="020F0502020204030204" pitchFamily="34" charset="0"/>
              <a:cs typeface="Arial" panose="020B0604020202020204" pitchFamily="34" charset="0"/>
            </a:rPr>
            <a:t>adverbs</a:t>
          </a:r>
          <a:endParaRPr lang="en-US" sz="1400" kern="1200" dirty="0"/>
        </a:p>
      </dsp:txBody>
      <dsp:txXfrm>
        <a:off x="3117123" y="25205"/>
        <a:ext cx="1333472" cy="1007323"/>
      </dsp:txXfrm>
    </dsp:sp>
    <dsp:sp modelId="{519EF21D-4C62-4EEA-900C-29716991951F}">
      <dsp:nvSpPr>
        <dsp:cNvPr id="0" name=""/>
        <dsp:cNvSpPr/>
      </dsp:nvSpPr>
      <dsp:spPr>
        <a:xfrm>
          <a:off x="3092954" y="1032528"/>
          <a:ext cx="1381810" cy="443541"/>
        </a:xfrm>
        <a:prstGeom prst="rect">
          <a:avLst/>
        </a:prstGeom>
        <a:solidFill>
          <a:srgbClr val="33CCCC"/>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1">
          <a:noAutofit/>
        </a:bodyPr>
        <a:lstStyle/>
        <a:p>
          <a:pPr lvl="0" algn="ctr" defTabSz="622300">
            <a:lnSpc>
              <a:spcPct val="90000"/>
            </a:lnSpc>
            <a:spcBef>
              <a:spcPct val="0"/>
            </a:spcBef>
            <a:spcAft>
              <a:spcPct val="35000"/>
            </a:spcAft>
          </a:pPr>
          <a:r>
            <a:rPr lang="en-US" sz="1400" kern="12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How</a:t>
          </a:r>
          <a:endParaRPr lang="en-US" sz="1400" kern="1200" dirty="0">
            <a:solidFill>
              <a:schemeClr val="tx1"/>
            </a:solidFill>
          </a:endParaRPr>
        </a:p>
      </dsp:txBody>
      <dsp:txXfrm>
        <a:off x="3092954" y="1032528"/>
        <a:ext cx="973105" cy="443541"/>
      </dsp:txXfrm>
    </dsp:sp>
    <dsp:sp modelId="{56F21981-DAC7-455E-AD0D-D90BE8506E58}">
      <dsp:nvSpPr>
        <dsp:cNvPr id="0" name=""/>
        <dsp:cNvSpPr/>
      </dsp:nvSpPr>
      <dsp:spPr>
        <a:xfrm>
          <a:off x="4303083" y="1297462"/>
          <a:ext cx="87764" cy="94671"/>
        </a:xfrm>
        <a:prstGeom prst="ellipse">
          <a:avLst/>
        </a:prstGeom>
        <a:solidFill>
          <a:schemeClr val="accent1">
            <a:tint val="40000"/>
            <a:hueOff val="0"/>
            <a:satOff val="0"/>
            <a:lumOff val="0"/>
            <a:alpha val="0"/>
          </a:schemeClr>
        </a:solidFill>
        <a:ln w="22225"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526DBF-10DF-4B7F-968E-14CFFB4C5D86}" type="datetimeFigureOut">
              <a:rPr lang="en-US" smtClean="0"/>
              <a:t>11-Dec-21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7E7B2F-FB1E-49F2-83C1-D221BC4536FA}" type="slidenum">
              <a:rPr lang="en-US" smtClean="0"/>
              <a:t>‹#›</a:t>
            </a:fld>
            <a:endParaRPr lang="en-US" dirty="0"/>
          </a:p>
        </p:txBody>
      </p:sp>
    </p:spTree>
    <p:extLst>
      <p:ext uri="{BB962C8B-B14F-4D97-AF65-F5344CB8AC3E}">
        <p14:creationId xmlns:p14="http://schemas.microsoft.com/office/powerpoint/2010/main" val="2059310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28B8E-CE86-4F2B-A531-1AD9A090F986}" type="datetimeFigureOut">
              <a:rPr lang="en-US" smtClean="0"/>
              <a:t>11-Dec-21</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3408E-0FB9-4E70-B355-312525C2F632}" type="slidenum">
              <a:rPr lang="en-US" smtClean="0"/>
              <a:t>‹#›</a:t>
            </a:fld>
            <a:endParaRPr lang="en-US" dirty="0"/>
          </a:p>
        </p:txBody>
      </p:sp>
    </p:spTree>
    <p:extLst>
      <p:ext uri="{BB962C8B-B14F-4D97-AF65-F5344CB8AC3E}">
        <p14:creationId xmlns:p14="http://schemas.microsoft.com/office/powerpoint/2010/main" val="2516778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3408E-0FB9-4E70-B355-312525C2F632}" type="slidenum">
              <a:rPr lang="en-US" smtClean="0"/>
              <a:t>1</a:t>
            </a:fld>
            <a:endParaRPr lang="en-US" dirty="0"/>
          </a:p>
        </p:txBody>
      </p:sp>
    </p:spTree>
    <p:extLst>
      <p:ext uri="{BB962C8B-B14F-4D97-AF65-F5344CB8AC3E}">
        <p14:creationId xmlns:p14="http://schemas.microsoft.com/office/powerpoint/2010/main" val="246272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2192090"/>
            <a:ext cx="4571999" cy="226513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171799" y="2219313"/>
            <a:ext cx="6183871" cy="838603"/>
          </a:xfrm>
          <a:effectLst/>
        </p:spPr>
        <p:txBody>
          <a:bodyPr anchor="b">
            <a:normAutofit/>
          </a:bodyPr>
          <a:lstStyle>
            <a:lvl1pPr>
              <a:defRPr sz="2025">
                <a:solidFill>
                  <a:schemeClr val="accent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78347" y="8603313"/>
            <a:ext cx="1600200" cy="527403"/>
          </a:xfrm>
        </p:spPr>
        <p:txBody>
          <a:bodyPr/>
          <a:lstStyle>
            <a:lvl1pPr>
              <a:defRPr>
                <a:solidFill>
                  <a:schemeClr val="accent1">
                    <a:lumMod val="75000"/>
                    <a:lumOff val="25000"/>
                  </a:schemeClr>
                </a:solidFill>
              </a:defRPr>
            </a:lvl1pPr>
          </a:lstStyle>
          <a:p>
            <a:fld id="{83656DAD-46F8-45C6-A969-97EBA7A33308}" type="datetimeFigureOut">
              <a:rPr lang="en-US" smtClean="0"/>
              <a:t>11-Dec-21</a:t>
            </a:fld>
            <a:endParaRPr lang="en-US" dirty="0"/>
          </a:p>
        </p:txBody>
      </p:sp>
      <p:sp>
        <p:nvSpPr>
          <p:cNvPr id="5" name="Footer Placeholder 4"/>
          <p:cNvSpPr>
            <a:spLocks noGrp="1"/>
          </p:cNvSpPr>
          <p:nvPr>
            <p:ph type="ftr" sz="quarter" idx="11"/>
          </p:nvPr>
        </p:nvSpPr>
        <p:spPr>
          <a:xfrm>
            <a:off x="326921" y="8597064"/>
            <a:ext cx="3890931" cy="527403"/>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5939044" y="8603313"/>
            <a:ext cx="571748" cy="527403"/>
          </a:xfrm>
        </p:spPr>
        <p:txBody>
          <a:bodyPr/>
          <a:lstStyle>
            <a:lvl1pPr>
              <a:defRPr>
                <a:solidFill>
                  <a:schemeClr val="accent1">
                    <a:lumMod val="75000"/>
                    <a:lumOff val="25000"/>
                  </a:schemeClr>
                </a:solidFill>
              </a:defRPr>
            </a:lvl1pPr>
          </a:lstStyle>
          <a:p>
            <a:fld id="{260FA027-7F7A-4343-989B-5CDB2D8C78D4}" type="slidenum">
              <a:rPr lang="en-US" smtClean="0"/>
              <a:t>‹#›</a:t>
            </a:fld>
            <a:endParaRPr lang="en-US" dirty="0"/>
          </a:p>
        </p:txBody>
      </p:sp>
      <p:sp>
        <p:nvSpPr>
          <p:cNvPr id="8" name="Rectangle 7"/>
          <p:cNvSpPr/>
          <p:nvPr userDrawn="1"/>
        </p:nvSpPr>
        <p:spPr>
          <a:xfrm>
            <a:off x="1157234" y="5992046"/>
            <a:ext cx="4571999" cy="1473879"/>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326921" y="6448219"/>
            <a:ext cx="6183870" cy="852686"/>
          </a:xfrm>
        </p:spPr>
        <p:txBody>
          <a:bodyPr anchor="t">
            <a:normAutofit/>
          </a:bodyPr>
          <a:lstStyle>
            <a:lvl1pPr marL="0" indent="0" algn="l">
              <a:buNone/>
              <a:defRPr sz="900" cap="all">
                <a:solidFill>
                  <a:schemeClr val="tx1"/>
                </a:solidFill>
              </a:defRPr>
            </a:lvl1pPr>
            <a:lvl2pPr marL="257169" indent="0" algn="ctr">
              <a:buNone/>
              <a:defRPr>
                <a:solidFill>
                  <a:schemeClr val="tx1">
                    <a:tint val="75000"/>
                  </a:schemeClr>
                </a:solidFill>
              </a:defRPr>
            </a:lvl2pPr>
            <a:lvl3pPr marL="514337" indent="0" algn="ctr">
              <a:buNone/>
              <a:defRPr>
                <a:solidFill>
                  <a:schemeClr val="tx1">
                    <a:tint val="75000"/>
                  </a:schemeClr>
                </a:solidFill>
              </a:defRPr>
            </a:lvl3pPr>
            <a:lvl4pPr marL="771506" indent="0" algn="ctr">
              <a:buNone/>
              <a:defRPr>
                <a:solidFill>
                  <a:schemeClr val="tx1">
                    <a:tint val="75000"/>
                  </a:schemeClr>
                </a:solidFill>
              </a:defRPr>
            </a:lvl4pPr>
            <a:lvl5pPr marL="1028674" indent="0" algn="ctr">
              <a:buNone/>
              <a:defRPr>
                <a:solidFill>
                  <a:schemeClr val="tx1">
                    <a:tint val="75000"/>
                  </a:schemeClr>
                </a:solidFill>
              </a:defRPr>
            </a:lvl5pPr>
            <a:lvl6pPr marL="1285843" indent="0" algn="ctr">
              <a:buNone/>
              <a:defRPr>
                <a:solidFill>
                  <a:schemeClr val="tx1">
                    <a:tint val="75000"/>
                  </a:schemeClr>
                </a:solidFill>
              </a:defRPr>
            </a:lvl6pPr>
            <a:lvl7pPr marL="1543011"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727167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11-Dec-21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11175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83656DAD-46F8-45C6-A969-97EBA7A33308}" type="datetimeFigureOut">
              <a:rPr lang="en-US" smtClean="0"/>
              <a:pPr/>
              <a:t>11-Dec-21</a:t>
            </a:fld>
            <a:endParaRPr lang="en-US" dirty="0"/>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60FA027-7F7A-4343-989B-5CDB2D8C78D4}" type="slidenum">
              <a:rPr lang="en-US" smtClean="0"/>
              <a:pPr/>
              <a:t>‹#›</a:t>
            </a:fld>
            <a:endParaRPr lang="en-US" dirty="0"/>
          </a:p>
        </p:txBody>
      </p:sp>
    </p:spTree>
    <p:extLst>
      <p:ext uri="{BB962C8B-B14F-4D97-AF65-F5344CB8AC3E}">
        <p14:creationId xmlns:p14="http://schemas.microsoft.com/office/powerpoint/2010/main" val="1971343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921" y="6779339"/>
            <a:ext cx="6204159" cy="818622"/>
          </a:xfrm>
        </p:spPr>
        <p:txBody>
          <a:bodyPr anchor="b">
            <a:normAutofit/>
          </a:bodyPr>
          <a:lstStyle>
            <a:lvl1pPr algn="l">
              <a:defRPr sz="135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1897" y="866269"/>
            <a:ext cx="6351108" cy="5138253"/>
          </a:xfrm>
        </p:spPr>
        <p:txBody>
          <a:bodyPr anchor="t">
            <a:normAutofit/>
          </a:bodyPr>
          <a:lstStyle>
            <a:lvl1pPr marL="0" indent="0" algn="ctr">
              <a:buNone/>
              <a:defRPr sz="900"/>
            </a:lvl1pPr>
            <a:lvl2pPr marL="257169" indent="0">
              <a:buNone/>
              <a:defRPr sz="900"/>
            </a:lvl2pPr>
            <a:lvl3pPr marL="514337" indent="0">
              <a:buNone/>
              <a:defRPr sz="900"/>
            </a:lvl3pPr>
            <a:lvl4pPr marL="771506" indent="0">
              <a:buNone/>
              <a:defRPr sz="900"/>
            </a:lvl4pPr>
            <a:lvl5pPr marL="1028674" indent="0">
              <a:buNone/>
              <a:defRPr sz="900"/>
            </a:lvl5pPr>
            <a:lvl6pPr marL="1285843" indent="0">
              <a:buNone/>
              <a:defRPr sz="900"/>
            </a:lvl6pPr>
            <a:lvl7pPr marL="1543011" indent="0">
              <a:buNone/>
              <a:defRPr sz="900"/>
            </a:lvl7pPr>
            <a:lvl8pPr marL="1800180" indent="0">
              <a:buNone/>
              <a:defRPr sz="900"/>
            </a:lvl8pPr>
            <a:lvl9pPr marL="2057349" indent="0">
              <a:buNone/>
              <a:defRPr sz="900"/>
            </a:lvl9pPr>
          </a:lstStyle>
          <a:p>
            <a:r>
              <a:rPr lang="en-US" dirty="0" smtClean="0"/>
              <a:t>Click icon to add picture</a:t>
            </a:r>
            <a:endParaRPr lang="en-US" dirty="0"/>
          </a:p>
        </p:txBody>
      </p:sp>
      <p:sp>
        <p:nvSpPr>
          <p:cNvPr id="4" name="Text Placeholder 3"/>
          <p:cNvSpPr>
            <a:spLocks noGrp="1"/>
          </p:cNvSpPr>
          <p:nvPr>
            <p:ph type="body" sz="half" idx="2"/>
          </p:nvPr>
        </p:nvSpPr>
        <p:spPr>
          <a:xfrm>
            <a:off x="326921" y="7597965"/>
            <a:ext cx="6204160" cy="864747"/>
          </a:xfrm>
        </p:spPr>
        <p:txBody>
          <a:bodyPr>
            <a:normAutofit/>
          </a:bodyPr>
          <a:lstStyle>
            <a:lvl1pPr marL="0" indent="0">
              <a:buNone/>
              <a:defRPr sz="675"/>
            </a:lvl1pPr>
            <a:lvl2pPr marL="257169" indent="0">
              <a:buNone/>
              <a:defRPr sz="675"/>
            </a:lvl2pPr>
            <a:lvl3pPr marL="514337" indent="0">
              <a:buNone/>
              <a:defRPr sz="563"/>
            </a:lvl3pPr>
            <a:lvl4pPr marL="771506" indent="0">
              <a:buNone/>
              <a:defRPr sz="506"/>
            </a:lvl4pPr>
            <a:lvl5pPr marL="1028674" indent="0">
              <a:buNone/>
              <a:defRPr sz="506"/>
            </a:lvl5pPr>
            <a:lvl6pPr marL="1285843" indent="0">
              <a:buNone/>
              <a:defRPr sz="506"/>
            </a:lvl6pPr>
            <a:lvl7pPr marL="1543011" indent="0">
              <a:buNone/>
              <a:defRPr sz="506"/>
            </a:lvl7pPr>
            <a:lvl8pPr marL="1800180" indent="0">
              <a:buNone/>
              <a:defRPr sz="506"/>
            </a:lvl8pPr>
            <a:lvl9pPr marL="2057349" indent="0">
              <a:buNone/>
              <a:defRPr sz="506"/>
            </a:lvl9pPr>
          </a:lstStyle>
          <a:p>
            <a:pPr lvl="0"/>
            <a:r>
              <a:rPr lang="en-US" smtClean="0"/>
              <a:t>Edit Master text styles</a:t>
            </a:r>
          </a:p>
        </p:txBody>
      </p:sp>
      <p:sp>
        <p:nvSpPr>
          <p:cNvPr id="5" name="Date Placeholder 4"/>
          <p:cNvSpPr>
            <a:spLocks noGrp="1"/>
          </p:cNvSpPr>
          <p:nvPr>
            <p:ph type="dt" sz="half" idx="10"/>
          </p:nvPr>
        </p:nvSpPr>
        <p:spPr/>
        <p:txBody>
          <a:bodyPr/>
          <a:lstStyle/>
          <a:p>
            <a:fld id="{83656DAD-46F8-45C6-A969-97EBA7A33308}" type="datetimeFigureOut">
              <a:rPr lang="en-US" smtClean="0"/>
              <a:t>11-Dec-21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9769152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6DAD-46F8-45C6-A969-97EBA7A33308}" type="datetimeFigureOut">
              <a:rPr lang="en-US" smtClean="0"/>
              <a:t>11-Dec-21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FA027-7F7A-4343-989B-5CDB2D8C78D4}" type="slidenum">
              <a:rPr lang="en-US" smtClean="0"/>
              <a:t>‹#›</a:t>
            </a:fld>
            <a:endParaRPr lang="en-US" dirty="0"/>
          </a:p>
        </p:txBody>
      </p:sp>
    </p:spTree>
    <p:extLst>
      <p:ext uri="{BB962C8B-B14F-4D97-AF65-F5344CB8AC3E}">
        <p14:creationId xmlns:p14="http://schemas.microsoft.com/office/powerpoint/2010/main" val="3893746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5509" y="188689"/>
            <a:ext cx="6204159" cy="885755"/>
          </a:xfrm>
          <a:prstGeom prst="rect">
            <a:avLst/>
          </a:prstGeom>
        </p:spPr>
        <p:txBody>
          <a:bodyPr vert="horz" lIns="91440" tIns="45720" rIns="91440" bIns="45720" rtlCol="0" anchor="b">
            <a:normAutofit/>
          </a:bodyPr>
          <a:lstStyle/>
          <a:p>
            <a:r>
              <a:rPr lang="en-US" dirty="0" smtClean="0"/>
              <a:t> title style</a:t>
            </a:r>
            <a:endParaRPr lang="en-US" dirty="0"/>
          </a:p>
        </p:txBody>
      </p:sp>
      <p:sp>
        <p:nvSpPr>
          <p:cNvPr id="3" name="Text Placeholder 2"/>
          <p:cNvSpPr>
            <a:spLocks noGrp="1"/>
          </p:cNvSpPr>
          <p:nvPr>
            <p:ph type="body" idx="1"/>
          </p:nvPr>
        </p:nvSpPr>
        <p:spPr>
          <a:xfrm>
            <a:off x="326921" y="3374227"/>
            <a:ext cx="6204159" cy="5088480"/>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278349" y="8603313"/>
            <a:ext cx="1600199" cy="527403"/>
          </a:xfrm>
          <a:prstGeom prst="rect">
            <a:avLst/>
          </a:prstGeom>
        </p:spPr>
        <p:txBody>
          <a:bodyPr vert="horz" lIns="91440" tIns="45720" rIns="91440" bIns="45720" rtlCol="0" anchor="ctr"/>
          <a:lstStyle>
            <a:lvl1pPr algn="r">
              <a:defRPr sz="506">
                <a:solidFill>
                  <a:schemeClr val="accent2"/>
                </a:solidFill>
              </a:defRPr>
            </a:lvl1pPr>
          </a:lstStyle>
          <a:p>
            <a:fld id="{83656DAD-46F8-45C6-A969-97EBA7A33308}" type="datetimeFigureOut">
              <a:rPr lang="en-US" smtClean="0"/>
              <a:t>11-Dec-21</a:t>
            </a:fld>
            <a:endParaRPr lang="en-US" dirty="0"/>
          </a:p>
        </p:txBody>
      </p:sp>
      <p:sp>
        <p:nvSpPr>
          <p:cNvPr id="5" name="Footer Placeholder 4"/>
          <p:cNvSpPr>
            <a:spLocks noGrp="1"/>
          </p:cNvSpPr>
          <p:nvPr>
            <p:ph type="ftr" sz="quarter" idx="3"/>
          </p:nvPr>
        </p:nvSpPr>
        <p:spPr>
          <a:xfrm>
            <a:off x="326921" y="8597064"/>
            <a:ext cx="3890931" cy="527403"/>
          </a:xfrm>
          <a:prstGeom prst="rect">
            <a:avLst/>
          </a:prstGeom>
        </p:spPr>
        <p:txBody>
          <a:bodyPr vert="horz" lIns="91440" tIns="45720" rIns="91440" bIns="45720" rtlCol="0" anchor="ctr"/>
          <a:lstStyle>
            <a:lvl1pPr algn="l">
              <a:defRPr sz="506"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5939045" y="9055485"/>
            <a:ext cx="592037" cy="527403"/>
          </a:xfrm>
          <a:prstGeom prst="rect">
            <a:avLst/>
          </a:prstGeom>
        </p:spPr>
        <p:txBody>
          <a:bodyPr vert="horz" lIns="91440" tIns="45720" rIns="91440" bIns="45720" rtlCol="0" anchor="ctr"/>
          <a:lstStyle>
            <a:lvl1pPr algn="r">
              <a:defRPr sz="506">
                <a:solidFill>
                  <a:schemeClr val="accent2"/>
                </a:solidFill>
              </a:defRPr>
            </a:lvl1pPr>
          </a:lstStyle>
          <a:p>
            <a:fld id="{260FA027-7F7A-4343-989B-5CDB2D8C78D4}" type="slidenum">
              <a:rPr lang="en-US" smtClean="0"/>
              <a:t>‹#›</a:t>
            </a:fld>
            <a:endParaRPr lang="en-US" dirty="0"/>
          </a:p>
        </p:txBody>
      </p:sp>
      <p:sp>
        <p:nvSpPr>
          <p:cNvPr id="9" name="Rectangle 8"/>
          <p:cNvSpPr/>
          <p:nvPr userDrawn="1"/>
        </p:nvSpPr>
        <p:spPr>
          <a:xfrm>
            <a:off x="346426" y="1184520"/>
            <a:ext cx="1920240" cy="91440"/>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userDrawn="1"/>
        </p:nvSpPr>
        <p:spPr>
          <a:xfrm>
            <a:off x="4418932" y="1179379"/>
            <a:ext cx="2103120" cy="91440"/>
          </a:xfrm>
          <a:prstGeom prst="rect">
            <a:avLst/>
          </a:prstGeom>
          <a:solidFill>
            <a:srgbClr val="00CC99">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userDrawn="1"/>
        </p:nvSpPr>
        <p:spPr>
          <a:xfrm>
            <a:off x="2290780" y="1183648"/>
            <a:ext cx="2103120" cy="91440"/>
          </a:xfrm>
          <a:prstGeom prst="rect">
            <a:avLst/>
          </a:prstGeom>
          <a:solidFill>
            <a:srgbClr val="33CCCC"/>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08621909"/>
      </p:ext>
    </p:extLst>
  </p:cSld>
  <p:clrMap bg1="lt1" tx1="dk1" bg2="lt2" tx2="dk2" accent1="accent1" accent2="accent2" accent3="accent3" accent4="accent4" accent5="accent5" accent6="accent6" hlink="hlink" folHlink="folHlink"/>
  <p:sldLayoutIdLst>
    <p:sldLayoutId id="2147483918" r:id="rId1"/>
    <p:sldLayoutId id="2147483929" r:id="rId2"/>
    <p:sldLayoutId id="2147483924" r:id="rId3"/>
    <p:sldLayoutId id="2147483926" r:id="rId4"/>
    <p:sldLayoutId id="2147483930" r:id="rId5"/>
  </p:sldLayoutIdLst>
  <p:timing>
    <p:tnLst>
      <p:par>
        <p:cTn id="1" dur="indefinite" restart="never" nodeType="tmRoot"/>
      </p:par>
    </p:tnLst>
  </p:timing>
  <p:txStyles>
    <p:titleStyle>
      <a:lvl1pPr algn="l" defTabSz="257169" rtl="0" eaLnBrk="1" latinLnBrk="0" hangingPunct="1">
        <a:spcBef>
          <a:spcPct val="0"/>
        </a:spcBef>
        <a:buNone/>
        <a:defRPr sz="1575"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257169" rtl="0" eaLnBrk="1" latinLnBrk="0" hangingPunct="1">
        <a:spcBef>
          <a:spcPct val="20000"/>
        </a:spcBef>
        <a:spcAft>
          <a:spcPts val="338"/>
        </a:spcAft>
        <a:buClrTx/>
        <a:buSzPct val="92000"/>
        <a:buFont typeface="+mj-lt"/>
        <a:buNone/>
        <a:defRPr sz="1013" kern="1200">
          <a:solidFill>
            <a:schemeClr val="tx2"/>
          </a:solidFill>
          <a:latin typeface="+mn-lt"/>
          <a:ea typeface="+mn-ea"/>
          <a:cs typeface="+mn-cs"/>
        </a:defRPr>
      </a:lvl1pPr>
      <a:lvl2pPr marL="354366" indent="-172121" algn="l" defTabSz="257169" rtl="0" eaLnBrk="1" latinLnBrk="0" hangingPunct="1">
        <a:spcBef>
          <a:spcPct val="20000"/>
        </a:spcBef>
        <a:spcAft>
          <a:spcPts val="338"/>
        </a:spcAft>
        <a:buClrTx/>
        <a:buSzPct val="92000"/>
        <a:buFont typeface="Wingdings 2" panose="05020102010507070707" pitchFamily="18" charset="2"/>
        <a:buChar char=""/>
        <a:defRPr sz="900" kern="1200">
          <a:solidFill>
            <a:schemeClr val="tx2"/>
          </a:solidFill>
          <a:latin typeface="+mn-lt"/>
          <a:ea typeface="+mn-ea"/>
          <a:cs typeface="+mn-cs"/>
        </a:defRPr>
      </a:lvl2pPr>
      <a:lvl3pPr marL="506238" indent="-151871" algn="l" defTabSz="257169" rtl="0" eaLnBrk="1" latinLnBrk="0" hangingPunct="1">
        <a:spcBef>
          <a:spcPct val="20000"/>
        </a:spcBef>
        <a:spcAft>
          <a:spcPts val="338"/>
        </a:spcAft>
        <a:buClrTx/>
        <a:buSzPct val="92000"/>
        <a:buFont typeface="Wingdings 2" panose="05020102010507070707" pitchFamily="18" charset="2"/>
        <a:buChar char=""/>
        <a:defRPr sz="788" kern="1200">
          <a:solidFill>
            <a:schemeClr val="tx2"/>
          </a:solidFill>
          <a:latin typeface="+mn-lt"/>
          <a:ea typeface="+mn-ea"/>
          <a:cs typeface="+mn-cs"/>
        </a:defRPr>
      </a:lvl3pPr>
      <a:lvl4pPr marL="698608"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4pPr>
      <a:lvl5pPr marL="901103" indent="-131622" algn="l" defTabSz="257169" rtl="0" eaLnBrk="1" latinLnBrk="0" hangingPunct="1">
        <a:spcBef>
          <a:spcPct val="20000"/>
        </a:spcBef>
        <a:spcAft>
          <a:spcPts val="338"/>
        </a:spcAft>
        <a:buClrTx/>
        <a:buSzPct val="92000"/>
        <a:buFont typeface="Wingdings 2" panose="05020102010507070707" pitchFamily="18" charset="2"/>
        <a:buChar char=""/>
        <a:defRPr sz="675" kern="1200">
          <a:solidFill>
            <a:schemeClr val="tx2"/>
          </a:solidFill>
          <a:latin typeface="+mn-lt"/>
          <a:ea typeface="+mn-ea"/>
          <a:cs typeface="+mn-cs"/>
        </a:defRPr>
      </a:lvl5pPr>
      <a:lvl6pPr marL="1068724"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469"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15"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4961" indent="-128584" algn="l" defTabSz="257169"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7"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4"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1"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465" y="3374392"/>
            <a:ext cx="6183871" cy="326571"/>
          </a:xfrm>
        </p:spPr>
        <p:txBody>
          <a:bodyPr>
            <a:normAutofit fontScale="90000"/>
          </a:bodyPr>
          <a:lstStyle/>
          <a:p>
            <a:r>
              <a:rPr lang="en-US" dirty="0" smtClean="0">
                <a:solidFill>
                  <a:schemeClr val="tx1"/>
                </a:solidFill>
              </a:rPr>
              <a:t>New Headway Plus</a:t>
            </a:r>
            <a:br>
              <a:rPr lang="en-US" dirty="0" smtClean="0">
                <a:solidFill>
                  <a:schemeClr val="tx1"/>
                </a:solidFill>
              </a:rPr>
            </a:br>
            <a:r>
              <a:rPr lang="en-US" dirty="0" smtClean="0">
                <a:solidFill>
                  <a:schemeClr val="tx1"/>
                </a:solidFill>
              </a:rPr>
              <a:t>Upper-intermediate</a:t>
            </a:r>
            <a:br>
              <a:rPr lang="en-US" dirty="0" smtClean="0">
                <a:solidFill>
                  <a:schemeClr val="tx1"/>
                </a:solidFill>
              </a:rPr>
            </a:br>
            <a:r>
              <a:rPr lang="en-US" dirty="0" smtClean="0">
                <a:solidFill>
                  <a:schemeClr val="tx1"/>
                </a:solidFill>
              </a:rPr>
              <a:t>lecture notes</a:t>
            </a: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76729296"/>
              </p:ext>
            </p:extLst>
          </p:nvPr>
        </p:nvGraphicFramePr>
        <p:xfrm>
          <a:off x="270465" y="864160"/>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10" name="Rectangle 9"/>
          <p:cNvSpPr/>
          <p:nvPr/>
        </p:nvSpPr>
        <p:spPr>
          <a:xfrm>
            <a:off x="1145512" y="5978768"/>
            <a:ext cx="4582048" cy="1200329"/>
          </a:xfrm>
          <a:prstGeom prst="rect">
            <a:avLst/>
          </a:prstGeom>
        </p:spPr>
        <p:txBody>
          <a:bodyPr wrap="square">
            <a:spAutoFit/>
          </a:bodyPr>
          <a:lstStyle/>
          <a:p>
            <a:pPr algn="ctr"/>
            <a:r>
              <a:rPr lang="en-US" dirty="0"/>
              <a:t>Fourth Year</a:t>
            </a:r>
          </a:p>
          <a:p>
            <a:pPr algn="ctr"/>
            <a:r>
              <a:rPr lang="en-US" dirty="0" smtClean="0"/>
              <a:t>College of Law</a:t>
            </a:r>
          </a:p>
          <a:p>
            <a:pPr algn="ctr"/>
            <a:r>
              <a:rPr lang="en-US" dirty="0" smtClean="0"/>
              <a:t>Mustansiriyah University</a:t>
            </a:r>
          </a:p>
          <a:p>
            <a:pPr algn="ctr"/>
            <a:r>
              <a:rPr lang="en-US" dirty="0" smtClean="0"/>
              <a:t>Asst. Lect. Rania Adnan Aziz</a:t>
            </a:r>
          </a:p>
        </p:txBody>
      </p:sp>
    </p:spTree>
    <p:extLst>
      <p:ext uri="{BB962C8B-B14F-4D97-AF65-F5344CB8AC3E}">
        <p14:creationId xmlns:p14="http://schemas.microsoft.com/office/powerpoint/2010/main" val="94350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3831136"/>
              </p:ext>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Been there, done that!</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Grammar Reference</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1900493"/>
          </a:xfrm>
        </p:spPr>
        <p:txBody>
          <a:bodyPr anchor="t">
            <a:noAutofit/>
          </a:bodyPr>
          <a:lstStyle/>
          <a:p>
            <a:pPr algn="ctr">
              <a:spcBef>
                <a:spcPts val="0"/>
              </a:spcBef>
              <a:spcAft>
                <a:spcPts val="800"/>
              </a:spcAft>
            </a:pPr>
            <a:r>
              <a:rPr lang="en-US" sz="1400" cap="small" dirty="0" smtClean="0">
                <a:latin typeface="Garamond" panose="02020404030301010803" pitchFamily="18" charset="0"/>
                <a:cs typeface="Arial" panose="020B0604020202020204" pitchFamily="34" charset="0"/>
              </a:rPr>
              <a:t>Present Perfect</a:t>
            </a:r>
          </a:p>
          <a:p>
            <a:pPr>
              <a:spcBef>
                <a:spcPts val="0"/>
              </a:spcBef>
              <a:spcAft>
                <a:spcPts val="800"/>
              </a:spcAft>
            </a:pPr>
            <a:r>
              <a:rPr lang="en-US" sz="1400" dirty="0" smtClean="0">
                <a:latin typeface="Garamond" panose="02020404030301010803" pitchFamily="18" charset="0"/>
                <a:cs typeface="Arial" panose="020B0604020202020204" pitchFamily="34" charset="0"/>
              </a:rPr>
              <a:t>The Present Perfect tense is a mixture of the past and the present. It relates past actions to the present. In other words, the actions started in the past, but their results or continuity are seen in the present. </a:t>
            </a:r>
          </a:p>
          <a:p>
            <a:pPr>
              <a:spcBef>
                <a:spcPts val="0"/>
              </a:spcBef>
              <a:spcAft>
                <a:spcPts val="800"/>
              </a:spcAft>
            </a:pPr>
            <a:r>
              <a:rPr lang="en-US" sz="1400" dirty="0" smtClean="0">
                <a:latin typeface="Garamond" panose="02020404030301010803" pitchFamily="18" charset="0"/>
                <a:cs typeface="Arial" panose="020B0604020202020204" pitchFamily="34" charset="0"/>
              </a:rPr>
              <a:t>The difference between the Past and Present Perfect is that the action in the Past tense started, happened and finished in the past, while the action in the Present Perfect started in the past and is connected to the present. See Figure 1 below.</a:t>
            </a: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2</a:t>
            </a:fld>
            <a:endParaRPr lang="en-US" sz="1000" dirty="0">
              <a:solidFill>
                <a:schemeClr val="tx1"/>
              </a:solidFill>
              <a:latin typeface="Garamond" panose="02020404030301010803" pitchFamily="18" charset="0"/>
            </a:endParaRPr>
          </a:p>
        </p:txBody>
      </p:sp>
      <p:graphicFrame>
        <p:nvGraphicFramePr>
          <p:cNvPr id="15" name="Diagram 14"/>
          <p:cNvGraphicFramePr/>
          <p:nvPr>
            <p:extLst>
              <p:ext uri="{D42A27DB-BD31-4B8C-83A1-F6EECF244321}">
                <p14:modId xmlns:p14="http://schemas.microsoft.com/office/powerpoint/2010/main" val="384132613"/>
              </p:ext>
            </p:extLst>
          </p:nvPr>
        </p:nvGraphicFramePr>
        <p:xfrm>
          <a:off x="709932" y="4333777"/>
          <a:ext cx="5527063" cy="382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a:off x="595901" y="4202130"/>
            <a:ext cx="5722706" cy="1754326"/>
          </a:xfrm>
          <a:prstGeom prst="rect">
            <a:avLst/>
          </a:prstGeom>
          <a:noFill/>
        </p:spPr>
        <p:txBody>
          <a:bodyPr wrap="square" rtlCol="0">
            <a:spAutoFit/>
          </a:bodyPr>
          <a:lstStyle/>
          <a:p>
            <a:endParaRPr lang="en-US" dirty="0" smtClean="0"/>
          </a:p>
          <a:p>
            <a:endParaRPr lang="en-US" dirty="0"/>
          </a:p>
          <a:p>
            <a:pPr algn="ctr"/>
            <a:endParaRPr lang="en-US" sz="1200" dirty="0" smtClean="0">
              <a:latin typeface="Garamond" panose="02020404030301010803" pitchFamily="18" charset="0"/>
            </a:endParaRPr>
          </a:p>
          <a:p>
            <a:pPr algn="ctr"/>
            <a:endParaRPr lang="en-US" sz="1200" dirty="0" smtClean="0">
              <a:latin typeface="Garamond" panose="02020404030301010803" pitchFamily="18" charset="0"/>
            </a:endParaRPr>
          </a:p>
          <a:p>
            <a:pPr algn="ctr"/>
            <a:endParaRPr lang="en-US" sz="1200" dirty="0">
              <a:latin typeface="Garamond" panose="02020404030301010803" pitchFamily="18" charset="0"/>
            </a:endParaRPr>
          </a:p>
          <a:p>
            <a:pPr algn="ctr"/>
            <a:endParaRPr lang="en-US" sz="1200" dirty="0" smtClean="0">
              <a:latin typeface="Garamond" panose="02020404030301010803" pitchFamily="18" charset="0"/>
            </a:endParaRPr>
          </a:p>
          <a:p>
            <a:pPr algn="ctr"/>
            <a:endParaRPr lang="en-US" sz="1200" dirty="0" smtClean="0">
              <a:latin typeface="Garamond" panose="02020404030301010803" pitchFamily="18" charset="0"/>
            </a:endParaRPr>
          </a:p>
          <a:p>
            <a:pPr algn="ctr"/>
            <a:r>
              <a:rPr lang="en-US" sz="1200" dirty="0" smtClean="0">
                <a:latin typeface="Garamond" panose="02020404030301010803" pitchFamily="18" charset="0"/>
              </a:rPr>
              <a:t>Figure 1: Timeline showing Past and Present Perfect tenses. </a:t>
            </a:r>
            <a:endParaRPr lang="en-US" sz="1200" dirty="0">
              <a:latin typeface="Garamond" panose="02020404030301010803" pitchFamily="18" charset="0"/>
            </a:endParaRPr>
          </a:p>
        </p:txBody>
      </p:sp>
      <p:sp>
        <p:nvSpPr>
          <p:cNvPr id="20" name="Circular Arrow 19"/>
          <p:cNvSpPr/>
          <p:nvPr/>
        </p:nvSpPr>
        <p:spPr>
          <a:xfrm rot="5400000">
            <a:off x="1355767" y="4630697"/>
            <a:ext cx="802308" cy="885001"/>
          </a:xfrm>
          <a:prstGeom prst="circularArrow">
            <a:avLst>
              <a:gd name="adj1" fmla="val 7892"/>
              <a:gd name="adj2" fmla="val 1142322"/>
              <a:gd name="adj3" fmla="val 3521631"/>
              <a:gd name="adj4" fmla="val 5927278"/>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TextBox 20"/>
          <p:cNvSpPr txBox="1"/>
          <p:nvPr/>
        </p:nvSpPr>
        <p:spPr>
          <a:xfrm>
            <a:off x="1446073" y="4924491"/>
            <a:ext cx="639149" cy="307777"/>
          </a:xfrm>
          <a:prstGeom prst="rect">
            <a:avLst/>
          </a:prstGeom>
          <a:noFill/>
        </p:spPr>
        <p:txBody>
          <a:bodyPr wrap="none" rtlCol="0">
            <a:spAutoFit/>
          </a:bodyPr>
          <a:lstStyle/>
          <a:p>
            <a:r>
              <a:rPr lang="en-US" sz="1400" dirty="0" smtClean="0">
                <a:latin typeface="Garamond" panose="02020404030301010803" pitchFamily="18" charset="0"/>
              </a:rPr>
              <a:t>Played</a:t>
            </a:r>
            <a:endParaRPr lang="en-US" dirty="0">
              <a:latin typeface="Garamond" panose="02020404030301010803" pitchFamily="18" charset="0"/>
            </a:endParaRPr>
          </a:p>
        </p:txBody>
      </p:sp>
      <p:sp>
        <p:nvSpPr>
          <p:cNvPr id="23" name="TextBox 22"/>
          <p:cNvSpPr txBox="1"/>
          <p:nvPr/>
        </p:nvSpPr>
        <p:spPr>
          <a:xfrm>
            <a:off x="1937522" y="3854264"/>
            <a:ext cx="998991" cy="307777"/>
          </a:xfrm>
          <a:prstGeom prst="rect">
            <a:avLst/>
          </a:prstGeom>
          <a:noFill/>
        </p:spPr>
        <p:txBody>
          <a:bodyPr wrap="none" rtlCol="0">
            <a:spAutoFit/>
          </a:bodyPr>
          <a:lstStyle/>
          <a:p>
            <a:r>
              <a:rPr lang="en-US" sz="1400" dirty="0" smtClean="0">
                <a:latin typeface="Garamond" panose="02020404030301010803" pitchFamily="18" charset="0"/>
              </a:rPr>
              <a:t>Has written</a:t>
            </a:r>
            <a:endParaRPr lang="en-US" sz="1400" dirty="0">
              <a:latin typeface="Garamond" panose="02020404030301010803" pitchFamily="18" charset="0"/>
            </a:endParaRPr>
          </a:p>
        </p:txBody>
      </p:sp>
      <p:cxnSp>
        <p:nvCxnSpPr>
          <p:cNvPr id="57" name="Straight Connector 56"/>
          <p:cNvCxnSpPr/>
          <p:nvPr/>
        </p:nvCxnSpPr>
        <p:spPr>
          <a:xfrm>
            <a:off x="1664455" y="4202130"/>
            <a:ext cx="1551358" cy="0"/>
          </a:xfrm>
          <a:prstGeom prst="line">
            <a:avLst/>
          </a:prstGeom>
          <a:ln w="63500">
            <a:gradFill>
              <a:gsLst>
                <a:gs pos="47796">
                  <a:schemeClr val="accent1">
                    <a:lumMod val="50000"/>
                    <a:lumOff val="50000"/>
                  </a:schemeClr>
                </a:gs>
                <a:gs pos="50000">
                  <a:schemeClr val="accent1">
                    <a:lumMod val="90000"/>
                    <a:lumOff val="10000"/>
                  </a:schemeClr>
                </a:gs>
                <a:gs pos="0">
                  <a:schemeClr val="accent1">
                    <a:lumMod val="90000"/>
                    <a:lumOff val="10000"/>
                  </a:schemeClr>
                </a:gs>
                <a:gs pos="100000">
                  <a:schemeClr val="accent1">
                    <a:lumMod val="10000"/>
                    <a:lumOff val="90000"/>
                  </a:schemeClr>
                </a:gs>
              </a:gsLst>
              <a:lin ang="5400000" scaled="1"/>
            </a:gradFill>
            <a:headEnd type="none"/>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19052" y="6522406"/>
            <a:ext cx="5229113" cy="1815882"/>
          </a:xfrm>
          <a:prstGeom prst="rect">
            <a:avLst/>
          </a:prstGeom>
          <a:noFill/>
        </p:spPr>
        <p:txBody>
          <a:bodyPr wrap="square" rtlCol="0">
            <a:spAutoFit/>
          </a:bodyPr>
          <a:lstStyle/>
          <a:p>
            <a:r>
              <a:rPr lang="en-US" sz="1400" dirty="0" smtClean="0">
                <a:latin typeface="Garamond" panose="02020404030301010803" pitchFamily="18" charset="0"/>
              </a:rPr>
              <a:t>When we come across a verb in the Past Simple tense, we want to know </a:t>
            </a:r>
            <a:r>
              <a:rPr lang="en-US" sz="1400" i="1" dirty="0" smtClean="0">
                <a:latin typeface="Garamond" panose="02020404030301010803" pitchFamily="18" charset="0"/>
              </a:rPr>
              <a:t>when</a:t>
            </a:r>
            <a:r>
              <a:rPr lang="en-US" sz="1400" dirty="0" smtClean="0">
                <a:latin typeface="Garamond" panose="02020404030301010803" pitchFamily="18" charset="0"/>
              </a:rPr>
              <a:t> it happened. When we come across a verb in the Present Perfect tense, we want to know </a:t>
            </a:r>
            <a:r>
              <a:rPr lang="en-US" sz="1400" i="1" dirty="0" smtClean="0">
                <a:latin typeface="Garamond" panose="02020404030301010803" pitchFamily="18" charset="0"/>
              </a:rPr>
              <a:t>how</a:t>
            </a:r>
            <a:r>
              <a:rPr lang="en-US" sz="1400" dirty="0" smtClean="0">
                <a:latin typeface="Garamond" panose="02020404030301010803" pitchFamily="18" charset="0"/>
              </a:rPr>
              <a:t> it affects the situation </a:t>
            </a:r>
            <a:r>
              <a:rPr lang="en-US" sz="1400" i="1" dirty="0" smtClean="0">
                <a:latin typeface="Garamond" panose="02020404030301010803" pitchFamily="18" charset="0"/>
              </a:rPr>
              <a:t>now</a:t>
            </a:r>
            <a:r>
              <a:rPr lang="en-US" sz="1400" dirty="0" smtClean="0">
                <a:latin typeface="Garamond" panose="02020404030301010803" pitchFamily="18" charset="0"/>
              </a:rPr>
              <a:t>.</a:t>
            </a:r>
          </a:p>
          <a:p>
            <a:endParaRPr lang="en-US" sz="1400" dirty="0">
              <a:latin typeface="Garamond" panose="02020404030301010803" pitchFamily="18" charset="0"/>
            </a:endParaRPr>
          </a:p>
          <a:p>
            <a:r>
              <a:rPr lang="en-US" sz="1400" dirty="0" smtClean="0">
                <a:latin typeface="Garamond" panose="02020404030301010803" pitchFamily="18" charset="0"/>
              </a:rPr>
              <a:t>Compare these examples:</a:t>
            </a:r>
          </a:p>
          <a:p>
            <a:r>
              <a:rPr lang="en-US" sz="1400" dirty="0" smtClean="0">
                <a:latin typeface="Garamond" panose="02020404030301010803" pitchFamily="18" charset="0"/>
              </a:rPr>
              <a:t>She wrote three letters yesterday. (Only three and no more.)</a:t>
            </a:r>
          </a:p>
          <a:p>
            <a:r>
              <a:rPr lang="en-US" sz="1400" dirty="0" smtClean="0">
                <a:latin typeface="Garamond" panose="02020404030301010803" pitchFamily="18" charset="0"/>
              </a:rPr>
              <a:t>She has written three letters since yesterday. (… so far, and may write more.)</a:t>
            </a:r>
            <a:endParaRPr lang="en-US" sz="1400" dirty="0">
              <a:latin typeface="Garamond" panose="02020404030301010803" pitchFamily="18" charset="0"/>
            </a:endParaRPr>
          </a:p>
        </p:txBody>
      </p:sp>
    </p:spTree>
    <p:extLst>
      <p:ext uri="{BB962C8B-B14F-4D97-AF65-F5344CB8AC3E}">
        <p14:creationId xmlns:p14="http://schemas.microsoft.com/office/powerpoint/2010/main" val="351672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50"/>
                                  </p:stCondLst>
                                  <p:childTnLst>
                                    <p:set>
                                      <p:cBhvr>
                                        <p:cTn id="9" dur="1" fill="hold">
                                          <p:stCondLst>
                                            <p:cond delay="0"/>
                                          </p:stCondLst>
                                        </p:cTn>
                                        <p:tgtEl>
                                          <p:spTgt spid="9">
                                            <p:txEl>
                                              <p:pRg st="1" end="1"/>
                                            </p:txEl>
                                          </p:spTgt>
                                        </p:tgtEl>
                                        <p:attrNameLst>
                                          <p:attrName>style.visibility</p:attrName>
                                        </p:attrNameLst>
                                      </p:cBhvr>
                                      <p:to>
                                        <p:strVal val="visible"/>
                                      </p:to>
                                    </p:set>
                                  </p:childTnLst>
                                </p:cTn>
                              </p:par>
                            </p:childTnLst>
                          </p:cTn>
                        </p:par>
                        <p:par>
                          <p:cTn id="10" fill="hold">
                            <p:stCondLst>
                              <p:cond delay="250"/>
                            </p:stCondLst>
                            <p:childTnLst>
                              <p:par>
                                <p:cTn id="11" presetID="1" presetClass="entr" presetSubtype="0" fill="hold" grpId="0" nodeType="afterEffect">
                                  <p:stCondLst>
                                    <p:cond delay="25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wipe(left)">
                                      <p:cBhvr>
                                        <p:cTn id="35" dur="500"/>
                                        <p:tgtEl>
                                          <p:spTgt spid="5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6">
                                            <p:txEl>
                                              <p:pRg st="7" end="7"/>
                                            </p:txEl>
                                          </p:spTgt>
                                        </p:tgtEl>
                                        <p:attrNameLst>
                                          <p:attrName>style.visibility</p:attrName>
                                        </p:attrNameLst>
                                      </p:cBhvr>
                                      <p:to>
                                        <p:strVal val="visible"/>
                                      </p:to>
                                    </p:set>
                                    <p:animEffect transition="in" filter="fade">
                                      <p:cBhvr>
                                        <p:cTn id="40" dur="500"/>
                                        <p:tgtEl>
                                          <p:spTgt spid="1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Graphic spid="15" grpId="0">
        <p:bldAsOne/>
      </p:bldGraphic>
      <p:bldP spid="21" grpId="0"/>
      <p:bldP spid="23" grpId="0"/>
      <p:bldP spid="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8833087"/>
              </p:ext>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Been there, done that!</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Grammar Reference</a:t>
                      </a:r>
                      <a:endParaRPr lang="en-US" sz="1100" dirty="0" smtClean="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pPr>
              <a:spcBef>
                <a:spcPts val="0"/>
              </a:spcBef>
              <a:spcAft>
                <a:spcPts val="800"/>
              </a:spcAft>
            </a:pPr>
            <a:r>
              <a:rPr lang="en-US" sz="1400" cap="small" dirty="0" smtClean="0">
                <a:solidFill>
                  <a:schemeClr val="tx1"/>
                </a:solidFill>
                <a:latin typeface="Garamond" panose="02020404030301010803" pitchFamily="18" charset="0"/>
                <a:ea typeface="Calibri" panose="020F0502020204030204" pitchFamily="34" charset="0"/>
                <a:cs typeface="Arial" panose="020B0604020202020204" pitchFamily="34" charset="0"/>
              </a:rPr>
              <a:t>Use of the present perfect simple and continuous</a:t>
            </a: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Notice</a:t>
            </a:r>
            <a:r>
              <a:rPr lang="en-US" sz="1400" dirty="0">
                <a:solidFill>
                  <a:schemeClr val="tx1"/>
                </a:solidFill>
                <a:latin typeface="Garamond" panose="02020404030301010803" pitchFamily="18" charset="0"/>
                <a:cs typeface="Arial" panose="020B0604020202020204" pitchFamily="34" charset="0"/>
              </a:rPr>
              <a:t>!</a:t>
            </a:r>
          </a:p>
          <a:p>
            <a:pPr>
              <a:spcBef>
                <a:spcPts val="0"/>
              </a:spcBef>
              <a:spcAft>
                <a:spcPts val="800"/>
              </a:spcAft>
            </a:pPr>
            <a:r>
              <a:rPr lang="en-US" sz="1400" dirty="0">
                <a:solidFill>
                  <a:schemeClr val="tx1"/>
                </a:solidFill>
                <a:latin typeface="Garamond" panose="02020404030301010803" pitchFamily="18" charset="0"/>
                <a:cs typeface="Arial" panose="020B0604020202020204" pitchFamily="34" charset="0"/>
              </a:rPr>
              <a:t>*Sometimes there is little or no difference between the two tenses.</a:t>
            </a: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r>
              <a:rPr lang="en-US" sz="1400" dirty="0" smtClean="0">
                <a:latin typeface="Garamond" panose="02020404030301010803" pitchFamily="18" charset="0"/>
                <a:cs typeface="Arial" panose="020B0604020202020204" pitchFamily="34" charset="0"/>
              </a:rPr>
              <a:t>*The continuous can sometimes suggest a more temporary situation. The simple can sound more permanent.</a:t>
            </a:r>
          </a:p>
          <a:p>
            <a:pPr>
              <a:spcBef>
                <a:spcPts val="0"/>
              </a:spcBef>
              <a:spcAft>
                <a:spcPts val="800"/>
              </a:spcAft>
            </a:pPr>
            <a:r>
              <a:rPr lang="en-US" sz="1400" dirty="0" smtClean="0">
                <a:latin typeface="Garamond" panose="02020404030301010803" pitchFamily="18" charset="0"/>
                <a:cs typeface="Arial" panose="020B0604020202020204" pitchFamily="34" charset="0"/>
              </a:rPr>
              <a:t>I’ve been living with a host family for six weeks.</a:t>
            </a:r>
          </a:p>
          <a:p>
            <a:pPr>
              <a:spcBef>
                <a:spcPts val="0"/>
              </a:spcBef>
              <a:spcAft>
                <a:spcPts val="800"/>
              </a:spcAft>
            </a:pPr>
            <a:r>
              <a:rPr lang="en-US" sz="1400" dirty="0" smtClean="0">
                <a:latin typeface="Garamond" panose="02020404030301010803" pitchFamily="18" charset="0"/>
                <a:cs typeface="Arial" panose="020B0604020202020204" pitchFamily="34" charset="0"/>
              </a:rPr>
              <a:t>I’ve lived in this city for a very long time.</a:t>
            </a:r>
            <a:endParaRPr lang="en-US" sz="1400" dirty="0">
              <a:latin typeface="Garamond" panose="02020404030301010803" pitchFamily="18" charset="0"/>
              <a:cs typeface="Arial" panose="020B0604020202020204" pitchFamily="34" charset="0"/>
            </a:endParaRPr>
          </a:p>
          <a:p>
            <a:pPr>
              <a:spcBef>
                <a:spcPts val="0"/>
              </a:spcBef>
              <a:spcAft>
                <a:spcPts val="800"/>
              </a:spcAft>
            </a:pPr>
            <a:r>
              <a:rPr lang="en-US" sz="1400" dirty="0" smtClean="0">
                <a:latin typeface="Garamond" panose="02020404030301010803" pitchFamily="18" charset="0"/>
                <a:cs typeface="Arial" panose="020B0604020202020204" pitchFamily="34" charset="0"/>
              </a:rPr>
              <a:t>*Certain verbs suggest duration: </a:t>
            </a:r>
            <a:r>
              <a:rPr lang="en-US" sz="1400" i="1" dirty="0" smtClean="0">
                <a:latin typeface="Garamond" panose="02020404030301010803" pitchFamily="18" charset="0"/>
                <a:cs typeface="Arial" panose="020B0604020202020204" pitchFamily="34" charset="0"/>
              </a:rPr>
              <a:t>wait, rain, snow, learn, sit, lie, play, stay. </a:t>
            </a:r>
            <a:r>
              <a:rPr lang="en-US" sz="1400" dirty="0" smtClean="0">
                <a:latin typeface="Garamond" panose="02020404030301010803" pitchFamily="18" charset="0"/>
                <a:cs typeface="Arial" panose="020B0604020202020204" pitchFamily="34" charset="0"/>
              </a:rPr>
              <a:t>They are often found in the continuous.</a:t>
            </a:r>
          </a:p>
          <a:p>
            <a:pPr>
              <a:spcBef>
                <a:spcPts val="0"/>
              </a:spcBef>
              <a:spcAft>
                <a:spcPts val="800"/>
              </a:spcAft>
            </a:pPr>
            <a:r>
              <a:rPr lang="en-US" sz="1400" dirty="0" smtClean="0">
                <a:latin typeface="Garamond" panose="02020404030301010803" pitchFamily="18" charset="0"/>
                <a:cs typeface="Arial" panose="020B0604020202020204" pitchFamily="34" charset="0"/>
              </a:rPr>
              <a:t>It’s been raining all day.</a:t>
            </a:r>
          </a:p>
          <a:p>
            <a:pPr>
              <a:spcBef>
                <a:spcPts val="0"/>
              </a:spcBef>
              <a:spcAft>
                <a:spcPts val="800"/>
              </a:spcAft>
            </a:pPr>
            <a:r>
              <a:rPr lang="en-US" sz="1400" dirty="0" smtClean="0">
                <a:latin typeface="Garamond" panose="02020404030301010803" pitchFamily="18" charset="0"/>
                <a:cs typeface="Arial" panose="020B0604020202020204" pitchFamily="34" charset="0"/>
              </a:rPr>
              <a:t>*State verbs do not take the continuous.</a:t>
            </a:r>
          </a:p>
          <a:p>
            <a:pPr>
              <a:spcBef>
                <a:spcPts val="0"/>
              </a:spcBef>
              <a:spcAft>
                <a:spcPts val="800"/>
              </a:spcAft>
            </a:pPr>
            <a:r>
              <a:rPr lang="en-US" sz="1400" dirty="0" smtClean="0">
                <a:latin typeface="Garamond" panose="02020404030301010803" pitchFamily="18" charset="0"/>
                <a:cs typeface="Arial" panose="020B0604020202020204" pitchFamily="34" charset="0"/>
              </a:rPr>
              <a:t>I’ve known Jane for years.</a:t>
            </a: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3</a:t>
            </a:fld>
            <a:endParaRPr lang="en-US" sz="1000" dirty="0">
              <a:solidFill>
                <a:schemeClr val="tx1"/>
              </a:solidFill>
              <a:latin typeface="Garamond" panose="02020404030301010803" pitchFamily="18" charset="0"/>
            </a:endParaRPr>
          </a:p>
        </p:txBody>
      </p:sp>
      <p:sp>
        <p:nvSpPr>
          <p:cNvPr id="3" name="Rectangle 2"/>
          <p:cNvSpPr/>
          <p:nvPr/>
        </p:nvSpPr>
        <p:spPr>
          <a:xfrm>
            <a:off x="1147609" y="2081719"/>
            <a:ext cx="4533344" cy="1527243"/>
          </a:xfrm>
          <a:prstGeom prst="rect">
            <a:avLst/>
          </a:prstGeom>
          <a:solidFill>
            <a:schemeClr val="lt1">
              <a:hueOff val="0"/>
              <a:satOff val="0"/>
              <a:lumOff val="0"/>
              <a:alpha val="30000"/>
            </a:schemeClr>
          </a:solidFill>
        </p:spPr>
      </p:sp>
      <p:sp>
        <p:nvSpPr>
          <p:cNvPr id="7" name="Freeform 6"/>
          <p:cNvSpPr/>
          <p:nvPr/>
        </p:nvSpPr>
        <p:spPr>
          <a:xfrm>
            <a:off x="1147609" y="2515256"/>
            <a:ext cx="4533344" cy="1247400"/>
          </a:xfrm>
          <a:custGeom>
            <a:avLst/>
            <a:gdLst>
              <a:gd name="connsiteX0" fmla="*/ 0 w 4533344"/>
              <a:gd name="connsiteY0" fmla="*/ 0 h 1247400"/>
              <a:gd name="connsiteX1" fmla="*/ 4533344 w 4533344"/>
              <a:gd name="connsiteY1" fmla="*/ 0 h 1247400"/>
              <a:gd name="connsiteX2" fmla="*/ 4533344 w 4533344"/>
              <a:gd name="connsiteY2" fmla="*/ 1247400 h 1247400"/>
              <a:gd name="connsiteX3" fmla="*/ 0 w 4533344"/>
              <a:gd name="connsiteY3" fmla="*/ 1247400 h 1247400"/>
              <a:gd name="connsiteX4" fmla="*/ 0 w 4533344"/>
              <a:gd name="connsiteY4" fmla="*/ 0 h 124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3344" h="1247400">
                <a:moveTo>
                  <a:pt x="0" y="0"/>
                </a:moveTo>
                <a:lnTo>
                  <a:pt x="4533344" y="0"/>
                </a:lnTo>
                <a:lnTo>
                  <a:pt x="4533344" y="1247400"/>
                </a:lnTo>
                <a:lnTo>
                  <a:pt x="0" y="1247400"/>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1838" tIns="187452" rIns="351838" bIns="99568"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t>The verb action began in the past and continues to the present. It possibly goes on into the future, as well.</a:t>
            </a:r>
            <a:endParaRPr lang="en-US" sz="1400" b="0" kern="1200" dirty="0"/>
          </a:p>
          <a:p>
            <a:pPr marL="0" lvl="1" algn="l" defTabSz="622300">
              <a:lnSpc>
                <a:spcPct val="90000"/>
              </a:lnSpc>
              <a:spcBef>
                <a:spcPct val="0"/>
              </a:spcBef>
              <a:spcAft>
                <a:spcPct val="15000"/>
              </a:spcAft>
            </a:pPr>
            <a:r>
              <a:rPr lang="en-US" sz="1400" b="0" i="1" kern="1200" dirty="0" smtClean="0"/>
              <a:t>We’ve lived in this house for twenty years. </a:t>
            </a:r>
            <a:r>
              <a:rPr lang="en-US" sz="1400" b="0" kern="1200" dirty="0" smtClean="0"/>
              <a:t>(and we still live in here.)</a:t>
            </a:r>
            <a:endParaRPr lang="en-US" sz="1400" b="0" kern="1200" dirty="0"/>
          </a:p>
        </p:txBody>
      </p:sp>
      <p:sp>
        <p:nvSpPr>
          <p:cNvPr id="10" name="Freeform 9"/>
          <p:cNvSpPr/>
          <p:nvPr/>
        </p:nvSpPr>
        <p:spPr>
          <a:xfrm>
            <a:off x="1374276" y="2382416"/>
            <a:ext cx="3173340" cy="265680"/>
          </a:xfrm>
          <a:custGeom>
            <a:avLst/>
            <a:gdLst>
              <a:gd name="connsiteX0" fmla="*/ 0 w 3173340"/>
              <a:gd name="connsiteY0" fmla="*/ 44281 h 265680"/>
              <a:gd name="connsiteX1" fmla="*/ 44281 w 3173340"/>
              <a:gd name="connsiteY1" fmla="*/ 0 h 265680"/>
              <a:gd name="connsiteX2" fmla="*/ 3129059 w 3173340"/>
              <a:gd name="connsiteY2" fmla="*/ 0 h 265680"/>
              <a:gd name="connsiteX3" fmla="*/ 3173340 w 3173340"/>
              <a:gd name="connsiteY3" fmla="*/ 44281 h 265680"/>
              <a:gd name="connsiteX4" fmla="*/ 3173340 w 3173340"/>
              <a:gd name="connsiteY4" fmla="*/ 221399 h 265680"/>
              <a:gd name="connsiteX5" fmla="*/ 3129059 w 3173340"/>
              <a:gd name="connsiteY5" fmla="*/ 265680 h 265680"/>
              <a:gd name="connsiteX6" fmla="*/ 44281 w 3173340"/>
              <a:gd name="connsiteY6" fmla="*/ 265680 h 265680"/>
              <a:gd name="connsiteX7" fmla="*/ 0 w 3173340"/>
              <a:gd name="connsiteY7" fmla="*/ 221399 h 265680"/>
              <a:gd name="connsiteX8" fmla="*/ 0 w 317334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3340" h="265680">
                <a:moveTo>
                  <a:pt x="0" y="44281"/>
                </a:moveTo>
                <a:cubicBezTo>
                  <a:pt x="0" y="19825"/>
                  <a:pt x="19825" y="0"/>
                  <a:pt x="44281" y="0"/>
                </a:cubicBezTo>
                <a:lnTo>
                  <a:pt x="3129059" y="0"/>
                </a:lnTo>
                <a:cubicBezTo>
                  <a:pt x="3153515" y="0"/>
                  <a:pt x="3173340" y="19825"/>
                  <a:pt x="3173340" y="44281"/>
                </a:cubicBezTo>
                <a:lnTo>
                  <a:pt x="3173340" y="221399"/>
                </a:lnTo>
                <a:cubicBezTo>
                  <a:pt x="3173340" y="245855"/>
                  <a:pt x="3153515" y="265680"/>
                  <a:pt x="3129059" y="265680"/>
                </a:cubicBezTo>
                <a:lnTo>
                  <a:pt x="44281" y="265680"/>
                </a:lnTo>
                <a:cubicBezTo>
                  <a:pt x="19825" y="265680"/>
                  <a:pt x="0" y="245855"/>
                  <a:pt x="0" y="221399"/>
                </a:cubicBezTo>
                <a:lnTo>
                  <a:pt x="0" y="44281"/>
                </a:lnTo>
                <a:close/>
              </a:path>
            </a:pathLst>
          </a:custGeom>
          <a:solidFill>
            <a:schemeClr val="accent6">
              <a:lumMod val="60000"/>
              <a:lumOff val="40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32914" tIns="12969" rIns="132914" bIns="12969" numCol="1" spcCol="1270" anchor="ctr" anchorCtr="0">
            <a:noAutofit/>
          </a:bodyPr>
          <a:lstStyle/>
          <a:p>
            <a:pPr lvl="0" algn="l" defTabSz="622300">
              <a:lnSpc>
                <a:spcPct val="90000"/>
              </a:lnSpc>
              <a:spcBef>
                <a:spcPct val="0"/>
              </a:spcBef>
              <a:spcAft>
                <a:spcPct val="35000"/>
              </a:spcAft>
            </a:pPr>
            <a:r>
              <a:rPr lang="en-US" sz="1400" b="0" kern="1200" dirty="0" smtClean="0"/>
              <a:t>1. Unfinished past</a:t>
            </a:r>
            <a:endParaRPr lang="en-US" sz="1400" b="0" kern="1200" dirty="0"/>
          </a:p>
        </p:txBody>
      </p:sp>
      <p:sp>
        <p:nvSpPr>
          <p:cNvPr id="6" name="TextBox 5"/>
          <p:cNvSpPr txBox="1"/>
          <p:nvPr/>
        </p:nvSpPr>
        <p:spPr>
          <a:xfrm>
            <a:off x="503434" y="4556652"/>
            <a:ext cx="1406795" cy="625812"/>
          </a:xfrm>
          <a:prstGeom prst="rect">
            <a:avLst/>
          </a:prstGeom>
          <a:noFill/>
        </p:spPr>
        <p:txBody>
          <a:bodyPr wrap="none" rtlCol="0">
            <a:spAutoFit/>
          </a:bodyPr>
          <a:lstStyle/>
          <a:p>
            <a:pPr>
              <a:spcBef>
                <a:spcPts val="0"/>
              </a:spcBef>
              <a:spcAft>
                <a:spcPts val="800"/>
              </a:spcAft>
            </a:pPr>
            <a:r>
              <a:rPr lang="en-US" sz="1400" dirty="0">
                <a:latin typeface="Garamond" panose="02020404030301010803" pitchFamily="18" charset="0"/>
                <a:cs typeface="Arial" panose="020B0604020202020204" pitchFamily="34" charset="0"/>
              </a:rPr>
              <a:t>I’ve played</a:t>
            </a:r>
          </a:p>
          <a:p>
            <a:pPr>
              <a:spcBef>
                <a:spcPts val="0"/>
              </a:spcBef>
              <a:spcAft>
                <a:spcPts val="800"/>
              </a:spcAft>
            </a:pPr>
            <a:r>
              <a:rPr lang="en-US" sz="1400" dirty="0">
                <a:latin typeface="Garamond" panose="02020404030301010803" pitchFamily="18" charset="0"/>
                <a:cs typeface="Arial" panose="020B0604020202020204" pitchFamily="34" charset="0"/>
              </a:rPr>
              <a:t>I’ve been playing </a:t>
            </a:r>
          </a:p>
        </p:txBody>
      </p:sp>
      <p:sp>
        <p:nvSpPr>
          <p:cNvPr id="12" name="TextBox 11"/>
          <p:cNvSpPr txBox="1"/>
          <p:nvPr/>
        </p:nvSpPr>
        <p:spPr>
          <a:xfrm>
            <a:off x="2057637" y="4715669"/>
            <a:ext cx="1828578" cy="307777"/>
          </a:xfrm>
          <a:prstGeom prst="rect">
            <a:avLst/>
          </a:prstGeom>
          <a:noFill/>
        </p:spPr>
        <p:txBody>
          <a:bodyPr wrap="none" rtlCol="0">
            <a:spAutoFit/>
          </a:bodyPr>
          <a:lstStyle/>
          <a:p>
            <a:pPr>
              <a:spcBef>
                <a:spcPts val="0"/>
              </a:spcBef>
              <a:spcAft>
                <a:spcPts val="800"/>
              </a:spcAft>
            </a:pPr>
            <a:r>
              <a:rPr lang="en-US" sz="1400" dirty="0" smtClean="0">
                <a:latin typeface="Garamond" panose="02020404030301010803" pitchFamily="18" charset="0"/>
                <a:cs typeface="Arial" panose="020B0604020202020204" pitchFamily="34" charset="0"/>
              </a:rPr>
              <a:t>tennis since I was a kid.</a:t>
            </a:r>
            <a:endParaRPr lang="en-US" sz="1400" dirty="0">
              <a:latin typeface="Garamond" panose="02020404030301010803" pitchFamily="18" charset="0"/>
              <a:cs typeface="Arial" panose="020B0604020202020204" pitchFamily="34" charset="0"/>
            </a:endParaRPr>
          </a:p>
        </p:txBody>
      </p:sp>
      <p:cxnSp>
        <p:nvCxnSpPr>
          <p:cNvPr id="8" name="Straight Connector 7"/>
          <p:cNvCxnSpPr/>
          <p:nvPr/>
        </p:nvCxnSpPr>
        <p:spPr>
          <a:xfrm flipV="1">
            <a:off x="1910229" y="4663665"/>
            <a:ext cx="0" cy="457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70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Been there, done that!</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Grammar Reference</a:t>
                      </a:r>
                      <a:endParaRPr lang="en-US" sz="1100" dirty="0" smtClean="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pPr>
              <a:spcBef>
                <a:spcPts val="0"/>
              </a:spcBef>
              <a:spcAft>
                <a:spcPts val="800"/>
              </a:spcAft>
            </a:pPr>
            <a:r>
              <a:rPr lang="en-US" sz="1400" cap="small" dirty="0" smtClean="0">
                <a:solidFill>
                  <a:schemeClr val="tx1"/>
                </a:solidFill>
                <a:latin typeface="Garamond" panose="02020404030301010803" pitchFamily="18" charset="0"/>
                <a:ea typeface="Calibri" panose="020F0502020204030204" pitchFamily="34" charset="0"/>
                <a:cs typeface="Arial" panose="020B0604020202020204" pitchFamily="34" charset="0"/>
              </a:rPr>
              <a:t>Use of the present perfect simple and continuous</a:t>
            </a: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Notice!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*Certain verbs suggest a short action: </a:t>
            </a:r>
            <a:r>
              <a:rPr lang="en-US" sz="1400" i="1" dirty="0" smtClean="0">
                <a:solidFill>
                  <a:schemeClr val="tx1"/>
                </a:solidFill>
                <a:latin typeface="Garamond" panose="02020404030301010803" pitchFamily="18" charset="0"/>
                <a:cs typeface="Arial" panose="020B0604020202020204" pitchFamily="34" charset="0"/>
              </a:rPr>
              <a:t>start, find, lose, begin, stop, break, die, decide, cut.</a:t>
            </a: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I’ve broken the vase.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In the continuous, these verbs suggest a repeated activity.</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I’ve been stopping smoking for years.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*The use of the simple suggests a completed action. The continuous suggests a possibly incomplete action.</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I’ve painted the bathroom.</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I’m tired because I’ve been working. (Finished? Unfinished?)</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*The continuous can be found unqualified by any further information. The simple sounds quite wrong in this use.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I’m wet because I’ve been swimming.</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*Sometimes there is little difference between the Past Simple and the Present Perfect.</a:t>
            </a: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4</a:t>
            </a:fld>
            <a:endParaRPr lang="en-US" sz="1000" dirty="0">
              <a:solidFill>
                <a:schemeClr val="tx1"/>
              </a:solidFill>
              <a:latin typeface="Garamond" panose="02020404030301010803" pitchFamily="18" charset="0"/>
            </a:endParaRPr>
          </a:p>
        </p:txBody>
      </p:sp>
      <p:sp>
        <p:nvSpPr>
          <p:cNvPr id="13" name="Freeform 12"/>
          <p:cNvSpPr/>
          <p:nvPr/>
        </p:nvSpPr>
        <p:spPr>
          <a:xfrm>
            <a:off x="573932" y="2426571"/>
            <a:ext cx="5603132" cy="1824416"/>
          </a:xfrm>
          <a:custGeom>
            <a:avLst/>
            <a:gdLst>
              <a:gd name="connsiteX0" fmla="*/ 0 w 4533344"/>
              <a:gd name="connsiteY0" fmla="*/ 0 h 850500"/>
              <a:gd name="connsiteX1" fmla="*/ 4533344 w 4533344"/>
              <a:gd name="connsiteY1" fmla="*/ 0 h 850500"/>
              <a:gd name="connsiteX2" fmla="*/ 4533344 w 4533344"/>
              <a:gd name="connsiteY2" fmla="*/ 850500 h 850500"/>
              <a:gd name="connsiteX3" fmla="*/ 0 w 4533344"/>
              <a:gd name="connsiteY3" fmla="*/ 850500 h 850500"/>
              <a:gd name="connsiteX4" fmla="*/ 0 w 4533344"/>
              <a:gd name="connsiteY4" fmla="*/ 0 h 85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3344" h="850500">
                <a:moveTo>
                  <a:pt x="0" y="0"/>
                </a:moveTo>
                <a:lnTo>
                  <a:pt x="4533344" y="0"/>
                </a:lnTo>
                <a:lnTo>
                  <a:pt x="4533344" y="850500"/>
                </a:lnTo>
                <a:lnTo>
                  <a:pt x="0" y="850500"/>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1838" tIns="187452" rIns="351838" bIns="99568"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t>The verb action happened in the recent past and its results are felt now.</a:t>
            </a:r>
          </a:p>
          <a:p>
            <a:pPr marL="0" lvl="1" algn="l" defTabSz="622300">
              <a:lnSpc>
                <a:spcPct val="90000"/>
              </a:lnSpc>
              <a:spcBef>
                <a:spcPct val="0"/>
              </a:spcBef>
              <a:spcAft>
                <a:spcPct val="15000"/>
              </a:spcAft>
            </a:pPr>
            <a:r>
              <a:rPr lang="en-US" sz="1400" b="0" kern="1200" dirty="0" smtClean="0"/>
              <a:t>I’m covered in mud because I’ve been gardening. (Because of the gardening that started in the past you see me covered in mud </a:t>
            </a:r>
            <a:r>
              <a:rPr lang="en-US" sz="1400" b="0" i="1" kern="1200" dirty="0" smtClean="0"/>
              <a:t>now</a:t>
            </a:r>
            <a:r>
              <a:rPr lang="en-US" sz="1400" b="0" kern="1200" dirty="0" smtClean="0"/>
              <a:t>.)</a:t>
            </a:r>
          </a:p>
          <a:p>
            <a:pPr marL="0" lvl="1" algn="l" defTabSz="622300">
              <a:lnSpc>
                <a:spcPct val="90000"/>
              </a:lnSpc>
              <a:spcBef>
                <a:spcPct val="0"/>
              </a:spcBef>
              <a:spcAft>
                <a:spcPct val="15000"/>
              </a:spcAft>
            </a:pPr>
            <a:endParaRPr lang="en-US" sz="1400" dirty="0"/>
          </a:p>
          <a:p>
            <a:pPr marL="0" lvl="1" algn="l" defTabSz="622300">
              <a:lnSpc>
                <a:spcPct val="90000"/>
              </a:lnSpc>
              <a:spcBef>
                <a:spcPct val="0"/>
              </a:spcBef>
              <a:spcAft>
                <a:spcPct val="15000"/>
              </a:spcAft>
            </a:pPr>
            <a:r>
              <a:rPr lang="en-US" sz="1400" dirty="0" smtClean="0"/>
              <a:t>The simple emphasizes the completed action. The continuous emphasizes the repeated activities over a period of time.</a:t>
            </a:r>
            <a:endParaRPr lang="en-US" sz="1400" b="0" kern="1200" dirty="0" smtClean="0"/>
          </a:p>
          <a:p>
            <a:pPr marL="114300" lvl="1" indent="-114300" algn="l" defTabSz="622300">
              <a:lnSpc>
                <a:spcPct val="90000"/>
              </a:lnSpc>
              <a:spcBef>
                <a:spcPct val="0"/>
              </a:spcBef>
              <a:spcAft>
                <a:spcPct val="15000"/>
              </a:spcAft>
              <a:buChar char="••"/>
            </a:pPr>
            <a:endParaRPr lang="en-US" sz="1400" b="0" kern="1200" dirty="0"/>
          </a:p>
        </p:txBody>
      </p:sp>
      <p:sp>
        <p:nvSpPr>
          <p:cNvPr id="14" name="Freeform 13"/>
          <p:cNvSpPr/>
          <p:nvPr/>
        </p:nvSpPr>
        <p:spPr>
          <a:xfrm>
            <a:off x="1374276" y="2293731"/>
            <a:ext cx="3173340" cy="338727"/>
          </a:xfrm>
          <a:custGeom>
            <a:avLst/>
            <a:gdLst>
              <a:gd name="connsiteX0" fmla="*/ 0 w 3173340"/>
              <a:gd name="connsiteY0" fmla="*/ 44281 h 265680"/>
              <a:gd name="connsiteX1" fmla="*/ 44281 w 3173340"/>
              <a:gd name="connsiteY1" fmla="*/ 0 h 265680"/>
              <a:gd name="connsiteX2" fmla="*/ 3129059 w 3173340"/>
              <a:gd name="connsiteY2" fmla="*/ 0 h 265680"/>
              <a:gd name="connsiteX3" fmla="*/ 3173340 w 3173340"/>
              <a:gd name="connsiteY3" fmla="*/ 44281 h 265680"/>
              <a:gd name="connsiteX4" fmla="*/ 3173340 w 3173340"/>
              <a:gd name="connsiteY4" fmla="*/ 221399 h 265680"/>
              <a:gd name="connsiteX5" fmla="*/ 3129059 w 3173340"/>
              <a:gd name="connsiteY5" fmla="*/ 265680 h 265680"/>
              <a:gd name="connsiteX6" fmla="*/ 44281 w 3173340"/>
              <a:gd name="connsiteY6" fmla="*/ 265680 h 265680"/>
              <a:gd name="connsiteX7" fmla="*/ 0 w 3173340"/>
              <a:gd name="connsiteY7" fmla="*/ 221399 h 265680"/>
              <a:gd name="connsiteX8" fmla="*/ 0 w 317334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3340" h="265680">
                <a:moveTo>
                  <a:pt x="0" y="44281"/>
                </a:moveTo>
                <a:cubicBezTo>
                  <a:pt x="0" y="19825"/>
                  <a:pt x="19825" y="0"/>
                  <a:pt x="44281" y="0"/>
                </a:cubicBezTo>
                <a:lnTo>
                  <a:pt x="3129059" y="0"/>
                </a:lnTo>
                <a:cubicBezTo>
                  <a:pt x="3153515" y="0"/>
                  <a:pt x="3173340" y="19825"/>
                  <a:pt x="3173340" y="44281"/>
                </a:cubicBezTo>
                <a:lnTo>
                  <a:pt x="3173340" y="221399"/>
                </a:lnTo>
                <a:cubicBezTo>
                  <a:pt x="3173340" y="245855"/>
                  <a:pt x="3153515" y="265680"/>
                  <a:pt x="3129059" y="265680"/>
                </a:cubicBezTo>
                <a:lnTo>
                  <a:pt x="44281" y="265680"/>
                </a:lnTo>
                <a:cubicBezTo>
                  <a:pt x="19825" y="265680"/>
                  <a:pt x="0" y="245855"/>
                  <a:pt x="0" y="221399"/>
                </a:cubicBezTo>
                <a:lnTo>
                  <a:pt x="0" y="44281"/>
                </a:lnTo>
                <a:close/>
              </a:path>
            </a:pathLst>
          </a:custGeom>
          <a:solidFill>
            <a:schemeClr val="accent6">
              <a:lumMod val="60000"/>
              <a:lumOff val="40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32914" tIns="12969" rIns="132914" bIns="12969" numCol="1" spcCol="1270" anchor="ctr" anchorCtr="0">
            <a:noAutofit/>
          </a:bodyPr>
          <a:lstStyle/>
          <a:p>
            <a:pPr lvl="0" algn="l" defTabSz="622300">
              <a:lnSpc>
                <a:spcPct val="90000"/>
              </a:lnSpc>
              <a:spcBef>
                <a:spcPct val="0"/>
              </a:spcBef>
              <a:spcAft>
                <a:spcPct val="35000"/>
              </a:spcAft>
            </a:pPr>
            <a:r>
              <a:rPr lang="en-US" sz="1400" b="0" kern="1200" dirty="0" smtClean="0"/>
              <a:t>2. Present result</a:t>
            </a:r>
            <a:endParaRPr lang="en-US" sz="1400" b="0" kern="1200" dirty="0"/>
          </a:p>
        </p:txBody>
      </p:sp>
      <p:sp>
        <p:nvSpPr>
          <p:cNvPr id="17" name="TextBox 16"/>
          <p:cNvSpPr txBox="1"/>
          <p:nvPr/>
        </p:nvSpPr>
        <p:spPr>
          <a:xfrm>
            <a:off x="503434" y="8379639"/>
            <a:ext cx="646459" cy="307777"/>
          </a:xfrm>
          <a:prstGeom prst="rect">
            <a:avLst/>
          </a:prstGeom>
          <a:noFill/>
        </p:spPr>
        <p:txBody>
          <a:bodyPr wrap="none" rtlCol="0">
            <a:spAutoFit/>
          </a:bodyPr>
          <a:lstStyle/>
          <a:p>
            <a:pPr>
              <a:spcBef>
                <a:spcPts val="0"/>
              </a:spcBef>
              <a:spcAft>
                <a:spcPts val="800"/>
              </a:spcAft>
            </a:pPr>
            <a:r>
              <a:rPr lang="en-US" sz="1400" dirty="0" smtClean="0">
                <a:latin typeface="Garamond" panose="02020404030301010803" pitchFamily="18" charset="0"/>
                <a:cs typeface="Arial" panose="020B0604020202020204" pitchFamily="34" charset="0"/>
              </a:rPr>
              <a:t>Where</a:t>
            </a:r>
            <a:endParaRPr lang="en-US" sz="1400" dirty="0">
              <a:latin typeface="Garamond" panose="02020404030301010803" pitchFamily="18" charset="0"/>
              <a:cs typeface="Arial" panose="020B0604020202020204" pitchFamily="34" charset="0"/>
            </a:endParaRPr>
          </a:p>
        </p:txBody>
      </p:sp>
      <p:sp>
        <p:nvSpPr>
          <p:cNvPr id="18" name="TextBox 17"/>
          <p:cNvSpPr txBox="1"/>
          <p:nvPr/>
        </p:nvSpPr>
        <p:spPr>
          <a:xfrm>
            <a:off x="2524563" y="8363558"/>
            <a:ext cx="805092" cy="307777"/>
          </a:xfrm>
          <a:prstGeom prst="rect">
            <a:avLst/>
          </a:prstGeom>
          <a:noFill/>
        </p:spPr>
        <p:txBody>
          <a:bodyPr wrap="none" rtlCol="0">
            <a:spAutoFit/>
          </a:bodyPr>
          <a:lstStyle/>
          <a:p>
            <a:pPr>
              <a:spcBef>
                <a:spcPts val="0"/>
              </a:spcBef>
              <a:spcAft>
                <a:spcPts val="800"/>
              </a:spcAft>
            </a:pPr>
            <a:r>
              <a:rPr lang="en-US" sz="1400" dirty="0">
                <a:latin typeface="Garamond" panose="02020404030301010803" pitchFamily="18" charset="0"/>
                <a:cs typeface="Arial" panose="020B0604020202020204" pitchFamily="34" charset="0"/>
              </a:rPr>
              <a:t>m</a:t>
            </a:r>
            <a:r>
              <a:rPr lang="en-US" sz="1400" dirty="0" smtClean="0">
                <a:latin typeface="Garamond" panose="02020404030301010803" pitchFamily="18" charset="0"/>
                <a:cs typeface="Arial" panose="020B0604020202020204" pitchFamily="34" charset="0"/>
              </a:rPr>
              <a:t>y keys?</a:t>
            </a:r>
            <a:endParaRPr lang="en-US" sz="1400" dirty="0">
              <a:latin typeface="Garamond" panose="02020404030301010803" pitchFamily="18" charset="0"/>
              <a:cs typeface="Arial" panose="020B0604020202020204" pitchFamily="34" charset="0"/>
            </a:endParaRPr>
          </a:p>
        </p:txBody>
      </p:sp>
      <p:cxnSp>
        <p:nvCxnSpPr>
          <p:cNvPr id="19" name="Straight Connector 18"/>
          <p:cNvCxnSpPr/>
          <p:nvPr/>
        </p:nvCxnSpPr>
        <p:spPr>
          <a:xfrm flipV="1">
            <a:off x="2464705" y="8292098"/>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167684" y="8298585"/>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78405" y="8230474"/>
            <a:ext cx="1079013" cy="625812"/>
          </a:xfrm>
          <a:prstGeom prst="rect">
            <a:avLst/>
          </a:prstGeom>
          <a:noFill/>
        </p:spPr>
        <p:txBody>
          <a:bodyPr wrap="none" rtlCol="0">
            <a:spAutoFit/>
          </a:bodyPr>
          <a:lstStyle/>
          <a:p>
            <a:pPr>
              <a:spcBef>
                <a:spcPts val="0"/>
              </a:spcBef>
              <a:spcAft>
                <a:spcPts val="800"/>
              </a:spcAft>
            </a:pPr>
            <a:r>
              <a:rPr lang="en-US" sz="1400" dirty="0">
                <a:latin typeface="Garamond" panose="02020404030301010803" pitchFamily="18" charset="0"/>
                <a:cs typeface="Arial" panose="020B0604020202020204" pitchFamily="34" charset="0"/>
              </a:rPr>
              <a:t>d</a:t>
            </a:r>
            <a:r>
              <a:rPr lang="en-US" sz="1400" dirty="0" smtClean="0">
                <a:latin typeface="Garamond" panose="02020404030301010803" pitchFamily="18" charset="0"/>
                <a:cs typeface="Arial" panose="020B0604020202020204" pitchFamily="34" charset="0"/>
              </a:rPr>
              <a:t>id you put</a:t>
            </a:r>
          </a:p>
          <a:p>
            <a:pPr>
              <a:spcBef>
                <a:spcPts val="0"/>
              </a:spcBef>
              <a:spcAft>
                <a:spcPts val="800"/>
              </a:spcAft>
            </a:pPr>
            <a:r>
              <a:rPr lang="en-US" sz="1400" dirty="0">
                <a:latin typeface="Garamond" panose="02020404030301010803" pitchFamily="18" charset="0"/>
                <a:cs typeface="Arial" panose="020B0604020202020204" pitchFamily="34" charset="0"/>
              </a:rPr>
              <a:t>h</a:t>
            </a:r>
            <a:r>
              <a:rPr lang="en-US" sz="1400" dirty="0" smtClean="0">
                <a:latin typeface="Garamond" panose="02020404030301010803" pitchFamily="18" charset="0"/>
                <a:cs typeface="Arial" panose="020B0604020202020204" pitchFamily="34" charset="0"/>
              </a:rPr>
              <a:t>ave you put</a:t>
            </a:r>
            <a:endParaRPr lang="en-US" sz="14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413229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Been there, done that!</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defTabSz="257169"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Grammar Reference</a:t>
                      </a:r>
                      <a:endParaRPr lang="en-US" sz="1100" dirty="0" smtClean="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3" y="1578440"/>
            <a:ext cx="6119099" cy="7236733"/>
          </a:xfrm>
        </p:spPr>
        <p:txBody>
          <a:bodyPr anchor="t">
            <a:noAutofit/>
          </a:bodyPr>
          <a:lstStyle/>
          <a:p>
            <a:pPr>
              <a:spcBef>
                <a:spcPts val="0"/>
              </a:spcBef>
              <a:spcAft>
                <a:spcPts val="800"/>
              </a:spcAft>
            </a:pPr>
            <a:r>
              <a:rPr lang="en-US" sz="1400" cap="small" dirty="0" smtClean="0">
                <a:solidFill>
                  <a:schemeClr val="tx1"/>
                </a:solidFill>
                <a:latin typeface="Garamond" panose="02020404030301010803" pitchFamily="18" charset="0"/>
                <a:ea typeface="Calibri" panose="020F0502020204030204" pitchFamily="34" charset="0"/>
                <a:cs typeface="Arial" panose="020B0604020202020204" pitchFamily="34" charset="0"/>
              </a:rPr>
              <a:t>Use of the present perfect simple and continuous</a:t>
            </a: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Notice these two sentences.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She’s been to Spain. (at some time in her life)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She’s gone to Spain. (and she’s there now)</a:t>
            </a: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The first is an example of indefinite past and the second is of present result.</a:t>
            </a: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smtClean="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cap="small" dirty="0" smtClean="0">
                <a:solidFill>
                  <a:schemeClr val="tx1"/>
                </a:solidFill>
                <a:latin typeface="Garamond" panose="02020404030301010803" pitchFamily="18" charset="0"/>
                <a:cs typeface="Arial" panose="020B0604020202020204" pitchFamily="34" charset="0"/>
              </a:rPr>
              <a:t>Showing Reactions</a:t>
            </a:r>
            <a:r>
              <a:rPr lang="en-US" sz="1400" dirty="0" smtClean="0">
                <a:solidFill>
                  <a:schemeClr val="tx1"/>
                </a:solidFill>
                <a:latin typeface="Garamond" panose="02020404030301010803" pitchFamily="18" charset="0"/>
                <a:cs typeface="Arial" panose="020B0604020202020204" pitchFamily="34" charset="0"/>
              </a:rPr>
              <a:t> </a:t>
            </a:r>
          </a:p>
          <a:p>
            <a:pPr>
              <a:spcBef>
                <a:spcPts val="0"/>
              </a:spcBef>
              <a:spcAft>
                <a:spcPts val="800"/>
              </a:spcAft>
            </a:pPr>
            <a:r>
              <a:rPr lang="en-US" sz="1400" dirty="0">
                <a:solidFill>
                  <a:schemeClr val="tx1"/>
                </a:solidFill>
                <a:latin typeface="Garamond" panose="02020404030301010803" pitchFamily="18" charset="0"/>
                <a:ea typeface="Calibri" panose="020F0502020204030204" pitchFamily="34" charset="0"/>
                <a:cs typeface="Arial" panose="020B0604020202020204" pitchFamily="34" charset="0"/>
              </a:rPr>
              <a:t>We use some expressions to show our reactions to news or stories we hear.</a:t>
            </a:r>
          </a:p>
          <a:p>
            <a:pPr>
              <a:spcBef>
                <a:spcPts val="0"/>
              </a:spcBef>
              <a:spcAft>
                <a:spcPts val="800"/>
              </a:spcAft>
            </a:pPr>
            <a:r>
              <a:rPr lang="en-US" sz="1400" dirty="0">
                <a:solidFill>
                  <a:schemeClr val="tx1"/>
                </a:solidFill>
                <a:latin typeface="Garamond" panose="02020404030301010803" pitchFamily="18" charset="0"/>
              </a:rPr>
              <a:t>I didn’t know that…</a:t>
            </a:r>
          </a:p>
          <a:p>
            <a:pPr>
              <a:spcBef>
                <a:spcPts val="0"/>
              </a:spcBef>
              <a:spcAft>
                <a:spcPts val="800"/>
              </a:spcAft>
            </a:pPr>
            <a:r>
              <a:rPr lang="en-US" sz="1400" dirty="0">
                <a:solidFill>
                  <a:schemeClr val="tx1"/>
                </a:solidFill>
                <a:latin typeface="Garamond" panose="02020404030301010803" pitchFamily="18" charset="0"/>
                <a:cs typeface="Arial" panose="020B0604020202020204" pitchFamily="34" charset="0"/>
              </a:rPr>
              <a:t>It’s a shame that…</a:t>
            </a:r>
          </a:p>
          <a:p>
            <a:pPr>
              <a:spcBef>
                <a:spcPts val="0"/>
              </a:spcBef>
              <a:spcAft>
                <a:spcPts val="800"/>
              </a:spcAft>
            </a:pPr>
            <a:r>
              <a:rPr lang="en-US" sz="1400" dirty="0">
                <a:solidFill>
                  <a:schemeClr val="tx1"/>
                </a:solidFill>
                <a:latin typeface="Garamond" panose="02020404030301010803" pitchFamily="18" charset="0"/>
                <a:cs typeface="Arial" panose="020B0604020202020204" pitchFamily="34" charset="0"/>
              </a:rPr>
              <a:t>It must be really difficult for</a:t>
            </a:r>
            <a:r>
              <a:rPr lang="en-US" sz="1400" dirty="0" smtClean="0">
                <a:solidFill>
                  <a:schemeClr val="tx1"/>
                </a:solidFill>
                <a:latin typeface="Garamond" panose="02020404030301010803" pitchFamily="18" charset="0"/>
                <a:cs typeface="Arial" panose="020B0604020202020204" pitchFamily="34" charset="0"/>
              </a:rPr>
              <a:t>…</a:t>
            </a: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a:solidFill>
                  <a:schemeClr val="tx1"/>
                </a:solidFill>
                <a:latin typeface="Garamond" panose="02020404030301010803" pitchFamily="18" charset="0"/>
                <a:cs typeface="Arial" panose="020B0604020202020204" pitchFamily="34" charset="0"/>
              </a:rPr>
              <a:t>You add the information you hear after the expression that may show your surprise, sadness, anger, etc. see </a:t>
            </a:r>
            <a:r>
              <a:rPr lang="en-US" sz="1400" dirty="0" smtClean="0">
                <a:solidFill>
                  <a:schemeClr val="tx1"/>
                </a:solidFill>
                <a:latin typeface="Garamond" panose="02020404030301010803" pitchFamily="18" charset="0"/>
                <a:cs typeface="Arial" panose="020B0604020202020204" pitchFamily="34" charset="0"/>
              </a:rPr>
              <a:t>p.21, What do you think 1.</a:t>
            </a: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endParaRPr lang="en-US" sz="1400" dirty="0">
              <a:latin typeface="Garamond" panose="02020404030301010803" pitchFamily="18"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cs typeface="Arial" panose="020B0604020202020204" pitchFamily="34"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5</a:t>
            </a:fld>
            <a:endParaRPr lang="en-US" sz="1000" dirty="0">
              <a:solidFill>
                <a:schemeClr val="tx1"/>
              </a:solidFill>
              <a:latin typeface="Garamond" panose="02020404030301010803" pitchFamily="18" charset="0"/>
            </a:endParaRPr>
          </a:p>
        </p:txBody>
      </p:sp>
      <p:sp>
        <p:nvSpPr>
          <p:cNvPr id="15" name="Freeform 14"/>
          <p:cNvSpPr/>
          <p:nvPr/>
        </p:nvSpPr>
        <p:spPr>
          <a:xfrm>
            <a:off x="593386" y="2184183"/>
            <a:ext cx="5583677" cy="1220493"/>
          </a:xfrm>
          <a:custGeom>
            <a:avLst/>
            <a:gdLst>
              <a:gd name="connsiteX0" fmla="*/ 0 w 4533344"/>
              <a:gd name="connsiteY0" fmla="*/ 0 h 666225"/>
              <a:gd name="connsiteX1" fmla="*/ 4533344 w 4533344"/>
              <a:gd name="connsiteY1" fmla="*/ 0 h 666225"/>
              <a:gd name="connsiteX2" fmla="*/ 4533344 w 4533344"/>
              <a:gd name="connsiteY2" fmla="*/ 666225 h 666225"/>
              <a:gd name="connsiteX3" fmla="*/ 0 w 4533344"/>
              <a:gd name="connsiteY3" fmla="*/ 666225 h 666225"/>
              <a:gd name="connsiteX4" fmla="*/ 0 w 4533344"/>
              <a:gd name="connsiteY4" fmla="*/ 0 h 66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3344" h="666225">
                <a:moveTo>
                  <a:pt x="0" y="0"/>
                </a:moveTo>
                <a:lnTo>
                  <a:pt x="4533344" y="0"/>
                </a:lnTo>
                <a:lnTo>
                  <a:pt x="4533344" y="666225"/>
                </a:lnTo>
                <a:lnTo>
                  <a:pt x="0" y="666225"/>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1838" tIns="187452" rIns="351838" bIns="99568"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t>The verb action happened at an unspecified time in the past. The actual time isn’t important. We’re focusing on the experience at some time in our life.</a:t>
            </a:r>
          </a:p>
          <a:p>
            <a:pPr marL="0" lvl="1" algn="l" defTabSz="622300">
              <a:lnSpc>
                <a:spcPct val="90000"/>
              </a:lnSpc>
              <a:spcBef>
                <a:spcPct val="0"/>
              </a:spcBef>
              <a:spcAft>
                <a:spcPct val="15000"/>
              </a:spcAft>
            </a:pPr>
            <a:r>
              <a:rPr lang="en-US" sz="1400" b="0" kern="1200" dirty="0" smtClean="0"/>
              <a:t>She’s been to Spain. (at some time in her life, but we don’t know exactly when.)</a:t>
            </a:r>
            <a:endParaRPr lang="en-US" sz="1400" b="0" kern="1200" dirty="0"/>
          </a:p>
        </p:txBody>
      </p:sp>
      <p:sp>
        <p:nvSpPr>
          <p:cNvPr id="16" name="Freeform 15"/>
          <p:cNvSpPr/>
          <p:nvPr/>
        </p:nvSpPr>
        <p:spPr>
          <a:xfrm>
            <a:off x="1374276" y="2051343"/>
            <a:ext cx="3173340" cy="265680"/>
          </a:xfrm>
          <a:custGeom>
            <a:avLst/>
            <a:gdLst>
              <a:gd name="connsiteX0" fmla="*/ 0 w 3173340"/>
              <a:gd name="connsiteY0" fmla="*/ 44281 h 265680"/>
              <a:gd name="connsiteX1" fmla="*/ 44281 w 3173340"/>
              <a:gd name="connsiteY1" fmla="*/ 0 h 265680"/>
              <a:gd name="connsiteX2" fmla="*/ 3129059 w 3173340"/>
              <a:gd name="connsiteY2" fmla="*/ 0 h 265680"/>
              <a:gd name="connsiteX3" fmla="*/ 3173340 w 3173340"/>
              <a:gd name="connsiteY3" fmla="*/ 44281 h 265680"/>
              <a:gd name="connsiteX4" fmla="*/ 3173340 w 3173340"/>
              <a:gd name="connsiteY4" fmla="*/ 221399 h 265680"/>
              <a:gd name="connsiteX5" fmla="*/ 3129059 w 3173340"/>
              <a:gd name="connsiteY5" fmla="*/ 265680 h 265680"/>
              <a:gd name="connsiteX6" fmla="*/ 44281 w 3173340"/>
              <a:gd name="connsiteY6" fmla="*/ 265680 h 265680"/>
              <a:gd name="connsiteX7" fmla="*/ 0 w 3173340"/>
              <a:gd name="connsiteY7" fmla="*/ 221399 h 265680"/>
              <a:gd name="connsiteX8" fmla="*/ 0 w 317334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3340" h="265680">
                <a:moveTo>
                  <a:pt x="0" y="44281"/>
                </a:moveTo>
                <a:cubicBezTo>
                  <a:pt x="0" y="19825"/>
                  <a:pt x="19825" y="0"/>
                  <a:pt x="44281" y="0"/>
                </a:cubicBezTo>
                <a:lnTo>
                  <a:pt x="3129059" y="0"/>
                </a:lnTo>
                <a:cubicBezTo>
                  <a:pt x="3153515" y="0"/>
                  <a:pt x="3173340" y="19825"/>
                  <a:pt x="3173340" y="44281"/>
                </a:cubicBezTo>
                <a:lnTo>
                  <a:pt x="3173340" y="221399"/>
                </a:lnTo>
                <a:cubicBezTo>
                  <a:pt x="3173340" y="245855"/>
                  <a:pt x="3153515" y="265680"/>
                  <a:pt x="3129059" y="265680"/>
                </a:cubicBezTo>
                <a:lnTo>
                  <a:pt x="44281" y="265680"/>
                </a:lnTo>
                <a:cubicBezTo>
                  <a:pt x="19825" y="265680"/>
                  <a:pt x="0" y="245855"/>
                  <a:pt x="0" y="221399"/>
                </a:cubicBezTo>
                <a:lnTo>
                  <a:pt x="0" y="44281"/>
                </a:lnTo>
                <a:close/>
              </a:path>
            </a:pathLst>
          </a:custGeom>
          <a:solidFill>
            <a:schemeClr val="accent6">
              <a:lumMod val="60000"/>
              <a:lumOff val="40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32914" tIns="12969" rIns="132914" bIns="12969" numCol="1" spcCol="1270" anchor="ctr" anchorCtr="0">
            <a:noAutofit/>
          </a:bodyPr>
          <a:lstStyle/>
          <a:p>
            <a:pPr lvl="0" algn="l" defTabSz="622300">
              <a:lnSpc>
                <a:spcPct val="90000"/>
              </a:lnSpc>
              <a:spcBef>
                <a:spcPct val="0"/>
              </a:spcBef>
              <a:spcAft>
                <a:spcPct val="35000"/>
              </a:spcAft>
            </a:pPr>
            <a:r>
              <a:rPr lang="en-US" sz="1400" b="0" kern="1200" dirty="0" smtClean="0"/>
              <a:t>3. Indefinite past</a:t>
            </a:r>
            <a:endParaRPr lang="en-US" sz="1400" b="0" kern="1200" dirty="0"/>
          </a:p>
        </p:txBody>
      </p:sp>
    </p:spTree>
    <p:extLst>
      <p:ext uri="{BB962C8B-B14F-4D97-AF65-F5344CB8AC3E}">
        <p14:creationId xmlns:p14="http://schemas.microsoft.com/office/powerpoint/2010/main" val="2661026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Everyday English</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Make and Do: Collocation</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pPr>
              <a:spcBef>
                <a:spcPts val="0"/>
              </a:spcBef>
              <a:spcAft>
                <a:spcPts val="800"/>
              </a:spcAft>
            </a:pP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Collocation</a:t>
            </a:r>
          </a:p>
          <a:p>
            <a:pPr>
              <a:spcBef>
                <a:spcPts val="0"/>
              </a:spcBef>
              <a:spcAft>
                <a:spcPts val="800"/>
              </a:spcAft>
            </a:pP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Sometimes two or more words come together and may have their own meaning as a whole. This is called collocation. The verbs </a:t>
            </a:r>
            <a:r>
              <a:rPr lang="en-US" sz="1400" b="1" dirty="0" smtClean="0">
                <a:solidFill>
                  <a:schemeClr val="tx1"/>
                </a:solidFill>
                <a:latin typeface="Garamond" panose="02020404030301010803" pitchFamily="18" charset="0"/>
                <a:ea typeface="Calibri" panose="020F0502020204030204" pitchFamily="34" charset="0"/>
                <a:cs typeface="Arial" panose="020B0604020202020204" pitchFamily="34" charset="0"/>
              </a:rPr>
              <a:t>Make </a:t>
            </a: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and </a:t>
            </a:r>
            <a:r>
              <a:rPr lang="en-US" sz="1400" b="1" dirty="0" smtClean="0">
                <a:solidFill>
                  <a:schemeClr val="tx1"/>
                </a:solidFill>
                <a:latin typeface="Garamond" panose="02020404030301010803" pitchFamily="18" charset="0"/>
                <a:ea typeface="Calibri" panose="020F0502020204030204" pitchFamily="34" charset="0"/>
                <a:cs typeface="Arial" panose="020B0604020202020204" pitchFamily="34" charset="0"/>
              </a:rPr>
              <a:t>Do</a:t>
            </a:r>
            <a:r>
              <a:rPr lang="en-US" sz="1400" dirty="0" smtClean="0">
                <a:solidFill>
                  <a:schemeClr val="tx1"/>
                </a:solidFill>
                <a:latin typeface="Garamond" panose="02020404030301010803" pitchFamily="18" charset="0"/>
                <a:ea typeface="Calibri" panose="020F0502020204030204" pitchFamily="34" charset="0"/>
                <a:cs typeface="Arial" panose="020B0604020202020204" pitchFamily="34" charset="0"/>
              </a:rPr>
              <a:t> come with certain words like way, connection, etc. Let’s see these examples.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Make way for, making the connection, doing their best, done the damage.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Make sure to use such words together to give them a more specific meaning, See p. 23.</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Phrasal Verbs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Phrasal verbs are verbs that appear with prepositions or adverbs. This gives them different meanings, not like the original meaning of the verbs when it comes alone.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Examples: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Do away with sth, do without sth, make sth of sb, make off with sth. </a:t>
            </a: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See p.23. </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Note:</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Sb means somebody. Sth means something.</a:t>
            </a:r>
          </a:p>
          <a:p>
            <a:pPr>
              <a:spcBef>
                <a:spcPts val="0"/>
              </a:spcBef>
              <a:spcAft>
                <a:spcPts val="800"/>
              </a:spcAft>
            </a:pP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Fillers</a:t>
            </a:r>
          </a:p>
          <a:p>
            <a:pPr>
              <a:spcBef>
                <a:spcPts val="0"/>
              </a:spcBef>
              <a:spcAft>
                <a:spcPts val="800"/>
              </a:spcAft>
            </a:pPr>
            <a:r>
              <a:rPr lang="en-US" sz="1400" dirty="0" smtClean="0">
                <a:solidFill>
                  <a:schemeClr val="tx1"/>
                </a:solidFill>
                <a:latin typeface="Garamond" panose="02020404030301010803" pitchFamily="18" charset="0"/>
                <a:cs typeface="Arial" panose="020B0604020202020204" pitchFamily="34" charset="0"/>
              </a:rPr>
              <a:t>Speakers can sometimes be vague and imprecise. They also use fillers. Fillers are words speakers use to fill the gaps when they speak. These words don’t mean much.  </a:t>
            </a:r>
            <a:endParaRPr lang="en-US" sz="1400" dirty="0">
              <a:solidFill>
                <a:schemeClr val="tx1"/>
              </a:solidFill>
              <a:latin typeface="Garamond" panose="02020404030301010803" pitchFamily="18" charset="0"/>
              <a:cs typeface="Arial" panose="020B0604020202020204" pitchFamily="34" charset="0"/>
            </a:endParaRPr>
          </a:p>
          <a:p>
            <a:pPr>
              <a:spcBef>
                <a:spcPts val="0"/>
              </a:spcBef>
              <a:spcAft>
                <a:spcPts val="800"/>
              </a:spcAft>
            </a:pPr>
            <a:r>
              <a:rPr lang="en-US" sz="1400" dirty="0" smtClean="0">
                <a:solidFill>
                  <a:schemeClr val="tx1"/>
                </a:solidFill>
                <a:latin typeface="Garamond" panose="02020404030301010803" pitchFamily="18" charset="0"/>
              </a:rPr>
              <a:t>Example words are </a:t>
            </a:r>
            <a:r>
              <a:rPr lang="en-US" sz="1400" i="1" dirty="0" smtClean="0">
                <a:solidFill>
                  <a:schemeClr val="tx1"/>
                </a:solidFill>
                <a:latin typeface="Garamond" panose="02020404030301010803" pitchFamily="18" charset="0"/>
              </a:rPr>
              <a:t>like</a:t>
            </a:r>
            <a:r>
              <a:rPr lang="en-US" sz="1400" dirty="0" smtClean="0">
                <a:solidFill>
                  <a:schemeClr val="tx1"/>
                </a:solidFill>
                <a:latin typeface="Garamond" panose="02020404030301010803" pitchFamily="18" charset="0"/>
              </a:rPr>
              <a:t>, </a:t>
            </a:r>
            <a:r>
              <a:rPr lang="en-US" sz="1400" i="1" dirty="0" smtClean="0">
                <a:solidFill>
                  <a:schemeClr val="tx1"/>
                </a:solidFill>
                <a:latin typeface="Garamond" panose="02020404030301010803" pitchFamily="18" charset="0"/>
              </a:rPr>
              <a:t>you know</a:t>
            </a:r>
            <a:r>
              <a:rPr lang="en-US" sz="1400" dirty="0" smtClean="0">
                <a:solidFill>
                  <a:schemeClr val="tx1"/>
                </a:solidFill>
                <a:latin typeface="Garamond" panose="02020404030301010803" pitchFamily="18" charset="0"/>
              </a:rPr>
              <a:t>, </a:t>
            </a:r>
            <a:r>
              <a:rPr lang="en-US" sz="1400" i="1" dirty="0" smtClean="0">
                <a:solidFill>
                  <a:schemeClr val="tx1"/>
                </a:solidFill>
                <a:latin typeface="Garamond" panose="02020404030301010803" pitchFamily="18" charset="0"/>
              </a:rPr>
              <a:t>I mean</a:t>
            </a:r>
            <a:r>
              <a:rPr lang="en-US" sz="1400" dirty="0" smtClean="0">
                <a:solidFill>
                  <a:schemeClr val="tx1"/>
                </a:solidFill>
                <a:latin typeface="Garamond" panose="02020404030301010803" pitchFamily="18" charset="0"/>
              </a:rPr>
              <a:t>. P. 24 and 126.</a:t>
            </a:r>
            <a:endParaRPr lang="en-US" sz="1400" dirty="0">
              <a:solidFill>
                <a:schemeClr val="tx1"/>
              </a:solidFill>
              <a:latin typeface="Garamond" panose="02020404030301010803" pitchFamily="18"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6</a:t>
            </a:fld>
            <a:endParaRPr lang="en-US" sz="1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98364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55333" y="783773"/>
          <a:ext cx="6356553" cy="55435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Garamond" panose="02020404030301010803" pitchFamily="18" charset="0"/>
                        </a:rPr>
                        <a:t>Unit 2 					</a:t>
                      </a:r>
                    </a:p>
                    <a:p>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Everyday English</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100" dirty="0" smtClean="0">
                          <a:solidFill>
                            <a:schemeClr val="tx1"/>
                          </a:solidFill>
                          <a:latin typeface="Garamond" panose="02020404030301010803" pitchFamily="18" charset="0"/>
                        </a:rPr>
                        <a:t>Exclamations</a:t>
                      </a:r>
                      <a:endParaRPr lang="en-US" sz="11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pPr algn="ct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Exclamations </a:t>
            </a: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spcBef>
                <a:spcPts val="0"/>
              </a:spcBef>
              <a:spcAft>
                <a:spcPts val="800"/>
              </a:spcAft>
            </a:pPr>
            <a:r>
              <a:rPr lang="en-US" sz="1400" dirty="0" smtClean="0">
                <a:latin typeface="Garamond" panose="02020404030301010803" pitchFamily="18" charset="0"/>
                <a:ea typeface="Calibri" panose="020F0502020204030204" pitchFamily="34" charset="0"/>
                <a:cs typeface="Arial" panose="020B0604020202020204" pitchFamily="34" charset="0"/>
              </a:rPr>
              <a:t>Exclamations </a:t>
            </a:r>
            <a:r>
              <a:rPr lang="en-US" sz="1400" dirty="0">
                <a:latin typeface="Garamond" panose="02020404030301010803" pitchFamily="18" charset="0"/>
                <a:ea typeface="Calibri" panose="020F0502020204030204" pitchFamily="34" charset="0"/>
                <a:cs typeface="Arial" panose="020B0604020202020204" pitchFamily="34" charset="0"/>
              </a:rPr>
              <a:t>are used in everyday conversation and have a certain usage/meaning. They express strong emotions such as surprise , disgust, amazement, delight, etc. They end with an exclamation mark (!) .</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There are two ways to express exclamation: by exclamation words, such as </a:t>
            </a:r>
            <a:r>
              <a:rPr lang="en-US" sz="1400" b="1" dirty="0">
                <a:latin typeface="Garamond" panose="02020404030301010803" pitchFamily="18" charset="0"/>
                <a:ea typeface="Calibri" panose="020F0502020204030204" pitchFamily="34" charset="0"/>
                <a:cs typeface="Arial" panose="020B0604020202020204" pitchFamily="34" charset="0"/>
              </a:rPr>
              <a:t>oops</a:t>
            </a:r>
            <a:r>
              <a:rPr lang="en-US" sz="1400" dirty="0">
                <a:latin typeface="Garamond" panose="02020404030301010803" pitchFamily="18" charset="0"/>
                <a:ea typeface="Calibri" panose="020F0502020204030204" pitchFamily="34" charset="0"/>
                <a:cs typeface="Arial" panose="020B0604020202020204" pitchFamily="34" charset="0"/>
              </a:rPr>
              <a:t>!, </a:t>
            </a:r>
            <a:r>
              <a:rPr lang="en-US" sz="1400" b="1" dirty="0">
                <a:latin typeface="Garamond" panose="02020404030301010803" pitchFamily="18" charset="0"/>
                <a:ea typeface="Calibri" panose="020F0502020204030204" pitchFamily="34" charset="0"/>
                <a:cs typeface="Arial" panose="020B0604020202020204" pitchFamily="34" charset="0"/>
              </a:rPr>
              <a:t>yuk</a:t>
            </a:r>
            <a:r>
              <a:rPr lang="en-US" sz="1400" dirty="0">
                <a:latin typeface="Garamond" panose="02020404030301010803" pitchFamily="18" charset="0"/>
                <a:ea typeface="Calibri" panose="020F0502020204030204" pitchFamily="34" charset="0"/>
                <a:cs typeface="Arial" panose="020B0604020202020204" pitchFamily="34" charset="0"/>
              </a:rPr>
              <a:t>!, </a:t>
            </a:r>
            <a:r>
              <a:rPr lang="en-US" sz="1400" b="1" dirty="0">
                <a:latin typeface="Garamond" panose="02020404030301010803" pitchFamily="18" charset="0"/>
                <a:ea typeface="Calibri" panose="020F0502020204030204" pitchFamily="34" charset="0"/>
                <a:cs typeface="Arial" panose="020B0604020202020204" pitchFamily="34" charset="0"/>
              </a:rPr>
              <a:t>phew</a:t>
            </a:r>
            <a:r>
              <a:rPr lang="en-US" sz="1400" dirty="0">
                <a:latin typeface="Garamond" panose="02020404030301010803" pitchFamily="18" charset="0"/>
                <a:ea typeface="Calibri" panose="020F0502020204030204" pitchFamily="34" charset="0"/>
                <a:cs typeface="Arial" panose="020B0604020202020204" pitchFamily="34" charset="0"/>
              </a:rPr>
              <a:t>!, </a:t>
            </a:r>
            <a:r>
              <a:rPr lang="en-US" sz="1400" b="1" dirty="0">
                <a:latin typeface="Garamond" panose="02020404030301010803" pitchFamily="18" charset="0"/>
                <a:ea typeface="Calibri" panose="020F0502020204030204" pitchFamily="34" charset="0"/>
                <a:cs typeface="Arial" panose="020B0604020202020204" pitchFamily="34" charset="0"/>
              </a:rPr>
              <a:t>ouch</a:t>
            </a:r>
            <a:r>
              <a:rPr lang="en-US" sz="1400" dirty="0">
                <a:latin typeface="Garamond" panose="02020404030301010803" pitchFamily="18" charset="0"/>
                <a:ea typeface="Calibri" panose="020F0502020204030204" pitchFamily="34" charset="0"/>
                <a:cs typeface="Arial" panose="020B0604020202020204" pitchFamily="34" charset="0"/>
              </a:rPr>
              <a:t>! And </a:t>
            </a:r>
            <a:r>
              <a:rPr lang="en-US" sz="1400" b="1" dirty="0">
                <a:latin typeface="Garamond" panose="02020404030301010803" pitchFamily="18" charset="0"/>
                <a:ea typeface="Calibri" panose="020F0502020204030204" pitchFamily="34" charset="0"/>
                <a:cs typeface="Arial" panose="020B0604020202020204" pitchFamily="34" charset="0"/>
              </a:rPr>
              <a:t>wow</a:t>
            </a:r>
            <a:r>
              <a:rPr lang="en-US" sz="1400" dirty="0">
                <a:latin typeface="Garamond" panose="02020404030301010803" pitchFamily="18" charset="0"/>
                <a:ea typeface="Calibri" panose="020F0502020204030204" pitchFamily="34" charset="0"/>
                <a:cs typeface="Arial" panose="020B0604020202020204" pitchFamily="34" charset="0"/>
              </a:rPr>
              <a:t>! or by comments with </a:t>
            </a:r>
            <a:r>
              <a:rPr lang="en-US" sz="1400" b="1" dirty="0">
                <a:latin typeface="Garamond" panose="02020404030301010803" pitchFamily="18" charset="0"/>
                <a:ea typeface="Calibri" panose="020F0502020204030204" pitchFamily="34" charset="0"/>
                <a:cs typeface="Arial" panose="020B0604020202020204" pitchFamily="34" charset="0"/>
              </a:rPr>
              <a:t>what</a:t>
            </a:r>
            <a:r>
              <a:rPr lang="en-US" sz="1400" dirty="0">
                <a:latin typeface="Garamond" panose="02020404030301010803" pitchFamily="18" charset="0"/>
                <a:ea typeface="Calibri" panose="020F0502020204030204" pitchFamily="34" charset="0"/>
                <a:cs typeface="Arial" panose="020B0604020202020204" pitchFamily="34" charset="0"/>
              </a:rPr>
              <a:t>,</a:t>
            </a:r>
            <a:r>
              <a:rPr lang="en-US" sz="1400" b="1" dirty="0">
                <a:latin typeface="Garamond" panose="02020404030301010803" pitchFamily="18" charset="0"/>
                <a:ea typeface="Calibri" panose="020F0502020204030204" pitchFamily="34" charset="0"/>
                <a:cs typeface="Arial" panose="020B0604020202020204" pitchFamily="34" charset="0"/>
              </a:rPr>
              <a:t> what a/an </a:t>
            </a:r>
            <a:r>
              <a:rPr lang="en-US" sz="1400" dirty="0">
                <a:latin typeface="Garamond" panose="02020404030301010803" pitchFamily="18" charset="0"/>
                <a:ea typeface="Calibri" panose="020F0502020204030204" pitchFamily="34" charset="0"/>
                <a:cs typeface="Arial" panose="020B0604020202020204" pitchFamily="34" charset="0"/>
              </a:rPr>
              <a:t>or</a:t>
            </a:r>
            <a:r>
              <a:rPr lang="en-US" sz="1400" b="1" dirty="0">
                <a:latin typeface="Garamond" panose="02020404030301010803" pitchFamily="18" charset="0"/>
                <a:ea typeface="Calibri" panose="020F0502020204030204" pitchFamily="34" charset="0"/>
                <a:cs typeface="Arial" panose="020B0604020202020204" pitchFamily="34" charset="0"/>
              </a:rPr>
              <a:t> how.</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spcBef>
                <a:spcPts val="0"/>
              </a:spcBef>
              <a:spcAft>
                <a:spcPts val="800"/>
              </a:spcAft>
            </a:pPr>
            <a:r>
              <a:rPr lang="en-US" sz="1400" dirty="0" smtClean="0">
                <a:latin typeface="Garamond" panose="02020404030301010803" pitchFamily="18" charset="0"/>
                <a:ea typeface="Calibri" panose="020F0502020204030204" pitchFamily="34" charset="0"/>
                <a:cs typeface="Arial" panose="020B0604020202020204" pitchFamily="34" charset="0"/>
              </a:rPr>
              <a:t>Ha </a:t>
            </a:r>
            <a:r>
              <a:rPr lang="en-US" sz="1400" dirty="0">
                <a:latin typeface="Garamond" panose="02020404030301010803" pitchFamily="18" charset="0"/>
                <a:ea typeface="Calibri" panose="020F0502020204030204" pitchFamily="34" charset="0"/>
                <a:cs typeface="Arial" panose="020B0604020202020204" pitchFamily="34" charset="0"/>
              </a:rPr>
              <a:t>ha! Very funny!</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Oh! I’m so sorry to hear that! What a shame!</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Eh? What did you say?</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Duh! You forgot to plug it in!</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Exercise 1 p.25 gives </a:t>
            </a:r>
            <a:r>
              <a:rPr lang="en-US" sz="1400" dirty="0" smtClean="0">
                <a:latin typeface="Garamond" panose="02020404030301010803" pitchFamily="18" charset="0"/>
                <a:ea typeface="Calibri" panose="020F0502020204030204" pitchFamily="34" charset="0"/>
                <a:cs typeface="Arial" panose="020B0604020202020204" pitchFamily="34" charset="0"/>
              </a:rPr>
              <a:t>additional </a:t>
            </a:r>
            <a:r>
              <a:rPr lang="en-US" sz="1400" dirty="0">
                <a:solidFill>
                  <a:srgbClr val="9933FF"/>
                </a:solidFill>
                <a:latin typeface="Garamond" panose="02020404030301010803" pitchFamily="18" charset="0"/>
                <a:ea typeface="Calibri" panose="020F0502020204030204" pitchFamily="34" charset="0"/>
                <a:cs typeface="Arial" panose="020B0604020202020204" pitchFamily="34" charset="0"/>
              </a:rPr>
              <a:t>exclamation words</a:t>
            </a:r>
            <a:r>
              <a:rPr lang="en-US" sz="1400" dirty="0">
                <a:latin typeface="Garamond" panose="02020404030301010803" pitchFamily="18" charset="0"/>
                <a:ea typeface="Calibri" panose="020F0502020204030204" pitchFamily="34" charset="0"/>
                <a:cs typeface="Arial" panose="020B0604020202020204" pitchFamily="34" charset="0"/>
              </a:rPr>
              <a:t> and comments</a:t>
            </a:r>
            <a:r>
              <a:rPr lang="en-US" sz="1400" dirty="0" smtClean="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sz="1400" dirty="0">
                <a:latin typeface="Garamond" panose="02020404030301010803" pitchFamily="18" charset="0"/>
              </a:rPr>
              <a:t>1-	</a:t>
            </a:r>
            <a:r>
              <a:rPr lang="en-US" sz="1400" dirty="0">
                <a:solidFill>
                  <a:srgbClr val="9933FF"/>
                </a:solidFill>
                <a:latin typeface="Garamond" panose="02020404030301010803" pitchFamily="18" charset="0"/>
              </a:rPr>
              <a:t>Mmm!</a:t>
            </a:r>
            <a:r>
              <a:rPr lang="en-US" sz="1400" dirty="0">
                <a:latin typeface="Garamond" panose="02020404030301010803" pitchFamily="18" charset="0"/>
              </a:rPr>
              <a:t> It’s absolutely delicious!</a:t>
            </a:r>
          </a:p>
          <a:p>
            <a:r>
              <a:rPr lang="en-US" sz="1400" dirty="0">
                <a:latin typeface="Garamond" panose="02020404030301010803" pitchFamily="18" charset="0"/>
              </a:rPr>
              <a:t>2-	</a:t>
            </a:r>
            <a:r>
              <a:rPr lang="en-US" sz="1400" dirty="0">
                <a:solidFill>
                  <a:srgbClr val="9933FF"/>
                </a:solidFill>
                <a:latin typeface="Garamond" panose="02020404030301010803" pitchFamily="18" charset="0"/>
              </a:rPr>
              <a:t>Wow</a:t>
            </a:r>
            <a:r>
              <a:rPr lang="en-US" sz="1400" dirty="0">
                <a:latin typeface="Garamond" panose="02020404030301010803" pitchFamily="18" charset="0"/>
              </a:rPr>
              <a:t>! How interesting!</a:t>
            </a:r>
          </a:p>
          <a:p>
            <a:r>
              <a:rPr lang="en-US" sz="1400" dirty="0">
                <a:latin typeface="Garamond" panose="02020404030301010803" pitchFamily="18" charset="0"/>
              </a:rPr>
              <a:t>3-	</a:t>
            </a:r>
            <a:r>
              <a:rPr lang="en-US" sz="1400" dirty="0">
                <a:solidFill>
                  <a:srgbClr val="9933FF"/>
                </a:solidFill>
                <a:latin typeface="Garamond" panose="02020404030301010803" pitchFamily="18" charset="0"/>
              </a:rPr>
              <a:t>Hey</a:t>
            </a:r>
            <a:r>
              <a:rPr lang="en-US" sz="1400" dirty="0">
                <a:latin typeface="Garamond" panose="02020404030301010803" pitchFamily="18" charset="0"/>
              </a:rPr>
              <a:t>, Peter! Come over here and sit with us.</a:t>
            </a:r>
          </a:p>
          <a:p>
            <a:r>
              <a:rPr lang="en-US" sz="1400" dirty="0">
                <a:latin typeface="Garamond" panose="02020404030301010803" pitchFamily="18" charset="0"/>
              </a:rPr>
              <a:t>4-	</a:t>
            </a:r>
            <a:r>
              <a:rPr lang="en-US" sz="1400" dirty="0">
                <a:solidFill>
                  <a:srgbClr val="9933FF"/>
                </a:solidFill>
                <a:latin typeface="Garamond" panose="02020404030301010803" pitchFamily="18" charset="0"/>
              </a:rPr>
              <a:t>Oh</a:t>
            </a:r>
            <a:r>
              <a:rPr lang="en-US" sz="1400" dirty="0">
                <a:latin typeface="Garamond" panose="02020404030301010803" pitchFamily="18" charset="0"/>
              </a:rPr>
              <a:t>, really? That’s unbelievable! How amazing!</a:t>
            </a:r>
          </a:p>
          <a:p>
            <a:r>
              <a:rPr lang="en-US" sz="1400" dirty="0">
                <a:latin typeface="Garamond" panose="02020404030301010803" pitchFamily="18" charset="0"/>
              </a:rPr>
              <a:t>5-	</a:t>
            </a:r>
            <a:r>
              <a:rPr lang="en-US" sz="1400" dirty="0">
                <a:solidFill>
                  <a:srgbClr val="9933FF"/>
                </a:solidFill>
                <a:latin typeface="Garamond" panose="02020404030301010803" pitchFamily="18" charset="0"/>
              </a:rPr>
              <a:t>Ah!</a:t>
            </a:r>
            <a:r>
              <a:rPr lang="en-US" sz="1400" dirty="0">
                <a:latin typeface="Garamond" panose="02020404030301010803" pitchFamily="18" charset="0"/>
              </a:rPr>
              <a:t> What a shame!</a:t>
            </a:r>
          </a:p>
          <a:p>
            <a:r>
              <a:rPr lang="en-US" sz="1400" dirty="0">
                <a:latin typeface="Garamond" panose="02020404030301010803" pitchFamily="18" charset="0"/>
              </a:rPr>
              <a:t>6-	</a:t>
            </a:r>
            <a:r>
              <a:rPr lang="en-US" sz="1400" dirty="0">
                <a:solidFill>
                  <a:srgbClr val="9933FF"/>
                </a:solidFill>
                <a:latin typeface="Garamond" panose="02020404030301010803" pitchFamily="18" charset="0"/>
              </a:rPr>
              <a:t>Ouch!</a:t>
            </a:r>
            <a:r>
              <a:rPr lang="en-US" sz="1400" dirty="0">
                <a:latin typeface="Garamond" panose="02020404030301010803" pitchFamily="18" charset="0"/>
              </a:rPr>
              <a:t> That really hurt!</a:t>
            </a:r>
          </a:p>
          <a:p>
            <a:r>
              <a:rPr lang="en-US" sz="1400" dirty="0">
                <a:latin typeface="Garamond" panose="02020404030301010803" pitchFamily="18" charset="0"/>
              </a:rPr>
              <a:t>7-	</a:t>
            </a:r>
            <a:r>
              <a:rPr lang="en-US" sz="1400" dirty="0">
                <a:solidFill>
                  <a:srgbClr val="9933FF"/>
                </a:solidFill>
                <a:latin typeface="Garamond" panose="02020404030301010803" pitchFamily="18" charset="0"/>
              </a:rPr>
              <a:t>Yuk/yuck!</a:t>
            </a:r>
            <a:r>
              <a:rPr lang="en-US" sz="1400" dirty="0">
                <a:latin typeface="Garamond" panose="02020404030301010803" pitchFamily="18" charset="0"/>
              </a:rPr>
              <a:t> That’s disgusting!</a:t>
            </a:r>
          </a:p>
          <a:p>
            <a:r>
              <a:rPr lang="en-US" sz="1400" dirty="0">
                <a:latin typeface="Garamond" panose="02020404030301010803" pitchFamily="18" charset="0"/>
              </a:rPr>
              <a:t>8-	</a:t>
            </a:r>
            <a:r>
              <a:rPr lang="en-US" sz="1400" dirty="0">
                <a:solidFill>
                  <a:srgbClr val="9933FF"/>
                </a:solidFill>
                <a:latin typeface="Garamond" panose="02020404030301010803" pitchFamily="18" charset="0"/>
              </a:rPr>
              <a:t>Uh? </a:t>
            </a:r>
            <a:r>
              <a:rPr lang="en-US" sz="1400" dirty="0">
                <a:latin typeface="Garamond" panose="02020404030301010803" pitchFamily="18" charset="0"/>
              </a:rPr>
              <a:t>That’s </a:t>
            </a:r>
            <a:r>
              <a:rPr lang="en-US" sz="1400" dirty="0" smtClean="0">
                <a:latin typeface="Garamond" panose="02020404030301010803" pitchFamily="18" charset="0"/>
              </a:rPr>
              <a:t>nonsense! </a:t>
            </a:r>
            <a:r>
              <a:rPr lang="en-US" sz="1400" dirty="0">
                <a:latin typeface="Garamond" panose="02020404030301010803" pitchFamily="18" charset="0"/>
              </a:rPr>
              <a:t>What a stupid thing to say!</a:t>
            </a:r>
          </a:p>
          <a:p>
            <a:r>
              <a:rPr lang="en-US" sz="1400" dirty="0">
                <a:latin typeface="Garamond" panose="02020404030301010803" pitchFamily="18" charset="0"/>
              </a:rPr>
              <a:t>9-	</a:t>
            </a:r>
            <a:r>
              <a:rPr lang="en-US" sz="1400" dirty="0">
                <a:solidFill>
                  <a:srgbClr val="9933FF"/>
                </a:solidFill>
                <a:latin typeface="Garamond" panose="02020404030301010803" pitchFamily="18" charset="0"/>
              </a:rPr>
              <a:t>Phew! </a:t>
            </a:r>
            <a:r>
              <a:rPr lang="en-US" sz="1400" dirty="0">
                <a:latin typeface="Garamond" panose="02020404030301010803" pitchFamily="18" charset="0"/>
              </a:rPr>
              <a:t>What a relief! Thank goodness for that!</a:t>
            </a:r>
          </a:p>
          <a:p>
            <a:r>
              <a:rPr lang="en-US" sz="1400" dirty="0">
                <a:latin typeface="Garamond" panose="02020404030301010803" pitchFamily="18" charset="0"/>
              </a:rPr>
              <a:t>10-	</a:t>
            </a:r>
            <a:r>
              <a:rPr lang="en-US" sz="1400" dirty="0">
                <a:solidFill>
                  <a:srgbClr val="9933FF"/>
                </a:solidFill>
                <a:latin typeface="Garamond" panose="02020404030301010803" pitchFamily="18" charset="0"/>
              </a:rPr>
              <a:t>Whoops/oops!</a:t>
            </a:r>
            <a:r>
              <a:rPr lang="en-US" sz="1400" dirty="0">
                <a:latin typeface="Garamond" panose="02020404030301010803" pitchFamily="18" charset="0"/>
              </a:rPr>
              <a:t> Sorry about that! I dropped it!</a:t>
            </a:r>
          </a:p>
          <a:p>
            <a:endParaRPr lang="en-US" sz="1400" dirty="0">
              <a:latin typeface="Garamond" panose="02020404030301010803" pitchFamily="18"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7</a:t>
            </a:fld>
            <a:endParaRPr lang="en-US" sz="1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677802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2878712"/>
              </p:ext>
            </p:extLst>
          </p:nvPr>
        </p:nvGraphicFramePr>
        <p:xfrm>
          <a:off x="255333" y="783773"/>
          <a:ext cx="6356553" cy="600076"/>
        </p:xfrm>
        <a:graphic>
          <a:graphicData uri="http://schemas.openxmlformats.org/drawingml/2006/table">
            <a:tbl>
              <a:tblPr firstRow="1" bandRow="1"/>
              <a:tblGrid>
                <a:gridCol w="2118851">
                  <a:extLst>
                    <a:ext uri="{9D8B030D-6E8A-4147-A177-3AD203B41FA5}">
                      <a16:colId xmlns:a16="http://schemas.microsoft.com/office/drawing/2014/main" val="1847047324"/>
                    </a:ext>
                  </a:extLst>
                </a:gridCol>
                <a:gridCol w="2118851">
                  <a:extLst>
                    <a:ext uri="{9D8B030D-6E8A-4147-A177-3AD203B41FA5}">
                      <a16:colId xmlns:a16="http://schemas.microsoft.com/office/drawing/2014/main" val="175948351"/>
                    </a:ext>
                  </a:extLst>
                </a:gridCol>
                <a:gridCol w="2118851">
                  <a:extLst>
                    <a:ext uri="{9D8B030D-6E8A-4147-A177-3AD203B41FA5}">
                      <a16:colId xmlns:a16="http://schemas.microsoft.com/office/drawing/2014/main" val="816875167"/>
                    </a:ext>
                  </a:extLst>
                </a:gridCol>
              </a:tblGrid>
              <a:tr h="3131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Garamond" panose="02020404030301010803" pitchFamily="18" charset="0"/>
                        </a:rPr>
                        <a:t>Unit 2 					</a:t>
                      </a:r>
                    </a:p>
                    <a:p>
                      <a:endParaRPr lang="en-US" sz="12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200" dirty="0" smtClean="0">
                          <a:solidFill>
                            <a:schemeClr val="tx1"/>
                          </a:solidFill>
                          <a:latin typeface="Garamond" panose="02020404030301010803" pitchFamily="18" charset="0"/>
                        </a:rPr>
                        <a:t>Everyday English</a:t>
                      </a:r>
                      <a:endParaRPr lang="en-US" sz="12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r>
                        <a:rPr lang="en-US" sz="1200" dirty="0" smtClean="0">
                          <a:solidFill>
                            <a:schemeClr val="tx1"/>
                          </a:solidFill>
                          <a:latin typeface="Garamond" panose="02020404030301010803" pitchFamily="18" charset="0"/>
                        </a:rPr>
                        <a:t>Exclamations</a:t>
                      </a:r>
                      <a:endParaRPr lang="en-US" sz="1200" dirty="0"/>
                    </a:p>
                  </a:txBody>
                  <a:tcPr marL="51435" marR="51435" marT="25718" marB="25718">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843173449"/>
                  </a:ext>
                </a:extLst>
              </a:tr>
            </a:tbl>
          </a:graphicData>
        </a:graphic>
      </p:graphicFrame>
      <p:sp>
        <p:nvSpPr>
          <p:cNvPr id="9" name="Text Placeholder 8"/>
          <p:cNvSpPr>
            <a:spLocks noGrp="1"/>
          </p:cNvSpPr>
          <p:nvPr>
            <p:ph type="body" sz="half" idx="2"/>
          </p:nvPr>
        </p:nvSpPr>
        <p:spPr>
          <a:xfrm>
            <a:off x="411981" y="1818752"/>
            <a:ext cx="6119099" cy="7236733"/>
          </a:xfrm>
        </p:spPr>
        <p:txBody>
          <a:bodyPr anchor="t">
            <a:noAutofit/>
          </a:bodyPr>
          <a:lstStyle/>
          <a:p>
            <a:pPr>
              <a:lnSpc>
                <a:spcPct val="107000"/>
              </a:lnSpc>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sz="1400" dirty="0" smtClean="0">
                <a:latin typeface="Garamond" panose="02020404030301010803" pitchFamily="18" charset="0"/>
                <a:ea typeface="Calibri" panose="020F0502020204030204" pitchFamily="34" charset="0"/>
                <a:cs typeface="Arial" panose="020B0604020202020204" pitchFamily="34" charset="0"/>
              </a:rPr>
              <a:t>Exercise </a:t>
            </a:r>
            <a:r>
              <a:rPr lang="en-US" sz="1400" dirty="0">
                <a:latin typeface="Garamond" panose="02020404030301010803" pitchFamily="18" charset="0"/>
                <a:ea typeface="Calibri" panose="020F0502020204030204" pitchFamily="34" charset="0"/>
                <a:cs typeface="Arial" panose="020B0604020202020204" pitchFamily="34" charset="0"/>
              </a:rPr>
              <a:t>5, p </a:t>
            </a:r>
            <a:r>
              <a:rPr lang="en-US" sz="1400" dirty="0" smtClean="0">
                <a:latin typeface="Garamond" panose="02020404030301010803" pitchFamily="18" charset="0"/>
                <a:ea typeface="Calibri" panose="020F0502020204030204" pitchFamily="34" charset="0"/>
                <a:cs typeface="Arial" panose="020B0604020202020204" pitchFamily="34" charset="0"/>
              </a:rPr>
              <a:t>25 shows </a:t>
            </a:r>
            <a:r>
              <a:rPr lang="en-US" sz="1400" dirty="0">
                <a:latin typeface="Garamond" panose="02020404030301010803" pitchFamily="18" charset="0"/>
                <a:ea typeface="Calibri" panose="020F0502020204030204" pitchFamily="34" charset="0"/>
                <a:cs typeface="Arial" panose="020B0604020202020204" pitchFamily="34" charset="0"/>
              </a:rPr>
              <a:t>how these words are used.</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 silly </a:t>
            </a:r>
            <a:r>
              <a:rPr lang="en-US" sz="1400" dirty="0">
                <a:solidFill>
                  <a:srgbClr val="00B050"/>
                </a:solidFill>
                <a:latin typeface="Garamond" panose="02020404030301010803" pitchFamily="18" charset="0"/>
                <a:ea typeface="Calibri" panose="020F0502020204030204" pitchFamily="34" charset="0"/>
                <a:cs typeface="Arial" panose="020B0604020202020204" pitchFamily="34" charset="0"/>
              </a:rPr>
              <a:t>mistake</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 brilliant </a:t>
            </a:r>
            <a:r>
              <a:rPr lang="en-US" sz="1400" dirty="0">
                <a:solidFill>
                  <a:srgbClr val="00B050"/>
                </a:solidFill>
                <a:latin typeface="Garamond" panose="02020404030301010803" pitchFamily="18" charset="0"/>
                <a:ea typeface="Calibri" panose="020F0502020204030204" pitchFamily="34" charset="0"/>
                <a:cs typeface="Arial" panose="020B0604020202020204" pitchFamily="34" charset="0"/>
              </a:rPr>
              <a:t>idea</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How utterly </a:t>
            </a:r>
            <a:r>
              <a:rPr lang="en-US" sz="1400" dirty="0">
                <a:solidFill>
                  <a:srgbClr val="00B0F0"/>
                </a:solidFill>
                <a:latin typeface="Garamond" panose="02020404030301010803" pitchFamily="18" charset="0"/>
                <a:ea typeface="Calibri" panose="020F0502020204030204" pitchFamily="34" charset="0"/>
                <a:cs typeface="Arial" panose="020B0604020202020204" pitchFamily="34" charset="0"/>
              </a:rPr>
              <a:t>ridiculous</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dreadful </a:t>
            </a:r>
            <a:r>
              <a:rPr lang="en-US" sz="1400" dirty="0">
                <a:solidFill>
                  <a:srgbClr val="FF0000"/>
                </a:solidFill>
                <a:latin typeface="Garamond" panose="02020404030301010803" pitchFamily="18" charset="0"/>
                <a:ea typeface="Calibri" panose="020F0502020204030204" pitchFamily="34" charset="0"/>
                <a:cs typeface="Arial" panose="020B0604020202020204" pitchFamily="34" charset="0"/>
              </a:rPr>
              <a:t>weather</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t>
            </a:r>
            <a:r>
              <a:rPr lang="en-US" sz="1400" dirty="0">
                <a:solidFill>
                  <a:srgbClr val="FF0000"/>
                </a:solidFill>
                <a:latin typeface="Garamond" panose="02020404030301010803" pitchFamily="18" charset="0"/>
                <a:ea typeface="Calibri" panose="020F0502020204030204" pitchFamily="34" charset="0"/>
                <a:cs typeface="Arial" panose="020B0604020202020204" pitchFamily="34" charset="0"/>
              </a:rPr>
              <a:t>rubbish</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 </a:t>
            </a:r>
            <a:r>
              <a:rPr lang="en-US" sz="1400" dirty="0">
                <a:solidFill>
                  <a:srgbClr val="00B050"/>
                </a:solidFill>
                <a:latin typeface="Garamond" panose="02020404030301010803" pitchFamily="18" charset="0"/>
                <a:ea typeface="Calibri" panose="020F0502020204030204" pitchFamily="34" charset="0"/>
                <a:cs typeface="Arial" panose="020B0604020202020204" pitchFamily="34" charset="0"/>
              </a:rPr>
              <a:t>mess</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How </a:t>
            </a:r>
            <a:r>
              <a:rPr lang="en-US" sz="1400" dirty="0">
                <a:solidFill>
                  <a:srgbClr val="00B0F0"/>
                </a:solidFill>
                <a:latin typeface="Garamond" panose="02020404030301010803" pitchFamily="18" charset="0"/>
                <a:ea typeface="Calibri" panose="020F0502020204030204" pitchFamily="34" charset="0"/>
                <a:cs typeface="Arial" panose="020B0604020202020204" pitchFamily="34" charset="0"/>
              </a:rPr>
              <a:t>awful</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How </a:t>
            </a:r>
            <a:r>
              <a:rPr lang="en-US" sz="1400" dirty="0">
                <a:solidFill>
                  <a:srgbClr val="00B0F0"/>
                </a:solidFill>
                <a:latin typeface="Garamond" panose="02020404030301010803" pitchFamily="18" charset="0"/>
                <a:ea typeface="Calibri" panose="020F0502020204030204" pitchFamily="34" charset="0"/>
                <a:cs typeface="Arial" panose="020B0604020202020204" pitchFamily="34" charset="0"/>
              </a:rPr>
              <a:t>wonderful</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 </a:t>
            </a:r>
            <a:r>
              <a:rPr lang="en-US" sz="1400" dirty="0">
                <a:solidFill>
                  <a:srgbClr val="00B050"/>
                </a:solidFill>
                <a:latin typeface="Garamond" panose="02020404030301010803" pitchFamily="18" charset="0"/>
                <a:ea typeface="Calibri" panose="020F0502020204030204" pitchFamily="34" charset="0"/>
                <a:cs typeface="Arial" panose="020B0604020202020204" pitchFamily="34" charset="0"/>
              </a:rPr>
              <a:t>relief</a:t>
            </a:r>
            <a:r>
              <a:rPr lang="en-US" sz="1400" dirty="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What a terrible </a:t>
            </a:r>
            <a:r>
              <a:rPr lang="en-US" sz="1400" dirty="0">
                <a:solidFill>
                  <a:srgbClr val="00B050"/>
                </a:solidFill>
                <a:latin typeface="Garamond" panose="02020404030301010803" pitchFamily="18" charset="0"/>
                <a:ea typeface="Calibri" panose="020F0502020204030204" pitchFamily="34" charset="0"/>
                <a:cs typeface="Arial" panose="020B0604020202020204" pitchFamily="34" charset="0"/>
              </a:rPr>
              <a:t>thing </a:t>
            </a:r>
            <a:r>
              <a:rPr lang="en-US" sz="1400" dirty="0">
                <a:latin typeface="Garamond" panose="02020404030301010803" pitchFamily="18" charset="0"/>
                <a:ea typeface="Calibri" panose="020F0502020204030204" pitchFamily="34" charset="0"/>
                <a:cs typeface="Arial" panose="020B0604020202020204" pitchFamily="34" charset="0"/>
              </a:rPr>
              <a:t>to happen</a:t>
            </a:r>
            <a:r>
              <a:rPr lang="en-US" sz="1400" dirty="0" smtClean="0">
                <a:latin typeface="Garamond" panose="02020404030301010803" pitchFamily="18"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800"/>
              </a:spcAft>
              <a:buFont typeface="+mj-lt"/>
              <a:buAutoNum type="arabicPeriod"/>
            </a:pPr>
            <a:endParaRPr lang="en-US" sz="1400" dirty="0" smtClean="0">
              <a:latin typeface="Garamond" panose="02020404030301010803" pitchFamily="18" charset="0"/>
              <a:ea typeface="Calibri" panose="020F0502020204030204" pitchFamily="34" charset="0"/>
              <a:cs typeface="Arial" panose="020B0604020202020204" pitchFamily="34" charset="0"/>
            </a:endParaRPr>
          </a:p>
          <a:p>
            <a:pPr>
              <a:lnSpc>
                <a:spcPct val="107000"/>
              </a:lnSpc>
              <a:spcBef>
                <a:spcPts val="0"/>
              </a:spcBef>
              <a:spcAft>
                <a:spcPts val="80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sz="1400" dirty="0">
                <a:latin typeface="Garamond" panose="02020404030301010803" pitchFamily="18" charset="0"/>
                <a:ea typeface="Calibri" panose="020F0502020204030204" pitchFamily="34" charset="0"/>
                <a:cs typeface="Arial" panose="020B0604020202020204" pitchFamily="34" charset="0"/>
              </a:rPr>
              <a:t>See if you can put the correct word in the following blanks: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 nice hotel</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 hot it is!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 elegant dresses!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 beautifully you sing!</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1400" dirty="0">
                <a:latin typeface="Garamond" panose="02020404030301010803" pitchFamily="18" charset="0"/>
                <a:ea typeface="Calibri" panose="020F0502020204030204" pitchFamily="34" charset="0"/>
                <a:cs typeface="Arial" panose="020B0604020202020204" pitchFamily="34" charset="0"/>
              </a:rPr>
              <a:t>-------- nice hair you have</a:t>
            </a:r>
            <a:r>
              <a:rPr lang="en-US" sz="1400" dirty="0" smtClean="0">
                <a:latin typeface="Garamond" panose="020204040303010108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11" name="Slide Number Placeholder 10"/>
          <p:cNvSpPr>
            <a:spLocks noGrp="1"/>
          </p:cNvSpPr>
          <p:nvPr>
            <p:ph type="sldNum" sz="quarter" idx="12"/>
          </p:nvPr>
        </p:nvSpPr>
        <p:spPr/>
        <p:txBody>
          <a:bodyPr/>
          <a:lstStyle/>
          <a:p>
            <a:fld id="{260FA027-7F7A-4343-989B-5CDB2D8C78D4}" type="slidenum">
              <a:rPr lang="en-US" sz="1000" smtClean="0">
                <a:solidFill>
                  <a:schemeClr val="tx1"/>
                </a:solidFill>
                <a:latin typeface="Garamond" panose="02020404030301010803" pitchFamily="18" charset="0"/>
              </a:rPr>
              <a:t>8</a:t>
            </a:fld>
            <a:endParaRPr lang="en-US" sz="1000" dirty="0">
              <a:solidFill>
                <a:schemeClr val="tx1"/>
              </a:solidFill>
              <a:latin typeface="Garamond" panose="02020404030301010803" pitchFamily="18" charset="0"/>
            </a:endParaRPr>
          </a:p>
        </p:txBody>
      </p:sp>
      <p:graphicFrame>
        <p:nvGraphicFramePr>
          <p:cNvPr id="2" name="Diagram 1"/>
          <p:cNvGraphicFramePr/>
          <p:nvPr>
            <p:extLst>
              <p:ext uri="{D42A27DB-BD31-4B8C-83A1-F6EECF244321}">
                <p14:modId xmlns:p14="http://schemas.microsoft.com/office/powerpoint/2010/main" val="704801261"/>
              </p:ext>
            </p:extLst>
          </p:nvPr>
        </p:nvGraphicFramePr>
        <p:xfrm>
          <a:off x="1052565" y="1818752"/>
          <a:ext cx="4564464" cy="1477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775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Custom 2">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009999"/>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2868</TotalTime>
  <Words>1161</Words>
  <Application>Microsoft Office PowerPoint</Application>
  <PresentationFormat>A4 Paper (210x297 mm)</PresentationFormat>
  <Paragraphs>205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Garamond</vt:lpstr>
      <vt:lpstr>Gill Sans MT</vt:lpstr>
      <vt:lpstr>Wingdings 2</vt:lpstr>
      <vt:lpstr>Dividend</vt:lpstr>
      <vt:lpstr>New Headway Plus Upper-intermediate lecture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Headway Plus Upper-intermediate Fourth Year</dc:title>
  <dc:creator>rania arts</dc:creator>
  <cp:lastModifiedBy>Rania</cp:lastModifiedBy>
  <cp:revision>133</cp:revision>
  <dcterms:created xsi:type="dcterms:W3CDTF">2021-02-27T19:35:54Z</dcterms:created>
  <dcterms:modified xsi:type="dcterms:W3CDTF">2021-12-11T08:11:55Z</dcterms:modified>
</cp:coreProperties>
</file>