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7" r:id="rId1"/>
  </p:sldMasterIdLst>
  <p:notesMasterIdLst>
    <p:notesMasterId r:id="rId10"/>
  </p:notesMasterIdLst>
  <p:handoutMasterIdLst>
    <p:handoutMasterId r:id="rId11"/>
  </p:handoutMasterIdLst>
  <p:sldIdLst>
    <p:sldId id="256" r:id="rId2"/>
    <p:sldId id="274" r:id="rId3"/>
    <p:sldId id="281" r:id="rId4"/>
    <p:sldId id="283" r:id="rId5"/>
    <p:sldId id="284" r:id="rId6"/>
    <p:sldId id="276" r:id="rId7"/>
    <p:sldId id="271" r:id="rId8"/>
    <p:sldId id="259" r:id="rId9"/>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CC"/>
    <a:srgbClr val="00CC99"/>
    <a:srgbClr val="33CCCC"/>
    <a:srgbClr val="00CCFF"/>
    <a:srgbClr val="00FFFF"/>
    <a:srgbClr val="000000"/>
    <a:srgbClr val="009999"/>
    <a:srgbClr val="9933FF"/>
    <a:srgbClr val="B2F0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39" autoAdjust="0"/>
    <p:restoredTop sz="94343" autoAdjust="0"/>
  </p:normalViewPr>
  <p:slideViewPr>
    <p:cSldViewPr snapToGrid="0">
      <p:cViewPr>
        <p:scale>
          <a:sx n="95" d="100"/>
          <a:sy n="95" d="100"/>
        </p:scale>
        <p:origin x="1266" y="66"/>
      </p:cViewPr>
      <p:guideLst/>
    </p:cSldViewPr>
  </p:slideViewPr>
  <p:outlineViewPr>
    <p:cViewPr>
      <p:scale>
        <a:sx n="33" d="100"/>
        <a:sy n="33" d="100"/>
      </p:scale>
      <p:origin x="0" y="-126"/>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4"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473168-96CE-4517-ABF0-DB78B166B6FC}" type="doc">
      <dgm:prSet loTypeId="urn:microsoft.com/office/officeart/2005/8/layout/chevron1" loCatId="process" qsTypeId="urn:microsoft.com/office/officeart/2005/8/quickstyle/simple1" qsCatId="simple" csTypeId="urn:microsoft.com/office/officeart/2005/8/colors/accent1_2" csCatId="accent1" phldr="1"/>
      <dgm:spPr/>
    </dgm:pt>
    <dgm:pt modelId="{C069EF1B-82F1-4145-A48F-C0C4C72A3533}">
      <dgm:prSet phldrT="[Text]" custT="1"/>
      <dgm:spPr>
        <a:solidFill>
          <a:schemeClr val="accent1">
            <a:lumMod val="50000"/>
            <a:lumOff val="50000"/>
          </a:schemeClr>
        </a:solidFill>
        <a:ln>
          <a:noFill/>
        </a:ln>
      </dgm:spPr>
      <dgm:t>
        <a:bodyPr/>
        <a:lstStyle/>
        <a:p>
          <a:r>
            <a:rPr lang="en-US" sz="2000" dirty="0" smtClean="0"/>
            <a:t>Future</a:t>
          </a:r>
          <a:endParaRPr lang="en-US" sz="2900" dirty="0"/>
        </a:p>
      </dgm:t>
    </dgm:pt>
    <dgm:pt modelId="{9A6C5999-64D6-451B-86C2-982D3D2E38F3}" type="parTrans" cxnId="{5A3DAA18-6423-41F7-8A42-41AD8FE34873}">
      <dgm:prSet/>
      <dgm:spPr/>
      <dgm:t>
        <a:bodyPr/>
        <a:lstStyle/>
        <a:p>
          <a:endParaRPr lang="en-US"/>
        </a:p>
      </dgm:t>
    </dgm:pt>
    <dgm:pt modelId="{BD8C69E6-5B3E-458C-9A40-943CDD0C9C7C}" type="sibTrans" cxnId="{5A3DAA18-6423-41F7-8A42-41AD8FE34873}">
      <dgm:prSet/>
      <dgm:spPr/>
      <dgm:t>
        <a:bodyPr/>
        <a:lstStyle/>
        <a:p>
          <a:endParaRPr lang="en-US"/>
        </a:p>
      </dgm:t>
    </dgm:pt>
    <dgm:pt modelId="{C28764AE-2529-48FB-A0C2-036496863A4F}">
      <dgm:prSet phldrT="[Text]" custT="1"/>
      <dgm:spPr>
        <a:solidFill>
          <a:schemeClr val="accent1">
            <a:lumMod val="75000"/>
            <a:lumOff val="25000"/>
          </a:schemeClr>
        </a:solidFill>
        <a:ln>
          <a:noFill/>
        </a:ln>
      </dgm:spPr>
      <dgm:t>
        <a:bodyPr/>
        <a:lstStyle/>
        <a:p>
          <a:r>
            <a:rPr lang="en-US" sz="2000" dirty="0" smtClean="0"/>
            <a:t>Present</a:t>
          </a:r>
          <a:endParaRPr lang="en-US" sz="2600" dirty="0"/>
        </a:p>
      </dgm:t>
    </dgm:pt>
    <dgm:pt modelId="{67D0DA76-8A2A-46AF-9573-3704AB5CED70}" type="sibTrans" cxnId="{8CF6AC7D-0D4B-42E9-812D-7321FC38E5BB}">
      <dgm:prSet/>
      <dgm:spPr/>
      <dgm:t>
        <a:bodyPr/>
        <a:lstStyle/>
        <a:p>
          <a:endParaRPr lang="en-US"/>
        </a:p>
      </dgm:t>
    </dgm:pt>
    <dgm:pt modelId="{87494BEB-5E4B-4A81-A2FD-9A7836F742C2}" type="parTrans" cxnId="{8CF6AC7D-0D4B-42E9-812D-7321FC38E5BB}">
      <dgm:prSet/>
      <dgm:spPr/>
      <dgm:t>
        <a:bodyPr/>
        <a:lstStyle/>
        <a:p>
          <a:endParaRPr lang="en-US"/>
        </a:p>
      </dgm:t>
    </dgm:pt>
    <dgm:pt modelId="{FFEF292F-FA3E-4D18-9A4D-B425D4DDC9CC}">
      <dgm:prSet phldrT="[Text]" custT="1"/>
      <dgm:spPr>
        <a:ln>
          <a:noFill/>
        </a:ln>
      </dgm:spPr>
      <dgm:t>
        <a:bodyPr/>
        <a:lstStyle/>
        <a:p>
          <a:r>
            <a:rPr lang="en-US" sz="2000" dirty="0" smtClean="0"/>
            <a:t>Past</a:t>
          </a:r>
          <a:endParaRPr lang="en-US" sz="2600" dirty="0"/>
        </a:p>
      </dgm:t>
    </dgm:pt>
    <dgm:pt modelId="{39999EF2-FCB8-4781-A2A7-FD580FEF143E}" type="sibTrans" cxnId="{3CFE9AD6-0F03-42F1-9C14-EE38A77A62E0}">
      <dgm:prSet/>
      <dgm:spPr/>
      <dgm:t>
        <a:bodyPr/>
        <a:lstStyle/>
        <a:p>
          <a:endParaRPr lang="en-US"/>
        </a:p>
      </dgm:t>
    </dgm:pt>
    <dgm:pt modelId="{7852BD2E-ABA5-40D5-98F4-E5571658858A}" type="parTrans" cxnId="{3CFE9AD6-0F03-42F1-9C14-EE38A77A62E0}">
      <dgm:prSet/>
      <dgm:spPr/>
      <dgm:t>
        <a:bodyPr/>
        <a:lstStyle/>
        <a:p>
          <a:endParaRPr lang="en-US"/>
        </a:p>
      </dgm:t>
    </dgm:pt>
    <dgm:pt modelId="{37A4FD48-0D62-4BE0-A733-80B9DE46D1F0}" type="pres">
      <dgm:prSet presAssocID="{7B473168-96CE-4517-ABF0-DB78B166B6FC}" presName="Name0" presStyleCnt="0">
        <dgm:presLayoutVars>
          <dgm:dir/>
          <dgm:animLvl val="lvl"/>
          <dgm:resizeHandles val="exact"/>
        </dgm:presLayoutVars>
      </dgm:prSet>
      <dgm:spPr/>
    </dgm:pt>
    <dgm:pt modelId="{982DFCA7-ED6C-4D81-ADDC-3179FC165306}" type="pres">
      <dgm:prSet presAssocID="{FFEF292F-FA3E-4D18-9A4D-B425D4DDC9CC}" presName="parTxOnly" presStyleLbl="node1" presStyleIdx="0" presStyleCnt="3" custLinFactX="5028" custLinFactNeighborX="100000">
        <dgm:presLayoutVars>
          <dgm:chMax val="0"/>
          <dgm:chPref val="0"/>
          <dgm:bulletEnabled val="1"/>
        </dgm:presLayoutVars>
      </dgm:prSet>
      <dgm:spPr/>
      <dgm:t>
        <a:bodyPr/>
        <a:lstStyle/>
        <a:p>
          <a:endParaRPr lang="en-US"/>
        </a:p>
      </dgm:t>
    </dgm:pt>
    <dgm:pt modelId="{4A49225D-7DDB-47F3-AB90-500A65B42D6D}" type="pres">
      <dgm:prSet presAssocID="{39999EF2-FCB8-4781-A2A7-FD580FEF143E}" presName="parTxOnlySpace" presStyleCnt="0"/>
      <dgm:spPr/>
    </dgm:pt>
    <dgm:pt modelId="{E9BB9D19-E06F-4E7C-ACF9-577F48077600}" type="pres">
      <dgm:prSet presAssocID="{C28764AE-2529-48FB-A0C2-036496863A4F}" presName="parTxOnly" presStyleLbl="node1" presStyleIdx="1" presStyleCnt="3">
        <dgm:presLayoutVars>
          <dgm:chMax val="0"/>
          <dgm:chPref val="0"/>
          <dgm:bulletEnabled val="1"/>
        </dgm:presLayoutVars>
      </dgm:prSet>
      <dgm:spPr/>
      <dgm:t>
        <a:bodyPr/>
        <a:lstStyle/>
        <a:p>
          <a:endParaRPr lang="en-US"/>
        </a:p>
      </dgm:t>
    </dgm:pt>
    <dgm:pt modelId="{93706ADA-0E14-4E1D-B587-6FA162538815}" type="pres">
      <dgm:prSet presAssocID="{67D0DA76-8A2A-46AF-9573-3704AB5CED70}" presName="parTxOnlySpace" presStyleCnt="0"/>
      <dgm:spPr/>
    </dgm:pt>
    <dgm:pt modelId="{36F1FE4F-7A6C-4BA3-A256-B421392EC506}" type="pres">
      <dgm:prSet presAssocID="{C069EF1B-82F1-4145-A48F-C0C4C72A3533}" presName="parTxOnly" presStyleLbl="node1" presStyleIdx="2" presStyleCnt="3" custLinFactX="-2593" custLinFactNeighborX="-100000">
        <dgm:presLayoutVars>
          <dgm:chMax val="0"/>
          <dgm:chPref val="0"/>
          <dgm:bulletEnabled val="1"/>
        </dgm:presLayoutVars>
      </dgm:prSet>
      <dgm:spPr/>
      <dgm:t>
        <a:bodyPr/>
        <a:lstStyle/>
        <a:p>
          <a:endParaRPr lang="en-US"/>
        </a:p>
      </dgm:t>
    </dgm:pt>
  </dgm:ptLst>
  <dgm:cxnLst>
    <dgm:cxn modelId="{91CB8CC6-6BA5-41CA-97BF-C1F86D9DDC0D}" type="presOf" srcId="{FFEF292F-FA3E-4D18-9A4D-B425D4DDC9CC}" destId="{982DFCA7-ED6C-4D81-ADDC-3179FC165306}" srcOrd="0" destOrd="0" presId="urn:microsoft.com/office/officeart/2005/8/layout/chevron1"/>
    <dgm:cxn modelId="{40633D4C-4034-4E7B-8554-579803B526C2}" type="presOf" srcId="{C069EF1B-82F1-4145-A48F-C0C4C72A3533}" destId="{36F1FE4F-7A6C-4BA3-A256-B421392EC506}" srcOrd="0" destOrd="0" presId="urn:microsoft.com/office/officeart/2005/8/layout/chevron1"/>
    <dgm:cxn modelId="{EA77DD2D-6747-4AF2-A2EF-0DC1A5C03F2C}" type="presOf" srcId="{C28764AE-2529-48FB-A0C2-036496863A4F}" destId="{E9BB9D19-E06F-4E7C-ACF9-577F48077600}" srcOrd="0" destOrd="0" presId="urn:microsoft.com/office/officeart/2005/8/layout/chevron1"/>
    <dgm:cxn modelId="{37FB166B-6AF2-4E00-9E93-C8CB49F769AA}" type="presOf" srcId="{7B473168-96CE-4517-ABF0-DB78B166B6FC}" destId="{37A4FD48-0D62-4BE0-A733-80B9DE46D1F0}" srcOrd="0" destOrd="0" presId="urn:microsoft.com/office/officeart/2005/8/layout/chevron1"/>
    <dgm:cxn modelId="{8CF6AC7D-0D4B-42E9-812D-7321FC38E5BB}" srcId="{7B473168-96CE-4517-ABF0-DB78B166B6FC}" destId="{C28764AE-2529-48FB-A0C2-036496863A4F}" srcOrd="1" destOrd="0" parTransId="{87494BEB-5E4B-4A81-A2FD-9A7836F742C2}" sibTransId="{67D0DA76-8A2A-46AF-9573-3704AB5CED70}"/>
    <dgm:cxn modelId="{3CFE9AD6-0F03-42F1-9C14-EE38A77A62E0}" srcId="{7B473168-96CE-4517-ABF0-DB78B166B6FC}" destId="{FFEF292F-FA3E-4D18-9A4D-B425D4DDC9CC}" srcOrd="0" destOrd="0" parTransId="{7852BD2E-ABA5-40D5-98F4-E5571658858A}" sibTransId="{39999EF2-FCB8-4781-A2A7-FD580FEF143E}"/>
    <dgm:cxn modelId="{5A3DAA18-6423-41F7-8A42-41AD8FE34873}" srcId="{7B473168-96CE-4517-ABF0-DB78B166B6FC}" destId="{C069EF1B-82F1-4145-A48F-C0C4C72A3533}" srcOrd="2" destOrd="0" parTransId="{9A6C5999-64D6-451B-86C2-982D3D2E38F3}" sibTransId="{BD8C69E6-5B3E-458C-9A40-943CDD0C9C7C}"/>
    <dgm:cxn modelId="{F88C339B-7A8D-4583-8E11-9B93D9F6DB01}" type="presParOf" srcId="{37A4FD48-0D62-4BE0-A733-80B9DE46D1F0}" destId="{982DFCA7-ED6C-4D81-ADDC-3179FC165306}" srcOrd="0" destOrd="0" presId="urn:microsoft.com/office/officeart/2005/8/layout/chevron1"/>
    <dgm:cxn modelId="{7C3F52C9-3D4D-4D51-8FDC-4DB34DF60AA0}" type="presParOf" srcId="{37A4FD48-0D62-4BE0-A733-80B9DE46D1F0}" destId="{4A49225D-7DDB-47F3-AB90-500A65B42D6D}" srcOrd="1" destOrd="0" presId="urn:microsoft.com/office/officeart/2005/8/layout/chevron1"/>
    <dgm:cxn modelId="{2D49E9DC-4D81-4BDA-A934-F2E54B56711C}" type="presParOf" srcId="{37A4FD48-0D62-4BE0-A733-80B9DE46D1F0}" destId="{E9BB9D19-E06F-4E7C-ACF9-577F48077600}" srcOrd="2" destOrd="0" presId="urn:microsoft.com/office/officeart/2005/8/layout/chevron1"/>
    <dgm:cxn modelId="{43B24A45-6047-4CB8-BA34-8D1BB53CB6FC}" type="presParOf" srcId="{37A4FD48-0D62-4BE0-A733-80B9DE46D1F0}" destId="{93706ADA-0E14-4E1D-B587-6FA162538815}" srcOrd="3" destOrd="0" presId="urn:microsoft.com/office/officeart/2005/8/layout/chevron1"/>
    <dgm:cxn modelId="{0146F811-C8B5-47DD-B662-5128FC175E19}" type="presParOf" srcId="{37A4FD48-0D62-4BE0-A733-80B9DE46D1F0}" destId="{36F1FE4F-7A6C-4BA3-A256-B421392EC506}"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84C1214-1EE9-437F-96A8-AE66C7436AF5}" type="doc">
      <dgm:prSet loTypeId="urn:microsoft.com/office/officeart/2005/8/layout/bList2" loCatId="list" qsTypeId="urn:microsoft.com/office/officeart/2005/8/quickstyle/simple1" qsCatId="simple" csTypeId="urn:microsoft.com/office/officeart/2005/8/colors/accent1_2" csCatId="accent1" phldr="1"/>
      <dgm:spPr/>
    </dgm:pt>
    <dgm:pt modelId="{01EFE404-33F5-4EA4-9432-31B5DB8AAA1B}">
      <dgm:prSet phldrT="[Text]" custT="1"/>
      <dgm:spPr>
        <a:solidFill>
          <a:srgbClr val="33CCCC"/>
        </a:solidFill>
      </dgm:spPr>
      <dgm:t>
        <a:bodyPr anchor="ctr" anchorCtr="1"/>
        <a:lstStyle/>
        <a:p>
          <a:pPr algn="ctr"/>
          <a:r>
            <a:rPr lang="en-US" sz="1400" dirty="0" smtClean="0">
              <a:solidFill>
                <a:schemeClr val="tx1"/>
              </a:solidFill>
              <a:latin typeface="Garamond" panose="02020404030301010803" pitchFamily="18" charset="0"/>
              <a:ea typeface="Calibri" panose="020F0502020204030204" pitchFamily="34" charset="0"/>
              <a:cs typeface="Arial" panose="020B0604020202020204" pitchFamily="34" charset="0"/>
            </a:rPr>
            <a:t>       What</a:t>
          </a:r>
          <a:endParaRPr lang="en-US" sz="1400" dirty="0">
            <a:solidFill>
              <a:schemeClr val="tx1"/>
            </a:solidFill>
          </a:endParaRPr>
        </a:p>
      </dgm:t>
    </dgm:pt>
    <dgm:pt modelId="{1EEA5103-DE6F-43C1-A02C-82D60CBEE109}" type="parTrans" cxnId="{4CB9D58D-B857-456F-A228-1506E397A6D2}">
      <dgm:prSet/>
      <dgm:spPr/>
      <dgm:t>
        <a:bodyPr/>
        <a:lstStyle/>
        <a:p>
          <a:endParaRPr lang="en-US" sz="1400"/>
        </a:p>
      </dgm:t>
    </dgm:pt>
    <dgm:pt modelId="{CBD07832-C56D-4AD5-B2D3-741A7AD0A94B}" type="sibTrans" cxnId="{4CB9D58D-B857-456F-A228-1506E397A6D2}">
      <dgm:prSet/>
      <dgm:spPr/>
      <dgm:t>
        <a:bodyPr/>
        <a:lstStyle/>
        <a:p>
          <a:endParaRPr lang="en-US" sz="1400"/>
        </a:p>
      </dgm:t>
    </dgm:pt>
    <dgm:pt modelId="{0B01F484-BCFF-40E7-A35B-0772DFA6FB41}">
      <dgm:prSet phldrT="[Text]" custT="1"/>
      <dgm:spPr>
        <a:solidFill>
          <a:srgbClr val="33CCCC"/>
        </a:solidFill>
      </dgm:spPr>
      <dgm:t>
        <a:bodyPr anchor="ctr" anchorCtr="1"/>
        <a:lstStyle/>
        <a:p>
          <a:pPr algn="ctr"/>
          <a:r>
            <a:rPr lang="en-US" sz="1400" dirty="0" smtClean="0">
              <a:solidFill>
                <a:schemeClr val="tx1"/>
              </a:solidFill>
              <a:latin typeface="Garamond" panose="02020404030301010803" pitchFamily="18" charset="0"/>
              <a:ea typeface="Calibri" panose="020F0502020204030204" pitchFamily="34" charset="0"/>
              <a:cs typeface="Arial" panose="020B0604020202020204" pitchFamily="34" charset="0"/>
            </a:rPr>
            <a:t>       How</a:t>
          </a:r>
          <a:endParaRPr lang="en-US" sz="1400" dirty="0">
            <a:solidFill>
              <a:schemeClr val="tx1"/>
            </a:solidFill>
          </a:endParaRPr>
        </a:p>
      </dgm:t>
    </dgm:pt>
    <dgm:pt modelId="{6F5D8E3D-19CB-44A7-9F6E-03D2F06627B7}" type="parTrans" cxnId="{54B39CD0-24A6-4110-8B0F-2B5C080FFB68}">
      <dgm:prSet/>
      <dgm:spPr/>
      <dgm:t>
        <a:bodyPr/>
        <a:lstStyle/>
        <a:p>
          <a:endParaRPr lang="en-US" sz="1400"/>
        </a:p>
      </dgm:t>
    </dgm:pt>
    <dgm:pt modelId="{D09A7677-9067-47EB-B183-F7884AC75E8A}" type="sibTrans" cxnId="{54B39CD0-24A6-4110-8B0F-2B5C080FFB68}">
      <dgm:prSet/>
      <dgm:spPr/>
      <dgm:t>
        <a:bodyPr/>
        <a:lstStyle/>
        <a:p>
          <a:endParaRPr lang="en-US" sz="1400"/>
        </a:p>
      </dgm:t>
    </dgm:pt>
    <dgm:pt modelId="{82DDB260-4F4F-4802-9C66-D8F84F312A7C}">
      <dgm:prSet custT="1"/>
      <dgm:spPr/>
      <dgm:t>
        <a:bodyPr/>
        <a:lstStyle/>
        <a:p>
          <a:pPr algn="l"/>
          <a:r>
            <a:rPr lang="en-US" sz="1400" dirty="0" smtClean="0">
              <a:latin typeface="Garamond" panose="02020404030301010803" pitchFamily="18" charset="0"/>
              <a:ea typeface="Calibri" panose="020F0502020204030204" pitchFamily="34" charset="0"/>
              <a:cs typeface="Arial" panose="020B0604020202020204" pitchFamily="34" charset="0"/>
            </a:rPr>
            <a:t>used when there is an </a:t>
          </a:r>
          <a:r>
            <a:rPr lang="en-US" sz="1400" dirty="0" smtClean="0">
              <a:solidFill>
                <a:srgbClr val="FF0000"/>
              </a:solidFill>
              <a:latin typeface="Garamond" panose="02020404030301010803" pitchFamily="18" charset="0"/>
              <a:ea typeface="Calibri" panose="020F0502020204030204" pitchFamily="34" charset="0"/>
              <a:cs typeface="Arial" panose="020B0604020202020204" pitchFamily="34" charset="0"/>
            </a:rPr>
            <a:t>uncountable noun </a:t>
          </a:r>
          <a:r>
            <a:rPr lang="en-US" sz="1400" dirty="0" smtClean="0">
              <a:latin typeface="Garamond" panose="02020404030301010803" pitchFamily="18" charset="0"/>
              <a:ea typeface="Calibri" panose="020F0502020204030204" pitchFamily="34" charset="0"/>
              <a:cs typeface="Arial" panose="020B0604020202020204" pitchFamily="34" charset="0"/>
            </a:rPr>
            <a:t>or</a:t>
          </a:r>
          <a:r>
            <a:rPr lang="en-US" sz="1400" dirty="0" smtClean="0">
              <a:solidFill>
                <a:srgbClr val="FF0000"/>
              </a:solidFill>
              <a:latin typeface="Garamond" panose="02020404030301010803" pitchFamily="18" charset="0"/>
              <a:ea typeface="Calibri" panose="020F0502020204030204" pitchFamily="34" charset="0"/>
              <a:cs typeface="Arial" panose="020B0604020202020204" pitchFamily="34" charset="0"/>
            </a:rPr>
            <a:t> plural noun.</a:t>
          </a:r>
          <a:endParaRPr lang="en-US" sz="1400" dirty="0"/>
        </a:p>
      </dgm:t>
    </dgm:pt>
    <dgm:pt modelId="{BD5D3777-C49D-42B3-8819-8EBD28C746B7}" type="parTrans" cxnId="{B7714D4A-4860-4E87-A1A7-BC5C341BA6B7}">
      <dgm:prSet/>
      <dgm:spPr/>
      <dgm:t>
        <a:bodyPr/>
        <a:lstStyle/>
        <a:p>
          <a:endParaRPr lang="en-US" sz="1400"/>
        </a:p>
      </dgm:t>
    </dgm:pt>
    <dgm:pt modelId="{8EC48C00-A3CB-4599-A0D5-CE95462693E8}" type="sibTrans" cxnId="{B7714D4A-4860-4E87-A1A7-BC5C341BA6B7}">
      <dgm:prSet/>
      <dgm:spPr/>
      <dgm:t>
        <a:bodyPr/>
        <a:lstStyle/>
        <a:p>
          <a:endParaRPr lang="en-US" sz="1400"/>
        </a:p>
      </dgm:t>
    </dgm:pt>
    <dgm:pt modelId="{51157D8D-6C37-459F-8AF1-F91531263027}">
      <dgm:prSet phldrT="[Text]" custT="1"/>
      <dgm:spPr>
        <a:solidFill>
          <a:srgbClr val="33CCCC"/>
        </a:solidFill>
      </dgm:spPr>
      <dgm:t>
        <a:bodyPr anchor="ctr" anchorCtr="1"/>
        <a:lstStyle/>
        <a:p>
          <a:pPr algn="ctr"/>
          <a:r>
            <a:rPr lang="en-US" sz="1400" dirty="0" smtClean="0">
              <a:solidFill>
                <a:schemeClr val="tx1"/>
              </a:solidFill>
              <a:latin typeface="Garamond" panose="02020404030301010803" pitchFamily="18" charset="0"/>
              <a:ea typeface="Calibri" panose="020F0502020204030204" pitchFamily="34" charset="0"/>
              <a:cs typeface="Arial" panose="020B0604020202020204" pitchFamily="34" charset="0"/>
            </a:rPr>
            <a:t>   What a/an</a:t>
          </a:r>
          <a:endParaRPr lang="en-US" sz="1400" dirty="0">
            <a:solidFill>
              <a:schemeClr val="tx1"/>
            </a:solidFill>
          </a:endParaRPr>
        </a:p>
      </dgm:t>
    </dgm:pt>
    <dgm:pt modelId="{F64E3E66-0B71-40F3-98A5-3D2B2353865A}" type="sibTrans" cxnId="{F285D161-4B23-4D66-9AE6-F333E4D693DE}">
      <dgm:prSet/>
      <dgm:spPr/>
      <dgm:t>
        <a:bodyPr/>
        <a:lstStyle/>
        <a:p>
          <a:endParaRPr lang="en-US" sz="1400"/>
        </a:p>
      </dgm:t>
    </dgm:pt>
    <dgm:pt modelId="{EFC9806B-016E-4DE3-A137-E0071872CE6B}" type="parTrans" cxnId="{F285D161-4B23-4D66-9AE6-F333E4D693DE}">
      <dgm:prSet/>
      <dgm:spPr/>
      <dgm:t>
        <a:bodyPr/>
        <a:lstStyle/>
        <a:p>
          <a:endParaRPr lang="en-US" sz="1400"/>
        </a:p>
      </dgm:t>
    </dgm:pt>
    <dgm:pt modelId="{87BAD209-3BA4-4130-91EB-73CAC7D2EDAE}">
      <dgm:prSet custT="1"/>
      <dgm:spPr/>
      <dgm:t>
        <a:bodyPr/>
        <a:lstStyle/>
        <a:p>
          <a:pPr algn="l"/>
          <a:r>
            <a:rPr lang="en-US" sz="1400" dirty="0" smtClean="0">
              <a:solidFill>
                <a:schemeClr val="tx1"/>
              </a:solidFill>
              <a:latin typeface="Garamond" panose="02020404030301010803" pitchFamily="18" charset="0"/>
              <a:ea typeface="Calibri" panose="020F0502020204030204" pitchFamily="34" charset="0"/>
              <a:cs typeface="Arial" panose="020B0604020202020204" pitchFamily="34" charset="0"/>
            </a:rPr>
            <a:t>used when we have a </a:t>
          </a:r>
          <a:r>
            <a:rPr lang="en-US" sz="1400" dirty="0" smtClean="0">
              <a:solidFill>
                <a:srgbClr val="00B050"/>
              </a:solidFill>
              <a:effectLst/>
              <a:latin typeface="Garamond" panose="02020404030301010803" pitchFamily="18" charset="0"/>
              <a:ea typeface="Calibri" panose="020F0502020204030204" pitchFamily="34" charset="0"/>
              <a:cs typeface="Arial" panose="020B0604020202020204" pitchFamily="34" charset="0"/>
            </a:rPr>
            <a:t>countable noun</a:t>
          </a:r>
          <a:endParaRPr lang="en-US" sz="1400" dirty="0">
            <a:solidFill>
              <a:schemeClr val="tx1"/>
            </a:solidFill>
          </a:endParaRPr>
        </a:p>
      </dgm:t>
    </dgm:pt>
    <dgm:pt modelId="{50CA37DC-A8AC-4149-80BF-6D44E6853852}" type="parTrans" cxnId="{5A4B59BF-A798-4780-A3A4-61BC9552EF4A}">
      <dgm:prSet/>
      <dgm:spPr/>
      <dgm:t>
        <a:bodyPr/>
        <a:lstStyle/>
        <a:p>
          <a:endParaRPr lang="en-US" sz="1400"/>
        </a:p>
      </dgm:t>
    </dgm:pt>
    <dgm:pt modelId="{72E467B3-ABB9-44CF-B84A-4F26B8DDC7A2}" type="sibTrans" cxnId="{5A4B59BF-A798-4780-A3A4-61BC9552EF4A}">
      <dgm:prSet/>
      <dgm:spPr/>
      <dgm:t>
        <a:bodyPr/>
        <a:lstStyle/>
        <a:p>
          <a:endParaRPr lang="en-US" sz="1400"/>
        </a:p>
      </dgm:t>
    </dgm:pt>
    <dgm:pt modelId="{A0C9C797-C97A-4F3A-9E6A-69585B22166D}">
      <dgm:prSet custT="1"/>
      <dgm:spPr/>
      <dgm:t>
        <a:bodyPr/>
        <a:lstStyle/>
        <a:p>
          <a:pPr algn="l"/>
          <a:r>
            <a:rPr lang="en-US" sz="1400" dirty="0" smtClean="0">
              <a:latin typeface="Garamond" panose="02020404030301010803" pitchFamily="18" charset="0"/>
              <a:ea typeface="Calibri" panose="020F0502020204030204" pitchFamily="34" charset="0"/>
              <a:cs typeface="Arial" panose="020B0604020202020204" pitchFamily="34" charset="0"/>
            </a:rPr>
            <a:t>used with </a:t>
          </a:r>
          <a:r>
            <a:rPr lang="en-US" sz="1400" dirty="0" smtClean="0">
              <a:solidFill>
                <a:srgbClr val="00B0F0"/>
              </a:solidFill>
              <a:latin typeface="Garamond" panose="02020404030301010803" pitchFamily="18" charset="0"/>
              <a:ea typeface="Calibri" panose="020F0502020204030204" pitchFamily="34" charset="0"/>
              <a:cs typeface="Arial" panose="020B0604020202020204" pitchFamily="34" charset="0"/>
            </a:rPr>
            <a:t>adjectives</a:t>
          </a:r>
          <a:r>
            <a:rPr lang="en-US" sz="1400" dirty="0" smtClean="0">
              <a:latin typeface="Garamond" panose="02020404030301010803" pitchFamily="18" charset="0"/>
              <a:ea typeface="Calibri" panose="020F0502020204030204" pitchFamily="34" charset="0"/>
              <a:cs typeface="Arial" panose="020B0604020202020204" pitchFamily="34" charset="0"/>
            </a:rPr>
            <a:t> and </a:t>
          </a:r>
          <a:r>
            <a:rPr lang="en-US" sz="1400" dirty="0" smtClean="0">
              <a:solidFill>
                <a:srgbClr val="00B0F0"/>
              </a:solidFill>
              <a:latin typeface="Garamond" panose="02020404030301010803" pitchFamily="18" charset="0"/>
              <a:ea typeface="Calibri" panose="020F0502020204030204" pitchFamily="34" charset="0"/>
              <a:cs typeface="Arial" panose="020B0604020202020204" pitchFamily="34" charset="0"/>
            </a:rPr>
            <a:t>adverbs</a:t>
          </a:r>
          <a:endParaRPr lang="en-US" sz="1400" dirty="0"/>
        </a:p>
      </dgm:t>
    </dgm:pt>
    <dgm:pt modelId="{A2D922A8-4350-474E-B9A2-52DEEB5AC1B9}" type="parTrans" cxnId="{3268F278-FBEB-4CC1-B2C0-5F234C6BA7E7}">
      <dgm:prSet/>
      <dgm:spPr/>
      <dgm:t>
        <a:bodyPr/>
        <a:lstStyle/>
        <a:p>
          <a:endParaRPr lang="en-US" sz="1400"/>
        </a:p>
      </dgm:t>
    </dgm:pt>
    <dgm:pt modelId="{2B84E309-97C8-4E15-AE0B-3CF5074C1971}" type="sibTrans" cxnId="{3268F278-FBEB-4CC1-B2C0-5F234C6BA7E7}">
      <dgm:prSet/>
      <dgm:spPr/>
      <dgm:t>
        <a:bodyPr/>
        <a:lstStyle/>
        <a:p>
          <a:endParaRPr lang="en-US" sz="1400"/>
        </a:p>
      </dgm:t>
    </dgm:pt>
    <dgm:pt modelId="{3C235722-3CAD-4250-AFDA-9FA7C93E20E2}" type="pres">
      <dgm:prSet presAssocID="{284C1214-1EE9-437F-96A8-AE66C7436AF5}" presName="diagram" presStyleCnt="0">
        <dgm:presLayoutVars>
          <dgm:dir/>
          <dgm:animLvl val="lvl"/>
          <dgm:resizeHandles val="exact"/>
        </dgm:presLayoutVars>
      </dgm:prSet>
      <dgm:spPr/>
    </dgm:pt>
    <dgm:pt modelId="{4ECBF7EB-FFB6-46EB-B7B4-539B37F578AE}" type="pres">
      <dgm:prSet presAssocID="{51157D8D-6C37-459F-8AF1-F91531263027}" presName="compNode" presStyleCnt="0"/>
      <dgm:spPr/>
    </dgm:pt>
    <dgm:pt modelId="{03A40471-53D8-4527-8655-07122EB17307}" type="pres">
      <dgm:prSet presAssocID="{51157D8D-6C37-459F-8AF1-F91531263027}" presName="childRect" presStyleLbl="bgAcc1" presStyleIdx="0" presStyleCnt="3">
        <dgm:presLayoutVars>
          <dgm:bulletEnabled val="1"/>
        </dgm:presLayoutVars>
      </dgm:prSet>
      <dgm:spPr/>
      <dgm:t>
        <a:bodyPr/>
        <a:lstStyle/>
        <a:p>
          <a:endParaRPr lang="en-US"/>
        </a:p>
      </dgm:t>
    </dgm:pt>
    <dgm:pt modelId="{20874F92-7FAB-4045-A59C-06E7D53C21AD}" type="pres">
      <dgm:prSet presAssocID="{51157D8D-6C37-459F-8AF1-F91531263027}" presName="parentText" presStyleLbl="node1" presStyleIdx="0" presStyleCnt="0">
        <dgm:presLayoutVars>
          <dgm:chMax val="0"/>
          <dgm:bulletEnabled val="1"/>
        </dgm:presLayoutVars>
      </dgm:prSet>
      <dgm:spPr/>
      <dgm:t>
        <a:bodyPr/>
        <a:lstStyle/>
        <a:p>
          <a:endParaRPr lang="en-US"/>
        </a:p>
      </dgm:t>
    </dgm:pt>
    <dgm:pt modelId="{4F6F3779-B451-4D8D-B21A-3F15FFA6EC41}" type="pres">
      <dgm:prSet presAssocID="{51157D8D-6C37-459F-8AF1-F91531263027}" presName="parentRect" presStyleLbl="alignNode1" presStyleIdx="0" presStyleCnt="3" custLinFactNeighborY="0"/>
      <dgm:spPr/>
      <dgm:t>
        <a:bodyPr/>
        <a:lstStyle/>
        <a:p>
          <a:endParaRPr lang="en-US"/>
        </a:p>
      </dgm:t>
    </dgm:pt>
    <dgm:pt modelId="{642528DE-A42E-418E-830F-3FDCF4867471}" type="pres">
      <dgm:prSet presAssocID="{51157D8D-6C37-459F-8AF1-F91531263027}" presName="adorn" presStyleLbl="fgAccFollowNode1" presStyleIdx="0" presStyleCnt="3" custScaleX="18147" custScaleY="19575"/>
      <dgm:spPr>
        <a:solidFill>
          <a:schemeClr val="accent1">
            <a:tint val="40000"/>
            <a:hueOff val="0"/>
            <a:satOff val="0"/>
            <a:lumOff val="0"/>
            <a:alpha val="0"/>
          </a:schemeClr>
        </a:solidFill>
        <a:ln>
          <a:noFill/>
        </a:ln>
      </dgm:spPr>
    </dgm:pt>
    <dgm:pt modelId="{3AAAB738-17A2-4B91-BEB1-2725045B854B}" type="pres">
      <dgm:prSet presAssocID="{F64E3E66-0B71-40F3-98A5-3D2B2353865A}" presName="sibTrans" presStyleLbl="sibTrans2D1" presStyleIdx="0" presStyleCnt="0"/>
      <dgm:spPr/>
      <dgm:t>
        <a:bodyPr/>
        <a:lstStyle/>
        <a:p>
          <a:endParaRPr lang="en-US"/>
        </a:p>
      </dgm:t>
    </dgm:pt>
    <dgm:pt modelId="{6B745927-EC81-4172-8500-15347FADB245}" type="pres">
      <dgm:prSet presAssocID="{01EFE404-33F5-4EA4-9432-31B5DB8AAA1B}" presName="compNode" presStyleCnt="0"/>
      <dgm:spPr/>
    </dgm:pt>
    <dgm:pt modelId="{FC45257A-FE7D-46F4-95CF-1E55A9914F50}" type="pres">
      <dgm:prSet presAssocID="{01EFE404-33F5-4EA4-9432-31B5DB8AAA1B}" presName="childRect" presStyleLbl="bgAcc1" presStyleIdx="1" presStyleCnt="3">
        <dgm:presLayoutVars>
          <dgm:bulletEnabled val="1"/>
        </dgm:presLayoutVars>
      </dgm:prSet>
      <dgm:spPr/>
      <dgm:t>
        <a:bodyPr/>
        <a:lstStyle/>
        <a:p>
          <a:endParaRPr lang="en-US"/>
        </a:p>
      </dgm:t>
    </dgm:pt>
    <dgm:pt modelId="{4452C8A4-FB65-4A20-9F87-D49CE0E12794}" type="pres">
      <dgm:prSet presAssocID="{01EFE404-33F5-4EA4-9432-31B5DB8AAA1B}" presName="parentText" presStyleLbl="node1" presStyleIdx="0" presStyleCnt="0">
        <dgm:presLayoutVars>
          <dgm:chMax val="0"/>
          <dgm:bulletEnabled val="1"/>
        </dgm:presLayoutVars>
      </dgm:prSet>
      <dgm:spPr/>
      <dgm:t>
        <a:bodyPr/>
        <a:lstStyle/>
        <a:p>
          <a:endParaRPr lang="en-US"/>
        </a:p>
      </dgm:t>
    </dgm:pt>
    <dgm:pt modelId="{AAAE0427-0E09-493C-9274-B739A2240462}" type="pres">
      <dgm:prSet presAssocID="{01EFE404-33F5-4EA4-9432-31B5DB8AAA1B}" presName="parentRect" presStyleLbl="alignNode1" presStyleIdx="1" presStyleCnt="3"/>
      <dgm:spPr/>
      <dgm:t>
        <a:bodyPr/>
        <a:lstStyle/>
        <a:p>
          <a:endParaRPr lang="en-US"/>
        </a:p>
      </dgm:t>
    </dgm:pt>
    <dgm:pt modelId="{52408535-972C-4C61-88FD-F37BAC73D2BF}" type="pres">
      <dgm:prSet presAssocID="{01EFE404-33F5-4EA4-9432-31B5DB8AAA1B}" presName="adorn" presStyleLbl="fgAccFollowNode1" presStyleIdx="1" presStyleCnt="3" custScaleX="18147" custScaleY="19575"/>
      <dgm:spPr>
        <a:solidFill>
          <a:schemeClr val="accent1">
            <a:tint val="40000"/>
            <a:hueOff val="0"/>
            <a:satOff val="0"/>
            <a:lumOff val="0"/>
            <a:alpha val="0"/>
          </a:schemeClr>
        </a:solidFill>
        <a:ln>
          <a:noFill/>
        </a:ln>
      </dgm:spPr>
    </dgm:pt>
    <dgm:pt modelId="{CFA1D21E-23E4-4F6A-98BC-98CCFABE5D6B}" type="pres">
      <dgm:prSet presAssocID="{CBD07832-C56D-4AD5-B2D3-741A7AD0A94B}" presName="sibTrans" presStyleLbl="sibTrans2D1" presStyleIdx="0" presStyleCnt="0"/>
      <dgm:spPr/>
      <dgm:t>
        <a:bodyPr/>
        <a:lstStyle/>
        <a:p>
          <a:endParaRPr lang="en-US"/>
        </a:p>
      </dgm:t>
    </dgm:pt>
    <dgm:pt modelId="{0E69B25A-5A9E-446A-809D-32355EC63476}" type="pres">
      <dgm:prSet presAssocID="{0B01F484-BCFF-40E7-A35B-0772DFA6FB41}" presName="compNode" presStyleCnt="0"/>
      <dgm:spPr/>
    </dgm:pt>
    <dgm:pt modelId="{D5E2F35C-3FDD-4F45-AF80-855B19FBB29F}" type="pres">
      <dgm:prSet presAssocID="{0B01F484-BCFF-40E7-A35B-0772DFA6FB41}" presName="childRect" presStyleLbl="bgAcc1" presStyleIdx="2" presStyleCnt="3">
        <dgm:presLayoutVars>
          <dgm:bulletEnabled val="1"/>
        </dgm:presLayoutVars>
      </dgm:prSet>
      <dgm:spPr/>
      <dgm:t>
        <a:bodyPr/>
        <a:lstStyle/>
        <a:p>
          <a:endParaRPr lang="en-US"/>
        </a:p>
      </dgm:t>
    </dgm:pt>
    <dgm:pt modelId="{35851439-C13B-4E47-AD6B-14EB2E73BB89}" type="pres">
      <dgm:prSet presAssocID="{0B01F484-BCFF-40E7-A35B-0772DFA6FB41}" presName="parentText" presStyleLbl="node1" presStyleIdx="0" presStyleCnt="0">
        <dgm:presLayoutVars>
          <dgm:chMax val="0"/>
          <dgm:bulletEnabled val="1"/>
        </dgm:presLayoutVars>
      </dgm:prSet>
      <dgm:spPr/>
      <dgm:t>
        <a:bodyPr/>
        <a:lstStyle/>
        <a:p>
          <a:endParaRPr lang="en-US"/>
        </a:p>
      </dgm:t>
    </dgm:pt>
    <dgm:pt modelId="{519EF21D-4C62-4EEA-900C-29716991951F}" type="pres">
      <dgm:prSet presAssocID="{0B01F484-BCFF-40E7-A35B-0772DFA6FB41}" presName="parentRect" presStyleLbl="alignNode1" presStyleIdx="2" presStyleCnt="3"/>
      <dgm:spPr/>
      <dgm:t>
        <a:bodyPr/>
        <a:lstStyle/>
        <a:p>
          <a:endParaRPr lang="en-US"/>
        </a:p>
      </dgm:t>
    </dgm:pt>
    <dgm:pt modelId="{56F21981-DAC7-455E-AD0D-D90BE8506E58}" type="pres">
      <dgm:prSet presAssocID="{0B01F484-BCFF-40E7-A35B-0772DFA6FB41}" presName="adorn" presStyleLbl="fgAccFollowNode1" presStyleIdx="2" presStyleCnt="3" custScaleX="18147" custScaleY="19575"/>
      <dgm:spPr>
        <a:solidFill>
          <a:schemeClr val="accent1">
            <a:tint val="40000"/>
            <a:hueOff val="0"/>
            <a:satOff val="0"/>
            <a:lumOff val="0"/>
            <a:alpha val="0"/>
          </a:schemeClr>
        </a:solidFill>
        <a:ln>
          <a:noFill/>
        </a:ln>
      </dgm:spPr>
    </dgm:pt>
  </dgm:ptLst>
  <dgm:cxnLst>
    <dgm:cxn modelId="{EE5F9F81-4206-4A51-AE81-DE54FA7F8207}" type="presOf" srcId="{82DDB260-4F4F-4802-9C66-D8F84F312A7C}" destId="{FC45257A-FE7D-46F4-95CF-1E55A9914F50}" srcOrd="0" destOrd="0" presId="urn:microsoft.com/office/officeart/2005/8/layout/bList2"/>
    <dgm:cxn modelId="{EB2E413D-1BE0-4862-AB51-712F0284D3C0}" type="presOf" srcId="{0B01F484-BCFF-40E7-A35B-0772DFA6FB41}" destId="{35851439-C13B-4E47-AD6B-14EB2E73BB89}" srcOrd="0" destOrd="0" presId="urn:microsoft.com/office/officeart/2005/8/layout/bList2"/>
    <dgm:cxn modelId="{468DE8CC-9D95-4CA8-90D3-EF54FEB31D73}" type="presOf" srcId="{51157D8D-6C37-459F-8AF1-F91531263027}" destId="{20874F92-7FAB-4045-A59C-06E7D53C21AD}" srcOrd="0" destOrd="0" presId="urn:microsoft.com/office/officeart/2005/8/layout/bList2"/>
    <dgm:cxn modelId="{5A4B59BF-A798-4780-A3A4-61BC9552EF4A}" srcId="{51157D8D-6C37-459F-8AF1-F91531263027}" destId="{87BAD209-3BA4-4130-91EB-73CAC7D2EDAE}" srcOrd="0" destOrd="0" parTransId="{50CA37DC-A8AC-4149-80BF-6D44E6853852}" sibTransId="{72E467B3-ABB9-44CF-B84A-4F26B8DDC7A2}"/>
    <dgm:cxn modelId="{3268F278-FBEB-4CC1-B2C0-5F234C6BA7E7}" srcId="{0B01F484-BCFF-40E7-A35B-0772DFA6FB41}" destId="{A0C9C797-C97A-4F3A-9E6A-69585B22166D}" srcOrd="0" destOrd="0" parTransId="{A2D922A8-4350-474E-B9A2-52DEEB5AC1B9}" sibTransId="{2B84E309-97C8-4E15-AE0B-3CF5074C1971}"/>
    <dgm:cxn modelId="{D8AD024A-936F-4083-96B7-412728DC8E3C}" type="presOf" srcId="{F64E3E66-0B71-40F3-98A5-3D2B2353865A}" destId="{3AAAB738-17A2-4B91-BEB1-2725045B854B}" srcOrd="0" destOrd="0" presId="urn:microsoft.com/office/officeart/2005/8/layout/bList2"/>
    <dgm:cxn modelId="{930586F6-B384-40E8-BCC8-0382F599376F}" type="presOf" srcId="{0B01F484-BCFF-40E7-A35B-0772DFA6FB41}" destId="{519EF21D-4C62-4EEA-900C-29716991951F}" srcOrd="1" destOrd="0" presId="urn:microsoft.com/office/officeart/2005/8/layout/bList2"/>
    <dgm:cxn modelId="{54B39CD0-24A6-4110-8B0F-2B5C080FFB68}" srcId="{284C1214-1EE9-437F-96A8-AE66C7436AF5}" destId="{0B01F484-BCFF-40E7-A35B-0772DFA6FB41}" srcOrd="2" destOrd="0" parTransId="{6F5D8E3D-19CB-44A7-9F6E-03D2F06627B7}" sibTransId="{D09A7677-9067-47EB-B183-F7884AC75E8A}"/>
    <dgm:cxn modelId="{1777BB65-EB2C-4FA2-9D7D-9CFAEE0AABE8}" type="presOf" srcId="{A0C9C797-C97A-4F3A-9E6A-69585B22166D}" destId="{D5E2F35C-3FDD-4F45-AF80-855B19FBB29F}" srcOrd="0" destOrd="0" presId="urn:microsoft.com/office/officeart/2005/8/layout/bList2"/>
    <dgm:cxn modelId="{5E84A7AD-6DEE-45D8-AA6B-03D990FFF819}" type="presOf" srcId="{51157D8D-6C37-459F-8AF1-F91531263027}" destId="{4F6F3779-B451-4D8D-B21A-3F15FFA6EC41}" srcOrd="1" destOrd="0" presId="urn:microsoft.com/office/officeart/2005/8/layout/bList2"/>
    <dgm:cxn modelId="{3BE23DE4-F476-43CC-8D7F-C687CF476E62}" type="presOf" srcId="{CBD07832-C56D-4AD5-B2D3-741A7AD0A94B}" destId="{CFA1D21E-23E4-4F6A-98BC-98CCFABE5D6B}" srcOrd="0" destOrd="0" presId="urn:microsoft.com/office/officeart/2005/8/layout/bList2"/>
    <dgm:cxn modelId="{E4E5B83F-2CF6-4824-AF24-4DB85C56EA76}" type="presOf" srcId="{01EFE404-33F5-4EA4-9432-31B5DB8AAA1B}" destId="{4452C8A4-FB65-4A20-9F87-D49CE0E12794}" srcOrd="0" destOrd="0" presId="urn:microsoft.com/office/officeart/2005/8/layout/bList2"/>
    <dgm:cxn modelId="{CF0BD8D1-EA0A-4842-8721-15960EF70C4B}" type="presOf" srcId="{87BAD209-3BA4-4130-91EB-73CAC7D2EDAE}" destId="{03A40471-53D8-4527-8655-07122EB17307}" srcOrd="0" destOrd="0" presId="urn:microsoft.com/office/officeart/2005/8/layout/bList2"/>
    <dgm:cxn modelId="{4CB9D58D-B857-456F-A228-1506E397A6D2}" srcId="{284C1214-1EE9-437F-96A8-AE66C7436AF5}" destId="{01EFE404-33F5-4EA4-9432-31B5DB8AAA1B}" srcOrd="1" destOrd="0" parTransId="{1EEA5103-DE6F-43C1-A02C-82D60CBEE109}" sibTransId="{CBD07832-C56D-4AD5-B2D3-741A7AD0A94B}"/>
    <dgm:cxn modelId="{845A66AE-5798-44E6-83BE-B48E157BCE5F}" type="presOf" srcId="{284C1214-1EE9-437F-96A8-AE66C7436AF5}" destId="{3C235722-3CAD-4250-AFDA-9FA7C93E20E2}" srcOrd="0" destOrd="0" presId="urn:microsoft.com/office/officeart/2005/8/layout/bList2"/>
    <dgm:cxn modelId="{B07655FF-8991-4BE2-A939-A756B7FB101F}" type="presOf" srcId="{01EFE404-33F5-4EA4-9432-31B5DB8AAA1B}" destId="{AAAE0427-0E09-493C-9274-B739A2240462}" srcOrd="1" destOrd="0" presId="urn:microsoft.com/office/officeart/2005/8/layout/bList2"/>
    <dgm:cxn modelId="{B7714D4A-4860-4E87-A1A7-BC5C341BA6B7}" srcId="{01EFE404-33F5-4EA4-9432-31B5DB8AAA1B}" destId="{82DDB260-4F4F-4802-9C66-D8F84F312A7C}" srcOrd="0" destOrd="0" parTransId="{BD5D3777-C49D-42B3-8819-8EBD28C746B7}" sibTransId="{8EC48C00-A3CB-4599-A0D5-CE95462693E8}"/>
    <dgm:cxn modelId="{F285D161-4B23-4D66-9AE6-F333E4D693DE}" srcId="{284C1214-1EE9-437F-96A8-AE66C7436AF5}" destId="{51157D8D-6C37-459F-8AF1-F91531263027}" srcOrd="0" destOrd="0" parTransId="{EFC9806B-016E-4DE3-A137-E0071872CE6B}" sibTransId="{F64E3E66-0B71-40F3-98A5-3D2B2353865A}"/>
    <dgm:cxn modelId="{C6F2741E-E0F9-485F-A046-F3A8A9D0E43B}" type="presParOf" srcId="{3C235722-3CAD-4250-AFDA-9FA7C93E20E2}" destId="{4ECBF7EB-FFB6-46EB-B7B4-539B37F578AE}" srcOrd="0" destOrd="0" presId="urn:microsoft.com/office/officeart/2005/8/layout/bList2"/>
    <dgm:cxn modelId="{6E0D5339-8129-4013-93AD-89E01EBCE40C}" type="presParOf" srcId="{4ECBF7EB-FFB6-46EB-B7B4-539B37F578AE}" destId="{03A40471-53D8-4527-8655-07122EB17307}" srcOrd="0" destOrd="0" presId="urn:microsoft.com/office/officeart/2005/8/layout/bList2"/>
    <dgm:cxn modelId="{B133336D-A2F3-4622-9F41-4277A5570171}" type="presParOf" srcId="{4ECBF7EB-FFB6-46EB-B7B4-539B37F578AE}" destId="{20874F92-7FAB-4045-A59C-06E7D53C21AD}" srcOrd="1" destOrd="0" presId="urn:microsoft.com/office/officeart/2005/8/layout/bList2"/>
    <dgm:cxn modelId="{B5CACAD3-D8A6-495B-A268-71B9056E3FE3}" type="presParOf" srcId="{4ECBF7EB-FFB6-46EB-B7B4-539B37F578AE}" destId="{4F6F3779-B451-4D8D-B21A-3F15FFA6EC41}" srcOrd="2" destOrd="0" presId="urn:microsoft.com/office/officeart/2005/8/layout/bList2"/>
    <dgm:cxn modelId="{C3E09BA4-3DC2-4040-8CC3-0DB801C597D5}" type="presParOf" srcId="{4ECBF7EB-FFB6-46EB-B7B4-539B37F578AE}" destId="{642528DE-A42E-418E-830F-3FDCF4867471}" srcOrd="3" destOrd="0" presId="urn:microsoft.com/office/officeart/2005/8/layout/bList2"/>
    <dgm:cxn modelId="{271A0221-05E3-477F-9703-DE3F5B7EE3C7}" type="presParOf" srcId="{3C235722-3CAD-4250-AFDA-9FA7C93E20E2}" destId="{3AAAB738-17A2-4B91-BEB1-2725045B854B}" srcOrd="1" destOrd="0" presId="urn:microsoft.com/office/officeart/2005/8/layout/bList2"/>
    <dgm:cxn modelId="{9DCF5E9E-B026-45A8-A922-09548D57B89D}" type="presParOf" srcId="{3C235722-3CAD-4250-AFDA-9FA7C93E20E2}" destId="{6B745927-EC81-4172-8500-15347FADB245}" srcOrd="2" destOrd="0" presId="urn:microsoft.com/office/officeart/2005/8/layout/bList2"/>
    <dgm:cxn modelId="{3835BA60-0263-40D9-BA3A-F369F2C91F66}" type="presParOf" srcId="{6B745927-EC81-4172-8500-15347FADB245}" destId="{FC45257A-FE7D-46F4-95CF-1E55A9914F50}" srcOrd="0" destOrd="0" presId="urn:microsoft.com/office/officeart/2005/8/layout/bList2"/>
    <dgm:cxn modelId="{73650724-A147-44D9-9A06-87033469CEFF}" type="presParOf" srcId="{6B745927-EC81-4172-8500-15347FADB245}" destId="{4452C8A4-FB65-4A20-9F87-D49CE0E12794}" srcOrd="1" destOrd="0" presId="urn:microsoft.com/office/officeart/2005/8/layout/bList2"/>
    <dgm:cxn modelId="{5AD6880F-BED1-400F-8AB1-A7DD70F2901C}" type="presParOf" srcId="{6B745927-EC81-4172-8500-15347FADB245}" destId="{AAAE0427-0E09-493C-9274-B739A2240462}" srcOrd="2" destOrd="0" presId="urn:microsoft.com/office/officeart/2005/8/layout/bList2"/>
    <dgm:cxn modelId="{87EAF353-9BDF-4963-A6A7-E2B216E8542C}" type="presParOf" srcId="{6B745927-EC81-4172-8500-15347FADB245}" destId="{52408535-972C-4C61-88FD-F37BAC73D2BF}" srcOrd="3" destOrd="0" presId="urn:microsoft.com/office/officeart/2005/8/layout/bList2"/>
    <dgm:cxn modelId="{D606A703-0CC4-4001-8E58-F56AF259C298}" type="presParOf" srcId="{3C235722-3CAD-4250-AFDA-9FA7C93E20E2}" destId="{CFA1D21E-23E4-4F6A-98BC-98CCFABE5D6B}" srcOrd="3" destOrd="0" presId="urn:microsoft.com/office/officeart/2005/8/layout/bList2"/>
    <dgm:cxn modelId="{EC9E1E6C-44DA-4F86-8821-687A0F9C87B6}" type="presParOf" srcId="{3C235722-3CAD-4250-AFDA-9FA7C93E20E2}" destId="{0E69B25A-5A9E-446A-809D-32355EC63476}" srcOrd="4" destOrd="0" presId="urn:microsoft.com/office/officeart/2005/8/layout/bList2"/>
    <dgm:cxn modelId="{73371DF1-F2F3-4C74-AA6F-9D6FA17B86B2}" type="presParOf" srcId="{0E69B25A-5A9E-446A-809D-32355EC63476}" destId="{D5E2F35C-3FDD-4F45-AF80-855B19FBB29F}" srcOrd="0" destOrd="0" presId="urn:microsoft.com/office/officeart/2005/8/layout/bList2"/>
    <dgm:cxn modelId="{8C7CC12F-C19A-49B2-961E-5E516B841CF1}" type="presParOf" srcId="{0E69B25A-5A9E-446A-809D-32355EC63476}" destId="{35851439-C13B-4E47-AD6B-14EB2E73BB89}" srcOrd="1" destOrd="0" presId="urn:microsoft.com/office/officeart/2005/8/layout/bList2"/>
    <dgm:cxn modelId="{3906E1E6-403F-4AC7-BB53-61C46C704D08}" type="presParOf" srcId="{0E69B25A-5A9E-446A-809D-32355EC63476}" destId="{519EF21D-4C62-4EEA-900C-29716991951F}" srcOrd="2" destOrd="0" presId="urn:microsoft.com/office/officeart/2005/8/layout/bList2"/>
    <dgm:cxn modelId="{3A4C443E-CD46-4FEB-A518-7DF57F4E131A}" type="presParOf" srcId="{0E69B25A-5A9E-446A-809D-32355EC63476}" destId="{56F21981-DAC7-455E-AD0D-D90BE8506E58}" srcOrd="3" destOrd="0" presId="urn:microsoft.com/office/officeart/2005/8/layout/b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2DFCA7-ED6C-4D81-ADDC-3179FC165306}">
      <dsp:nvSpPr>
        <dsp:cNvPr id="0" name=""/>
        <dsp:cNvSpPr/>
      </dsp:nvSpPr>
      <dsp:spPr>
        <a:xfrm>
          <a:off x="298090" y="0"/>
          <a:ext cx="1972794" cy="382061"/>
        </a:xfrm>
        <a:prstGeom prst="chevron">
          <a:avLst/>
        </a:prstGeom>
        <a:solidFill>
          <a:schemeClr val="accent1">
            <a:hueOff val="0"/>
            <a:satOff val="0"/>
            <a:lumOff val="0"/>
            <a:alphaOff val="0"/>
          </a:schemeClr>
        </a:solid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kern="1200" dirty="0" smtClean="0"/>
            <a:t>Past</a:t>
          </a:r>
          <a:endParaRPr lang="en-US" sz="2600" kern="1200" dirty="0"/>
        </a:p>
      </dsp:txBody>
      <dsp:txXfrm>
        <a:off x="489121" y="0"/>
        <a:ext cx="1590733" cy="382061"/>
      </dsp:txXfrm>
    </dsp:sp>
    <dsp:sp modelId="{E9BB9D19-E06F-4E7C-ACF9-577F48077600}">
      <dsp:nvSpPr>
        <dsp:cNvPr id="0" name=""/>
        <dsp:cNvSpPr/>
      </dsp:nvSpPr>
      <dsp:spPr>
        <a:xfrm>
          <a:off x="1777134" y="0"/>
          <a:ext cx="1972794" cy="382061"/>
        </a:xfrm>
        <a:prstGeom prst="chevron">
          <a:avLst/>
        </a:prstGeom>
        <a:solidFill>
          <a:schemeClr val="accent1">
            <a:lumMod val="75000"/>
            <a:lumOff val="25000"/>
          </a:schemeClr>
        </a:solid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kern="1200" dirty="0" smtClean="0"/>
            <a:t>Present</a:t>
          </a:r>
          <a:endParaRPr lang="en-US" sz="2600" kern="1200" dirty="0"/>
        </a:p>
      </dsp:txBody>
      <dsp:txXfrm>
        <a:off x="1968165" y="0"/>
        <a:ext cx="1590733" cy="382061"/>
      </dsp:txXfrm>
    </dsp:sp>
    <dsp:sp modelId="{36F1FE4F-7A6C-4BA3-A256-B421392EC506}">
      <dsp:nvSpPr>
        <dsp:cNvPr id="0" name=""/>
        <dsp:cNvSpPr/>
      </dsp:nvSpPr>
      <dsp:spPr>
        <a:xfrm>
          <a:off x="3304215" y="0"/>
          <a:ext cx="1972794" cy="382061"/>
        </a:xfrm>
        <a:prstGeom prst="chevron">
          <a:avLst/>
        </a:prstGeom>
        <a:solidFill>
          <a:schemeClr val="accent1">
            <a:lumMod val="50000"/>
            <a:lumOff val="50000"/>
          </a:schemeClr>
        </a:solid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kern="1200" dirty="0" smtClean="0"/>
            <a:t>Future</a:t>
          </a:r>
          <a:endParaRPr lang="en-US" sz="2900" kern="1200" dirty="0"/>
        </a:p>
      </dsp:txBody>
      <dsp:txXfrm>
        <a:off x="3495246" y="0"/>
        <a:ext cx="1590733" cy="3820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A40471-53D8-4527-8655-07122EB17307}">
      <dsp:nvSpPr>
        <dsp:cNvPr id="0" name=""/>
        <dsp:cNvSpPr/>
      </dsp:nvSpPr>
      <dsp:spPr>
        <a:xfrm>
          <a:off x="89699" y="1036"/>
          <a:ext cx="1381810" cy="1031492"/>
        </a:xfrm>
        <a:prstGeom prst="round2SameRect">
          <a:avLst>
            <a:gd name="adj1" fmla="val 8000"/>
            <a:gd name="adj2" fmla="val 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53340" rIns="17780" bIns="17780"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solidFill>
                <a:schemeClr val="tx1"/>
              </a:solidFill>
              <a:latin typeface="Garamond" panose="02020404030301010803" pitchFamily="18" charset="0"/>
              <a:ea typeface="Calibri" panose="020F0502020204030204" pitchFamily="34" charset="0"/>
              <a:cs typeface="Arial" panose="020B0604020202020204" pitchFamily="34" charset="0"/>
            </a:rPr>
            <a:t>used when we have a </a:t>
          </a:r>
          <a:r>
            <a:rPr lang="en-US" sz="1400" kern="1200" dirty="0" smtClean="0">
              <a:solidFill>
                <a:srgbClr val="00B050"/>
              </a:solidFill>
              <a:effectLst/>
              <a:latin typeface="Garamond" panose="02020404030301010803" pitchFamily="18" charset="0"/>
              <a:ea typeface="Calibri" panose="020F0502020204030204" pitchFamily="34" charset="0"/>
              <a:cs typeface="Arial" panose="020B0604020202020204" pitchFamily="34" charset="0"/>
            </a:rPr>
            <a:t>countable noun</a:t>
          </a:r>
          <a:endParaRPr lang="en-US" sz="1400" kern="1200" dirty="0">
            <a:solidFill>
              <a:schemeClr val="tx1"/>
            </a:solidFill>
          </a:endParaRPr>
        </a:p>
      </dsp:txBody>
      <dsp:txXfrm>
        <a:off x="113868" y="25205"/>
        <a:ext cx="1333472" cy="1007323"/>
      </dsp:txXfrm>
    </dsp:sp>
    <dsp:sp modelId="{4F6F3779-B451-4D8D-B21A-3F15FFA6EC41}">
      <dsp:nvSpPr>
        <dsp:cNvPr id="0" name=""/>
        <dsp:cNvSpPr/>
      </dsp:nvSpPr>
      <dsp:spPr>
        <a:xfrm>
          <a:off x="89699" y="1032528"/>
          <a:ext cx="1381810" cy="443541"/>
        </a:xfrm>
        <a:prstGeom prst="rect">
          <a:avLst/>
        </a:prstGeom>
        <a:solidFill>
          <a:srgbClr val="33CCCC"/>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0" rIns="17780" bIns="0" numCol="1" spcCol="1270" anchor="ctr" anchorCtr="1">
          <a:noAutofit/>
        </a:bodyPr>
        <a:lstStyle/>
        <a:p>
          <a:pPr lvl="0" algn="ctr" defTabSz="622300">
            <a:lnSpc>
              <a:spcPct val="90000"/>
            </a:lnSpc>
            <a:spcBef>
              <a:spcPct val="0"/>
            </a:spcBef>
            <a:spcAft>
              <a:spcPct val="35000"/>
            </a:spcAft>
          </a:pPr>
          <a:r>
            <a:rPr lang="en-US" sz="1400" kern="1200" dirty="0" smtClean="0">
              <a:solidFill>
                <a:schemeClr val="tx1"/>
              </a:solidFill>
              <a:latin typeface="Garamond" panose="02020404030301010803" pitchFamily="18" charset="0"/>
              <a:ea typeface="Calibri" panose="020F0502020204030204" pitchFamily="34" charset="0"/>
              <a:cs typeface="Arial" panose="020B0604020202020204" pitchFamily="34" charset="0"/>
            </a:rPr>
            <a:t>   What a/an</a:t>
          </a:r>
          <a:endParaRPr lang="en-US" sz="1400" kern="1200" dirty="0">
            <a:solidFill>
              <a:schemeClr val="tx1"/>
            </a:solidFill>
          </a:endParaRPr>
        </a:p>
      </dsp:txBody>
      <dsp:txXfrm>
        <a:off x="89699" y="1032528"/>
        <a:ext cx="973105" cy="443541"/>
      </dsp:txXfrm>
    </dsp:sp>
    <dsp:sp modelId="{642528DE-A42E-418E-830F-3FDCF4867471}">
      <dsp:nvSpPr>
        <dsp:cNvPr id="0" name=""/>
        <dsp:cNvSpPr/>
      </dsp:nvSpPr>
      <dsp:spPr>
        <a:xfrm>
          <a:off x="1299828" y="1297462"/>
          <a:ext cx="87764" cy="94671"/>
        </a:xfrm>
        <a:prstGeom prst="ellipse">
          <a:avLst/>
        </a:prstGeom>
        <a:solidFill>
          <a:schemeClr val="accent1">
            <a:tint val="40000"/>
            <a:hueOff val="0"/>
            <a:satOff val="0"/>
            <a:lumOff val="0"/>
            <a:alpha val="0"/>
          </a:schemeClr>
        </a:solidFill>
        <a:ln w="22225" cap="rnd" cmpd="sng" algn="ctr">
          <a:noFill/>
          <a:prstDash val="solid"/>
        </a:ln>
        <a:effectLst/>
      </dsp:spPr>
      <dsp:style>
        <a:lnRef idx="2">
          <a:scrgbClr r="0" g="0" b="0"/>
        </a:lnRef>
        <a:fillRef idx="1">
          <a:scrgbClr r="0" g="0" b="0"/>
        </a:fillRef>
        <a:effectRef idx="0">
          <a:scrgbClr r="0" g="0" b="0"/>
        </a:effectRef>
        <a:fontRef idx="minor"/>
      </dsp:style>
    </dsp:sp>
    <dsp:sp modelId="{FC45257A-FE7D-46F4-95CF-1E55A9914F50}">
      <dsp:nvSpPr>
        <dsp:cNvPr id="0" name=""/>
        <dsp:cNvSpPr/>
      </dsp:nvSpPr>
      <dsp:spPr>
        <a:xfrm>
          <a:off x="1591326" y="1036"/>
          <a:ext cx="1381810" cy="1031492"/>
        </a:xfrm>
        <a:prstGeom prst="round2SameRect">
          <a:avLst>
            <a:gd name="adj1" fmla="val 8000"/>
            <a:gd name="adj2" fmla="val 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53340" rIns="17780" bIns="17780"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latin typeface="Garamond" panose="02020404030301010803" pitchFamily="18" charset="0"/>
              <a:ea typeface="Calibri" panose="020F0502020204030204" pitchFamily="34" charset="0"/>
              <a:cs typeface="Arial" panose="020B0604020202020204" pitchFamily="34" charset="0"/>
            </a:rPr>
            <a:t>used when there is an </a:t>
          </a:r>
          <a:r>
            <a:rPr lang="en-US" sz="1400" kern="1200" dirty="0" smtClean="0">
              <a:solidFill>
                <a:srgbClr val="FF0000"/>
              </a:solidFill>
              <a:latin typeface="Garamond" panose="02020404030301010803" pitchFamily="18" charset="0"/>
              <a:ea typeface="Calibri" panose="020F0502020204030204" pitchFamily="34" charset="0"/>
              <a:cs typeface="Arial" panose="020B0604020202020204" pitchFamily="34" charset="0"/>
            </a:rPr>
            <a:t>uncountable noun </a:t>
          </a:r>
          <a:r>
            <a:rPr lang="en-US" sz="1400" kern="1200" dirty="0" smtClean="0">
              <a:latin typeface="Garamond" panose="02020404030301010803" pitchFamily="18" charset="0"/>
              <a:ea typeface="Calibri" panose="020F0502020204030204" pitchFamily="34" charset="0"/>
              <a:cs typeface="Arial" panose="020B0604020202020204" pitchFamily="34" charset="0"/>
            </a:rPr>
            <a:t>or</a:t>
          </a:r>
          <a:r>
            <a:rPr lang="en-US" sz="1400" kern="1200" dirty="0" smtClean="0">
              <a:solidFill>
                <a:srgbClr val="FF0000"/>
              </a:solidFill>
              <a:latin typeface="Garamond" panose="02020404030301010803" pitchFamily="18" charset="0"/>
              <a:ea typeface="Calibri" panose="020F0502020204030204" pitchFamily="34" charset="0"/>
              <a:cs typeface="Arial" panose="020B0604020202020204" pitchFamily="34" charset="0"/>
            </a:rPr>
            <a:t> plural noun.</a:t>
          </a:r>
          <a:endParaRPr lang="en-US" sz="1400" kern="1200" dirty="0"/>
        </a:p>
      </dsp:txBody>
      <dsp:txXfrm>
        <a:off x="1615495" y="25205"/>
        <a:ext cx="1333472" cy="1007323"/>
      </dsp:txXfrm>
    </dsp:sp>
    <dsp:sp modelId="{AAAE0427-0E09-493C-9274-B739A2240462}">
      <dsp:nvSpPr>
        <dsp:cNvPr id="0" name=""/>
        <dsp:cNvSpPr/>
      </dsp:nvSpPr>
      <dsp:spPr>
        <a:xfrm>
          <a:off x="1591326" y="1032528"/>
          <a:ext cx="1381810" cy="443541"/>
        </a:xfrm>
        <a:prstGeom prst="rect">
          <a:avLst/>
        </a:prstGeom>
        <a:solidFill>
          <a:srgbClr val="33CCCC"/>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0" rIns="17780" bIns="0" numCol="1" spcCol="1270" anchor="ctr" anchorCtr="1">
          <a:noAutofit/>
        </a:bodyPr>
        <a:lstStyle/>
        <a:p>
          <a:pPr lvl="0" algn="ctr" defTabSz="622300">
            <a:lnSpc>
              <a:spcPct val="90000"/>
            </a:lnSpc>
            <a:spcBef>
              <a:spcPct val="0"/>
            </a:spcBef>
            <a:spcAft>
              <a:spcPct val="35000"/>
            </a:spcAft>
          </a:pPr>
          <a:r>
            <a:rPr lang="en-US" sz="1400" kern="1200" dirty="0" smtClean="0">
              <a:solidFill>
                <a:schemeClr val="tx1"/>
              </a:solidFill>
              <a:latin typeface="Garamond" panose="02020404030301010803" pitchFamily="18" charset="0"/>
              <a:ea typeface="Calibri" panose="020F0502020204030204" pitchFamily="34" charset="0"/>
              <a:cs typeface="Arial" panose="020B0604020202020204" pitchFamily="34" charset="0"/>
            </a:rPr>
            <a:t>       What</a:t>
          </a:r>
          <a:endParaRPr lang="en-US" sz="1400" kern="1200" dirty="0">
            <a:solidFill>
              <a:schemeClr val="tx1"/>
            </a:solidFill>
          </a:endParaRPr>
        </a:p>
      </dsp:txBody>
      <dsp:txXfrm>
        <a:off x="1591326" y="1032528"/>
        <a:ext cx="973105" cy="443541"/>
      </dsp:txXfrm>
    </dsp:sp>
    <dsp:sp modelId="{52408535-972C-4C61-88FD-F37BAC73D2BF}">
      <dsp:nvSpPr>
        <dsp:cNvPr id="0" name=""/>
        <dsp:cNvSpPr/>
      </dsp:nvSpPr>
      <dsp:spPr>
        <a:xfrm>
          <a:off x="2801456" y="1297462"/>
          <a:ext cx="87764" cy="94671"/>
        </a:xfrm>
        <a:prstGeom prst="ellipse">
          <a:avLst/>
        </a:prstGeom>
        <a:solidFill>
          <a:schemeClr val="accent1">
            <a:tint val="40000"/>
            <a:hueOff val="0"/>
            <a:satOff val="0"/>
            <a:lumOff val="0"/>
            <a:alpha val="0"/>
          </a:schemeClr>
        </a:solidFill>
        <a:ln w="22225" cap="rnd" cmpd="sng" algn="ctr">
          <a:noFill/>
          <a:prstDash val="solid"/>
        </a:ln>
        <a:effectLst/>
      </dsp:spPr>
      <dsp:style>
        <a:lnRef idx="2">
          <a:scrgbClr r="0" g="0" b="0"/>
        </a:lnRef>
        <a:fillRef idx="1">
          <a:scrgbClr r="0" g="0" b="0"/>
        </a:fillRef>
        <a:effectRef idx="0">
          <a:scrgbClr r="0" g="0" b="0"/>
        </a:effectRef>
        <a:fontRef idx="minor"/>
      </dsp:style>
    </dsp:sp>
    <dsp:sp modelId="{D5E2F35C-3FDD-4F45-AF80-855B19FBB29F}">
      <dsp:nvSpPr>
        <dsp:cNvPr id="0" name=""/>
        <dsp:cNvSpPr/>
      </dsp:nvSpPr>
      <dsp:spPr>
        <a:xfrm>
          <a:off x="3092954" y="1036"/>
          <a:ext cx="1381810" cy="1031492"/>
        </a:xfrm>
        <a:prstGeom prst="round2SameRect">
          <a:avLst>
            <a:gd name="adj1" fmla="val 8000"/>
            <a:gd name="adj2" fmla="val 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53340" rIns="17780" bIns="17780"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latin typeface="Garamond" panose="02020404030301010803" pitchFamily="18" charset="0"/>
              <a:ea typeface="Calibri" panose="020F0502020204030204" pitchFamily="34" charset="0"/>
              <a:cs typeface="Arial" panose="020B0604020202020204" pitchFamily="34" charset="0"/>
            </a:rPr>
            <a:t>used with </a:t>
          </a:r>
          <a:r>
            <a:rPr lang="en-US" sz="1400" kern="1200" dirty="0" smtClean="0">
              <a:solidFill>
                <a:srgbClr val="00B0F0"/>
              </a:solidFill>
              <a:latin typeface="Garamond" panose="02020404030301010803" pitchFamily="18" charset="0"/>
              <a:ea typeface="Calibri" panose="020F0502020204030204" pitchFamily="34" charset="0"/>
              <a:cs typeface="Arial" panose="020B0604020202020204" pitchFamily="34" charset="0"/>
            </a:rPr>
            <a:t>adjectives</a:t>
          </a:r>
          <a:r>
            <a:rPr lang="en-US" sz="1400" kern="1200" dirty="0" smtClean="0">
              <a:latin typeface="Garamond" panose="02020404030301010803" pitchFamily="18" charset="0"/>
              <a:ea typeface="Calibri" panose="020F0502020204030204" pitchFamily="34" charset="0"/>
              <a:cs typeface="Arial" panose="020B0604020202020204" pitchFamily="34" charset="0"/>
            </a:rPr>
            <a:t> and </a:t>
          </a:r>
          <a:r>
            <a:rPr lang="en-US" sz="1400" kern="1200" dirty="0" smtClean="0">
              <a:solidFill>
                <a:srgbClr val="00B0F0"/>
              </a:solidFill>
              <a:latin typeface="Garamond" panose="02020404030301010803" pitchFamily="18" charset="0"/>
              <a:ea typeface="Calibri" panose="020F0502020204030204" pitchFamily="34" charset="0"/>
              <a:cs typeface="Arial" panose="020B0604020202020204" pitchFamily="34" charset="0"/>
            </a:rPr>
            <a:t>adverbs</a:t>
          </a:r>
          <a:endParaRPr lang="en-US" sz="1400" kern="1200" dirty="0"/>
        </a:p>
      </dsp:txBody>
      <dsp:txXfrm>
        <a:off x="3117123" y="25205"/>
        <a:ext cx="1333472" cy="1007323"/>
      </dsp:txXfrm>
    </dsp:sp>
    <dsp:sp modelId="{519EF21D-4C62-4EEA-900C-29716991951F}">
      <dsp:nvSpPr>
        <dsp:cNvPr id="0" name=""/>
        <dsp:cNvSpPr/>
      </dsp:nvSpPr>
      <dsp:spPr>
        <a:xfrm>
          <a:off x="3092954" y="1032528"/>
          <a:ext cx="1381810" cy="443541"/>
        </a:xfrm>
        <a:prstGeom prst="rect">
          <a:avLst/>
        </a:prstGeom>
        <a:solidFill>
          <a:srgbClr val="33CCCC"/>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0" rIns="17780" bIns="0" numCol="1" spcCol="1270" anchor="ctr" anchorCtr="1">
          <a:noAutofit/>
        </a:bodyPr>
        <a:lstStyle/>
        <a:p>
          <a:pPr lvl="0" algn="ctr" defTabSz="622300">
            <a:lnSpc>
              <a:spcPct val="90000"/>
            </a:lnSpc>
            <a:spcBef>
              <a:spcPct val="0"/>
            </a:spcBef>
            <a:spcAft>
              <a:spcPct val="35000"/>
            </a:spcAft>
          </a:pPr>
          <a:r>
            <a:rPr lang="en-US" sz="1400" kern="1200" dirty="0" smtClean="0">
              <a:solidFill>
                <a:schemeClr val="tx1"/>
              </a:solidFill>
              <a:latin typeface="Garamond" panose="02020404030301010803" pitchFamily="18" charset="0"/>
              <a:ea typeface="Calibri" panose="020F0502020204030204" pitchFamily="34" charset="0"/>
              <a:cs typeface="Arial" panose="020B0604020202020204" pitchFamily="34" charset="0"/>
            </a:rPr>
            <a:t>       How</a:t>
          </a:r>
          <a:endParaRPr lang="en-US" sz="1400" kern="1200" dirty="0">
            <a:solidFill>
              <a:schemeClr val="tx1"/>
            </a:solidFill>
          </a:endParaRPr>
        </a:p>
      </dsp:txBody>
      <dsp:txXfrm>
        <a:off x="3092954" y="1032528"/>
        <a:ext cx="973105" cy="443541"/>
      </dsp:txXfrm>
    </dsp:sp>
    <dsp:sp modelId="{56F21981-DAC7-455E-AD0D-D90BE8506E58}">
      <dsp:nvSpPr>
        <dsp:cNvPr id="0" name=""/>
        <dsp:cNvSpPr/>
      </dsp:nvSpPr>
      <dsp:spPr>
        <a:xfrm>
          <a:off x="4303083" y="1297462"/>
          <a:ext cx="87764" cy="94671"/>
        </a:xfrm>
        <a:prstGeom prst="ellipse">
          <a:avLst/>
        </a:prstGeom>
        <a:solidFill>
          <a:schemeClr val="accent1">
            <a:tint val="40000"/>
            <a:hueOff val="0"/>
            <a:satOff val="0"/>
            <a:lumOff val="0"/>
            <a:alpha val="0"/>
          </a:schemeClr>
        </a:solidFill>
        <a:ln w="22225" cap="rnd"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C526DBF-10DF-4B7F-968E-14CFFB4C5D86}" type="datetimeFigureOut">
              <a:rPr lang="en-US" smtClean="0"/>
              <a:t>11-Dec-21</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97E7B2F-FB1E-49F2-83C1-D221BC4536FA}" type="slidenum">
              <a:rPr lang="en-US" smtClean="0"/>
              <a:t>‹#›</a:t>
            </a:fld>
            <a:endParaRPr lang="en-US" dirty="0"/>
          </a:p>
        </p:txBody>
      </p:sp>
    </p:spTree>
    <p:extLst>
      <p:ext uri="{BB962C8B-B14F-4D97-AF65-F5344CB8AC3E}">
        <p14:creationId xmlns:p14="http://schemas.microsoft.com/office/powerpoint/2010/main" val="20593101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E28B8E-CE86-4F2B-A531-1AD9A090F986}" type="datetimeFigureOut">
              <a:rPr lang="en-US" smtClean="0"/>
              <a:t>11-Dec-21</a:t>
            </a:fld>
            <a:endParaRPr lang="en-US" dirty="0"/>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03408E-0FB9-4E70-B355-312525C2F632}" type="slidenum">
              <a:rPr lang="en-US" smtClean="0"/>
              <a:t>‹#›</a:t>
            </a:fld>
            <a:endParaRPr lang="en-US" dirty="0"/>
          </a:p>
        </p:txBody>
      </p:sp>
    </p:spTree>
    <p:extLst>
      <p:ext uri="{BB962C8B-B14F-4D97-AF65-F5344CB8AC3E}">
        <p14:creationId xmlns:p14="http://schemas.microsoft.com/office/powerpoint/2010/main" val="251677829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03408E-0FB9-4E70-B355-312525C2F632}" type="slidenum">
              <a:rPr lang="en-US" smtClean="0"/>
              <a:t>1</a:t>
            </a:fld>
            <a:endParaRPr lang="en-US" dirty="0"/>
          </a:p>
        </p:txBody>
      </p:sp>
    </p:spTree>
    <p:extLst>
      <p:ext uri="{BB962C8B-B14F-4D97-AF65-F5344CB8AC3E}">
        <p14:creationId xmlns:p14="http://schemas.microsoft.com/office/powerpoint/2010/main" val="2462723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2192090"/>
            <a:ext cx="4571999" cy="2265131"/>
          </a:xfrm>
          <a:prstGeom prst="rect">
            <a:avLst/>
          </a:prstGeom>
          <a:solidFill>
            <a:srgbClr val="00999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hasCustomPrompt="1"/>
          </p:nvPr>
        </p:nvSpPr>
        <p:spPr>
          <a:xfrm>
            <a:off x="171799" y="2219313"/>
            <a:ext cx="6183871" cy="838603"/>
          </a:xfrm>
          <a:effectLst/>
        </p:spPr>
        <p:txBody>
          <a:bodyPr anchor="b">
            <a:normAutofit/>
          </a:bodyPr>
          <a:lstStyle>
            <a:lvl1pPr>
              <a:defRPr sz="2025">
                <a:solidFill>
                  <a:schemeClr val="accent1"/>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a:xfrm>
            <a:off x="4278347" y="8603313"/>
            <a:ext cx="1600200" cy="527403"/>
          </a:xfrm>
        </p:spPr>
        <p:txBody>
          <a:bodyPr/>
          <a:lstStyle>
            <a:lvl1pPr>
              <a:defRPr>
                <a:solidFill>
                  <a:schemeClr val="accent1">
                    <a:lumMod val="75000"/>
                    <a:lumOff val="25000"/>
                  </a:schemeClr>
                </a:solidFill>
              </a:defRPr>
            </a:lvl1pPr>
          </a:lstStyle>
          <a:p>
            <a:fld id="{83656DAD-46F8-45C6-A969-97EBA7A33308}" type="datetimeFigureOut">
              <a:rPr lang="en-US" smtClean="0"/>
              <a:t>11-Dec-21</a:t>
            </a:fld>
            <a:endParaRPr lang="en-US" dirty="0"/>
          </a:p>
        </p:txBody>
      </p:sp>
      <p:sp>
        <p:nvSpPr>
          <p:cNvPr id="5" name="Footer Placeholder 4"/>
          <p:cNvSpPr>
            <a:spLocks noGrp="1"/>
          </p:cNvSpPr>
          <p:nvPr>
            <p:ph type="ftr" sz="quarter" idx="11"/>
          </p:nvPr>
        </p:nvSpPr>
        <p:spPr>
          <a:xfrm>
            <a:off x="326921" y="8597064"/>
            <a:ext cx="3890931" cy="527403"/>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5939044" y="8603313"/>
            <a:ext cx="571748" cy="527403"/>
          </a:xfrm>
        </p:spPr>
        <p:txBody>
          <a:bodyPr/>
          <a:lstStyle>
            <a:lvl1pPr>
              <a:defRPr>
                <a:solidFill>
                  <a:schemeClr val="accent1">
                    <a:lumMod val="75000"/>
                    <a:lumOff val="25000"/>
                  </a:schemeClr>
                </a:solidFill>
              </a:defRPr>
            </a:lvl1pPr>
          </a:lstStyle>
          <a:p>
            <a:fld id="{260FA027-7F7A-4343-989B-5CDB2D8C78D4}" type="slidenum">
              <a:rPr lang="en-US" smtClean="0"/>
              <a:t>‹#›</a:t>
            </a:fld>
            <a:endParaRPr lang="en-US" dirty="0"/>
          </a:p>
        </p:txBody>
      </p:sp>
      <p:sp>
        <p:nvSpPr>
          <p:cNvPr id="8" name="Rectangle 7"/>
          <p:cNvSpPr/>
          <p:nvPr userDrawn="1"/>
        </p:nvSpPr>
        <p:spPr>
          <a:xfrm>
            <a:off x="1157234" y="5992046"/>
            <a:ext cx="4571999" cy="1473879"/>
          </a:xfrm>
          <a:prstGeom prst="rect">
            <a:avLst/>
          </a:prstGeom>
          <a:solidFill>
            <a:srgbClr val="009999"/>
          </a:solidFill>
          <a:ln>
            <a:noFill/>
          </a:ln>
          <a:effectLst/>
        </p:spPr>
        <p:style>
          <a:lnRef idx="1">
            <a:schemeClr val="accent1"/>
          </a:lnRef>
          <a:fillRef idx="3">
            <a:schemeClr val="accent1"/>
          </a:fillRef>
          <a:effectRef idx="2">
            <a:schemeClr val="accent1"/>
          </a:effectRef>
          <a:fontRef idx="minor">
            <a:schemeClr val="lt1"/>
          </a:fontRef>
        </p:style>
      </p:sp>
      <p:sp>
        <p:nvSpPr>
          <p:cNvPr id="3" name="Subtitle 2"/>
          <p:cNvSpPr>
            <a:spLocks noGrp="1"/>
          </p:cNvSpPr>
          <p:nvPr>
            <p:ph type="subTitle" idx="1"/>
          </p:nvPr>
        </p:nvSpPr>
        <p:spPr>
          <a:xfrm>
            <a:off x="326921" y="6448219"/>
            <a:ext cx="6183870" cy="852686"/>
          </a:xfrm>
        </p:spPr>
        <p:txBody>
          <a:bodyPr anchor="t">
            <a:normAutofit/>
          </a:bodyPr>
          <a:lstStyle>
            <a:lvl1pPr marL="0" indent="0" algn="l">
              <a:buNone/>
              <a:defRPr sz="900" cap="all">
                <a:solidFill>
                  <a:schemeClr val="tx1"/>
                </a:solidFill>
              </a:defRPr>
            </a:lvl1pPr>
            <a:lvl2pPr marL="257169" indent="0" algn="ctr">
              <a:buNone/>
              <a:defRPr>
                <a:solidFill>
                  <a:schemeClr val="tx1">
                    <a:tint val="75000"/>
                  </a:schemeClr>
                </a:solidFill>
              </a:defRPr>
            </a:lvl2pPr>
            <a:lvl3pPr marL="514337" indent="0" algn="ctr">
              <a:buNone/>
              <a:defRPr>
                <a:solidFill>
                  <a:schemeClr val="tx1">
                    <a:tint val="75000"/>
                  </a:schemeClr>
                </a:solidFill>
              </a:defRPr>
            </a:lvl3pPr>
            <a:lvl4pPr marL="771506" indent="0" algn="ctr">
              <a:buNone/>
              <a:defRPr>
                <a:solidFill>
                  <a:schemeClr val="tx1">
                    <a:tint val="75000"/>
                  </a:schemeClr>
                </a:solidFill>
              </a:defRPr>
            </a:lvl4pPr>
            <a:lvl5pPr marL="1028674" indent="0" algn="ctr">
              <a:buNone/>
              <a:defRPr>
                <a:solidFill>
                  <a:schemeClr val="tx1">
                    <a:tint val="75000"/>
                  </a:schemeClr>
                </a:solidFill>
              </a:defRPr>
            </a:lvl5pPr>
            <a:lvl6pPr marL="1285843" indent="0" algn="ctr">
              <a:buNone/>
              <a:defRPr>
                <a:solidFill>
                  <a:schemeClr val="tx1">
                    <a:tint val="75000"/>
                  </a:schemeClr>
                </a:solidFill>
              </a:defRPr>
            </a:lvl6pPr>
            <a:lvl7pPr marL="1543011" indent="0" algn="ctr">
              <a:buNone/>
              <a:defRPr>
                <a:solidFill>
                  <a:schemeClr val="tx1">
                    <a:tint val="75000"/>
                  </a:schemeClr>
                </a:solidFill>
              </a:defRPr>
            </a:lvl7pPr>
            <a:lvl8pPr marL="1800180" indent="0" algn="ctr">
              <a:buNone/>
              <a:defRPr>
                <a:solidFill>
                  <a:schemeClr val="tx1">
                    <a:tint val="75000"/>
                  </a:schemeClr>
                </a:solidFill>
              </a:defRPr>
            </a:lvl8pPr>
            <a:lvl9pPr marL="2057349"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7727167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656DAD-46F8-45C6-A969-97EBA7A33308}" type="datetimeFigureOut">
              <a:rPr lang="en-US" smtClean="0"/>
              <a:t>11-Dec-21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60FA027-7F7A-4343-989B-5CDB2D8C78D4}" type="slidenum">
              <a:rPr lang="en-US" smtClean="0"/>
              <a:t>‹#›</a:t>
            </a:fld>
            <a:endParaRPr lang="en-US" dirty="0"/>
          </a:p>
        </p:txBody>
      </p:sp>
    </p:spTree>
    <p:extLst>
      <p:ext uri="{BB962C8B-B14F-4D97-AF65-F5344CB8AC3E}">
        <p14:creationId xmlns:p14="http://schemas.microsoft.com/office/powerpoint/2010/main" val="111752747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1"/>
                </a:solidFill>
              </a:defRPr>
            </a:lvl1pPr>
          </a:lstStyle>
          <a:p>
            <a:fld id="{83656DAD-46F8-45C6-A969-97EBA7A33308}" type="datetimeFigureOut">
              <a:rPr lang="en-US" smtClean="0"/>
              <a:pPr/>
              <a:t>11-Dec-21</a:t>
            </a:fld>
            <a:endParaRPr lang="en-US" dirty="0"/>
          </a:p>
        </p:txBody>
      </p:sp>
      <p:sp>
        <p:nvSpPr>
          <p:cNvPr id="3" name="Footer Placeholder 2"/>
          <p:cNvSpPr>
            <a:spLocks noGrp="1"/>
          </p:cNvSpPr>
          <p:nvPr>
            <p:ph type="ftr" sz="quarter" idx="11"/>
          </p:nvPr>
        </p:nvSpPr>
        <p:spPr/>
        <p:txBody>
          <a:bodyPr/>
          <a:lstStyle>
            <a:lvl1pPr>
              <a:defRPr>
                <a:solidFill>
                  <a:schemeClr val="tx1"/>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60FA027-7F7A-4343-989B-5CDB2D8C78D4}" type="slidenum">
              <a:rPr lang="en-US" smtClean="0"/>
              <a:pPr/>
              <a:t>‹#›</a:t>
            </a:fld>
            <a:endParaRPr lang="en-US" dirty="0"/>
          </a:p>
        </p:txBody>
      </p:sp>
    </p:spTree>
    <p:extLst>
      <p:ext uri="{BB962C8B-B14F-4D97-AF65-F5344CB8AC3E}">
        <p14:creationId xmlns:p14="http://schemas.microsoft.com/office/powerpoint/2010/main" val="197134377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6921" y="6779339"/>
            <a:ext cx="6204159" cy="818622"/>
          </a:xfrm>
        </p:spPr>
        <p:txBody>
          <a:bodyPr anchor="b">
            <a:normAutofit/>
          </a:bodyPr>
          <a:lstStyle>
            <a:lvl1pPr algn="l">
              <a:defRPr sz="135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1897" y="866269"/>
            <a:ext cx="6351108" cy="5138253"/>
          </a:xfrm>
        </p:spPr>
        <p:txBody>
          <a:bodyPr anchor="t">
            <a:normAutofit/>
          </a:bodyPr>
          <a:lstStyle>
            <a:lvl1pPr marL="0" indent="0" algn="ctr">
              <a:buNone/>
              <a:defRPr sz="900"/>
            </a:lvl1pPr>
            <a:lvl2pPr marL="257169" indent="0">
              <a:buNone/>
              <a:defRPr sz="900"/>
            </a:lvl2pPr>
            <a:lvl3pPr marL="514337" indent="0">
              <a:buNone/>
              <a:defRPr sz="900"/>
            </a:lvl3pPr>
            <a:lvl4pPr marL="771506" indent="0">
              <a:buNone/>
              <a:defRPr sz="900"/>
            </a:lvl4pPr>
            <a:lvl5pPr marL="1028674" indent="0">
              <a:buNone/>
              <a:defRPr sz="900"/>
            </a:lvl5pPr>
            <a:lvl6pPr marL="1285843" indent="0">
              <a:buNone/>
              <a:defRPr sz="900"/>
            </a:lvl6pPr>
            <a:lvl7pPr marL="1543011" indent="0">
              <a:buNone/>
              <a:defRPr sz="900"/>
            </a:lvl7pPr>
            <a:lvl8pPr marL="1800180" indent="0">
              <a:buNone/>
              <a:defRPr sz="900"/>
            </a:lvl8pPr>
            <a:lvl9pPr marL="2057349" indent="0">
              <a:buNone/>
              <a:defRPr sz="900"/>
            </a:lvl9pPr>
          </a:lstStyle>
          <a:p>
            <a:r>
              <a:rPr lang="en-US" dirty="0" smtClean="0"/>
              <a:t>Click icon to add picture</a:t>
            </a:r>
            <a:endParaRPr lang="en-US" dirty="0"/>
          </a:p>
        </p:txBody>
      </p:sp>
      <p:sp>
        <p:nvSpPr>
          <p:cNvPr id="4" name="Text Placeholder 3"/>
          <p:cNvSpPr>
            <a:spLocks noGrp="1"/>
          </p:cNvSpPr>
          <p:nvPr>
            <p:ph type="body" sz="half" idx="2"/>
          </p:nvPr>
        </p:nvSpPr>
        <p:spPr>
          <a:xfrm>
            <a:off x="326921" y="7597965"/>
            <a:ext cx="6204160" cy="864747"/>
          </a:xfrm>
        </p:spPr>
        <p:txBody>
          <a:bodyPr>
            <a:normAutofit/>
          </a:bodyPr>
          <a:lstStyle>
            <a:lvl1pPr marL="0" indent="0">
              <a:buNone/>
              <a:defRPr sz="675"/>
            </a:lvl1pPr>
            <a:lvl2pPr marL="257169" indent="0">
              <a:buNone/>
              <a:defRPr sz="675"/>
            </a:lvl2pPr>
            <a:lvl3pPr marL="514337" indent="0">
              <a:buNone/>
              <a:defRPr sz="563"/>
            </a:lvl3pPr>
            <a:lvl4pPr marL="771506" indent="0">
              <a:buNone/>
              <a:defRPr sz="506"/>
            </a:lvl4pPr>
            <a:lvl5pPr marL="1028674" indent="0">
              <a:buNone/>
              <a:defRPr sz="506"/>
            </a:lvl5pPr>
            <a:lvl6pPr marL="1285843" indent="0">
              <a:buNone/>
              <a:defRPr sz="506"/>
            </a:lvl6pPr>
            <a:lvl7pPr marL="1543011" indent="0">
              <a:buNone/>
              <a:defRPr sz="506"/>
            </a:lvl7pPr>
            <a:lvl8pPr marL="1800180" indent="0">
              <a:buNone/>
              <a:defRPr sz="506"/>
            </a:lvl8pPr>
            <a:lvl9pPr marL="2057349" indent="0">
              <a:buNone/>
              <a:defRPr sz="506"/>
            </a:lvl9pPr>
          </a:lstStyle>
          <a:p>
            <a:pPr lvl="0"/>
            <a:r>
              <a:rPr lang="en-US" smtClean="0"/>
              <a:t>Edit Master text styles</a:t>
            </a:r>
          </a:p>
        </p:txBody>
      </p:sp>
      <p:sp>
        <p:nvSpPr>
          <p:cNvPr id="5" name="Date Placeholder 4"/>
          <p:cNvSpPr>
            <a:spLocks noGrp="1"/>
          </p:cNvSpPr>
          <p:nvPr>
            <p:ph type="dt" sz="half" idx="10"/>
          </p:nvPr>
        </p:nvSpPr>
        <p:spPr/>
        <p:txBody>
          <a:bodyPr/>
          <a:lstStyle/>
          <a:p>
            <a:fld id="{83656DAD-46F8-45C6-A969-97EBA7A33308}" type="datetimeFigureOut">
              <a:rPr lang="en-US" smtClean="0"/>
              <a:t>11-Dec-21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0FA027-7F7A-4343-989B-5CDB2D8C78D4}" type="slidenum">
              <a:rPr lang="en-US" smtClean="0"/>
              <a:t>‹#›</a:t>
            </a:fld>
            <a:endParaRPr lang="en-US" dirty="0"/>
          </a:p>
        </p:txBody>
      </p:sp>
    </p:spTree>
    <p:extLst>
      <p:ext uri="{BB962C8B-B14F-4D97-AF65-F5344CB8AC3E}">
        <p14:creationId xmlns:p14="http://schemas.microsoft.com/office/powerpoint/2010/main" val="97691526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656DAD-46F8-45C6-A969-97EBA7A33308}" type="datetimeFigureOut">
              <a:rPr lang="en-US" smtClean="0"/>
              <a:t>11-Dec-21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60FA027-7F7A-4343-989B-5CDB2D8C78D4}" type="slidenum">
              <a:rPr lang="en-US" smtClean="0"/>
              <a:t>‹#›</a:t>
            </a:fld>
            <a:endParaRPr lang="en-US" dirty="0"/>
          </a:p>
        </p:txBody>
      </p:sp>
    </p:spTree>
    <p:extLst>
      <p:ext uri="{BB962C8B-B14F-4D97-AF65-F5344CB8AC3E}">
        <p14:creationId xmlns:p14="http://schemas.microsoft.com/office/powerpoint/2010/main" val="38937469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25509" y="188689"/>
            <a:ext cx="6204159" cy="885755"/>
          </a:xfrm>
          <a:prstGeom prst="rect">
            <a:avLst/>
          </a:prstGeom>
        </p:spPr>
        <p:txBody>
          <a:bodyPr vert="horz" lIns="91440" tIns="45720" rIns="91440" bIns="45720" rtlCol="0" anchor="b">
            <a:normAutofit/>
          </a:bodyPr>
          <a:lstStyle/>
          <a:p>
            <a:r>
              <a:rPr lang="en-US" dirty="0" smtClean="0"/>
              <a:t> title style</a:t>
            </a:r>
            <a:endParaRPr lang="en-US" dirty="0"/>
          </a:p>
        </p:txBody>
      </p:sp>
      <p:sp>
        <p:nvSpPr>
          <p:cNvPr id="3" name="Text Placeholder 2"/>
          <p:cNvSpPr>
            <a:spLocks noGrp="1"/>
          </p:cNvSpPr>
          <p:nvPr>
            <p:ph type="body" idx="1"/>
          </p:nvPr>
        </p:nvSpPr>
        <p:spPr>
          <a:xfrm>
            <a:off x="326921" y="3374227"/>
            <a:ext cx="6204159" cy="5088480"/>
          </a:xfrm>
          <a:prstGeom prst="rect">
            <a:avLst/>
          </a:prstGeom>
        </p:spPr>
        <p:txBody>
          <a:bodyPr vert="horz" lIns="91440" tIns="45720" rIns="91440" bIns="45720" rtlCol="0" anchor="ctr">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278349" y="8603313"/>
            <a:ext cx="1600199" cy="527403"/>
          </a:xfrm>
          <a:prstGeom prst="rect">
            <a:avLst/>
          </a:prstGeom>
        </p:spPr>
        <p:txBody>
          <a:bodyPr vert="horz" lIns="91440" tIns="45720" rIns="91440" bIns="45720" rtlCol="0" anchor="ctr"/>
          <a:lstStyle>
            <a:lvl1pPr algn="r">
              <a:defRPr sz="506">
                <a:solidFill>
                  <a:schemeClr val="accent2"/>
                </a:solidFill>
              </a:defRPr>
            </a:lvl1pPr>
          </a:lstStyle>
          <a:p>
            <a:fld id="{83656DAD-46F8-45C6-A969-97EBA7A33308}" type="datetimeFigureOut">
              <a:rPr lang="en-US" smtClean="0"/>
              <a:t>11-Dec-21</a:t>
            </a:fld>
            <a:endParaRPr lang="en-US" dirty="0"/>
          </a:p>
        </p:txBody>
      </p:sp>
      <p:sp>
        <p:nvSpPr>
          <p:cNvPr id="5" name="Footer Placeholder 4"/>
          <p:cNvSpPr>
            <a:spLocks noGrp="1"/>
          </p:cNvSpPr>
          <p:nvPr>
            <p:ph type="ftr" sz="quarter" idx="3"/>
          </p:nvPr>
        </p:nvSpPr>
        <p:spPr>
          <a:xfrm>
            <a:off x="326921" y="8597064"/>
            <a:ext cx="3890931" cy="527403"/>
          </a:xfrm>
          <a:prstGeom prst="rect">
            <a:avLst/>
          </a:prstGeom>
        </p:spPr>
        <p:txBody>
          <a:bodyPr vert="horz" lIns="91440" tIns="45720" rIns="91440" bIns="45720" rtlCol="0" anchor="ctr"/>
          <a:lstStyle>
            <a:lvl1pPr algn="l">
              <a:defRPr sz="506"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5939045" y="9055485"/>
            <a:ext cx="592037" cy="527403"/>
          </a:xfrm>
          <a:prstGeom prst="rect">
            <a:avLst/>
          </a:prstGeom>
        </p:spPr>
        <p:txBody>
          <a:bodyPr vert="horz" lIns="91440" tIns="45720" rIns="91440" bIns="45720" rtlCol="0" anchor="ctr"/>
          <a:lstStyle>
            <a:lvl1pPr algn="r">
              <a:defRPr sz="506">
                <a:solidFill>
                  <a:schemeClr val="accent2"/>
                </a:solidFill>
              </a:defRPr>
            </a:lvl1pPr>
          </a:lstStyle>
          <a:p>
            <a:fld id="{260FA027-7F7A-4343-989B-5CDB2D8C78D4}" type="slidenum">
              <a:rPr lang="en-US" smtClean="0"/>
              <a:t>‹#›</a:t>
            </a:fld>
            <a:endParaRPr lang="en-US" dirty="0"/>
          </a:p>
        </p:txBody>
      </p:sp>
      <p:sp>
        <p:nvSpPr>
          <p:cNvPr id="9" name="Rectangle 8"/>
          <p:cNvSpPr/>
          <p:nvPr userDrawn="1"/>
        </p:nvSpPr>
        <p:spPr>
          <a:xfrm>
            <a:off x="346426" y="1184520"/>
            <a:ext cx="1920240" cy="91440"/>
          </a:xfrm>
          <a:prstGeom prst="rect">
            <a:avLst/>
          </a:prstGeom>
          <a:solidFill>
            <a:srgbClr val="00999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userDrawn="1"/>
        </p:nvSpPr>
        <p:spPr>
          <a:xfrm>
            <a:off x="4418932" y="1179379"/>
            <a:ext cx="2103120" cy="91440"/>
          </a:xfrm>
          <a:prstGeom prst="rect">
            <a:avLst/>
          </a:prstGeom>
          <a:solidFill>
            <a:srgbClr val="00CC99">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userDrawn="1"/>
        </p:nvSpPr>
        <p:spPr>
          <a:xfrm>
            <a:off x="2290780" y="1183648"/>
            <a:ext cx="2103120" cy="91440"/>
          </a:xfrm>
          <a:prstGeom prst="rect">
            <a:avLst/>
          </a:prstGeom>
          <a:solidFill>
            <a:srgbClr val="33CCCC"/>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608621909"/>
      </p:ext>
    </p:extLst>
  </p:cSld>
  <p:clrMap bg1="lt1" tx1="dk1" bg2="lt2" tx2="dk2" accent1="accent1" accent2="accent2" accent3="accent3" accent4="accent4" accent5="accent5" accent6="accent6" hlink="hlink" folHlink="folHlink"/>
  <p:sldLayoutIdLst>
    <p:sldLayoutId id="2147483918" r:id="rId1"/>
    <p:sldLayoutId id="2147483929" r:id="rId2"/>
    <p:sldLayoutId id="2147483924" r:id="rId3"/>
    <p:sldLayoutId id="2147483926" r:id="rId4"/>
    <p:sldLayoutId id="2147483930" r:id="rId5"/>
  </p:sldLayoutIdLst>
  <p:timing>
    <p:tnLst>
      <p:par>
        <p:cTn id="1" dur="indefinite" restart="never" nodeType="tmRoot"/>
      </p:par>
    </p:tnLst>
  </p:timing>
  <p:txStyles>
    <p:titleStyle>
      <a:lvl1pPr algn="l" defTabSz="257169" rtl="0" eaLnBrk="1" latinLnBrk="0" hangingPunct="1">
        <a:spcBef>
          <a:spcPct val="0"/>
        </a:spcBef>
        <a:buNone/>
        <a:defRPr sz="1575"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0" indent="0" algn="l" defTabSz="257169" rtl="0" eaLnBrk="1" latinLnBrk="0" hangingPunct="1">
        <a:spcBef>
          <a:spcPct val="20000"/>
        </a:spcBef>
        <a:spcAft>
          <a:spcPts val="338"/>
        </a:spcAft>
        <a:buClrTx/>
        <a:buSzPct val="92000"/>
        <a:buFont typeface="+mj-lt"/>
        <a:buNone/>
        <a:defRPr sz="1013" kern="1200">
          <a:solidFill>
            <a:schemeClr val="tx2"/>
          </a:solidFill>
          <a:latin typeface="+mn-lt"/>
          <a:ea typeface="+mn-ea"/>
          <a:cs typeface="+mn-cs"/>
        </a:defRPr>
      </a:lvl1pPr>
      <a:lvl2pPr marL="354366" indent="-172121" algn="l" defTabSz="257169" rtl="0" eaLnBrk="1" latinLnBrk="0" hangingPunct="1">
        <a:spcBef>
          <a:spcPct val="20000"/>
        </a:spcBef>
        <a:spcAft>
          <a:spcPts val="338"/>
        </a:spcAft>
        <a:buClrTx/>
        <a:buSzPct val="92000"/>
        <a:buFont typeface="Wingdings 2" panose="05020102010507070707" pitchFamily="18" charset="2"/>
        <a:buChar char=""/>
        <a:defRPr sz="900" kern="1200">
          <a:solidFill>
            <a:schemeClr val="tx2"/>
          </a:solidFill>
          <a:latin typeface="+mn-lt"/>
          <a:ea typeface="+mn-ea"/>
          <a:cs typeface="+mn-cs"/>
        </a:defRPr>
      </a:lvl2pPr>
      <a:lvl3pPr marL="506238" indent="-151871" algn="l" defTabSz="257169" rtl="0" eaLnBrk="1" latinLnBrk="0" hangingPunct="1">
        <a:spcBef>
          <a:spcPct val="20000"/>
        </a:spcBef>
        <a:spcAft>
          <a:spcPts val="338"/>
        </a:spcAft>
        <a:buClrTx/>
        <a:buSzPct val="92000"/>
        <a:buFont typeface="Wingdings 2" panose="05020102010507070707" pitchFamily="18" charset="2"/>
        <a:buChar char=""/>
        <a:defRPr sz="788" kern="1200">
          <a:solidFill>
            <a:schemeClr val="tx2"/>
          </a:solidFill>
          <a:latin typeface="+mn-lt"/>
          <a:ea typeface="+mn-ea"/>
          <a:cs typeface="+mn-cs"/>
        </a:defRPr>
      </a:lvl3pPr>
      <a:lvl4pPr marL="698608" indent="-131622" algn="l" defTabSz="257169" rtl="0" eaLnBrk="1" latinLnBrk="0" hangingPunct="1">
        <a:spcBef>
          <a:spcPct val="20000"/>
        </a:spcBef>
        <a:spcAft>
          <a:spcPts val="338"/>
        </a:spcAft>
        <a:buClrTx/>
        <a:buSzPct val="92000"/>
        <a:buFont typeface="Wingdings 2" panose="05020102010507070707" pitchFamily="18" charset="2"/>
        <a:buChar char=""/>
        <a:defRPr sz="675" kern="1200">
          <a:solidFill>
            <a:schemeClr val="tx2"/>
          </a:solidFill>
          <a:latin typeface="+mn-lt"/>
          <a:ea typeface="+mn-ea"/>
          <a:cs typeface="+mn-cs"/>
        </a:defRPr>
      </a:lvl4pPr>
      <a:lvl5pPr marL="901103" indent="-131622" algn="l" defTabSz="257169" rtl="0" eaLnBrk="1" latinLnBrk="0" hangingPunct="1">
        <a:spcBef>
          <a:spcPct val="20000"/>
        </a:spcBef>
        <a:spcAft>
          <a:spcPts val="338"/>
        </a:spcAft>
        <a:buClrTx/>
        <a:buSzPct val="92000"/>
        <a:buFont typeface="Wingdings 2" panose="05020102010507070707" pitchFamily="18" charset="2"/>
        <a:buChar char=""/>
        <a:defRPr sz="675" kern="1200">
          <a:solidFill>
            <a:schemeClr val="tx2"/>
          </a:solidFill>
          <a:latin typeface="+mn-lt"/>
          <a:ea typeface="+mn-ea"/>
          <a:cs typeface="+mn-cs"/>
        </a:defRPr>
      </a:lvl5pPr>
      <a:lvl6pPr marL="1068724" indent="-128584" algn="l" defTabSz="257169"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6pPr>
      <a:lvl7pPr marL="1237469" indent="-128584" algn="l" defTabSz="257169"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7pPr>
      <a:lvl8pPr marL="1406215" indent="-128584" algn="l" defTabSz="257169"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8pPr>
      <a:lvl9pPr marL="1574961" indent="-128584" algn="l" defTabSz="257169"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9pPr>
    </p:bodyStyle>
    <p:otherStyle>
      <a:defPPr>
        <a:defRPr lang="en-US"/>
      </a:defPPr>
      <a:lvl1pPr marL="0" algn="l" defTabSz="257169" rtl="0" eaLnBrk="1" latinLnBrk="0" hangingPunct="1">
        <a:defRPr sz="1013" kern="1200">
          <a:solidFill>
            <a:schemeClr val="tx1"/>
          </a:solidFill>
          <a:latin typeface="+mn-lt"/>
          <a:ea typeface="+mn-ea"/>
          <a:cs typeface="+mn-cs"/>
        </a:defRPr>
      </a:lvl1pPr>
      <a:lvl2pPr marL="257169" algn="l" defTabSz="257169" rtl="0" eaLnBrk="1" latinLnBrk="0" hangingPunct="1">
        <a:defRPr sz="1013" kern="1200">
          <a:solidFill>
            <a:schemeClr val="tx1"/>
          </a:solidFill>
          <a:latin typeface="+mn-lt"/>
          <a:ea typeface="+mn-ea"/>
          <a:cs typeface="+mn-cs"/>
        </a:defRPr>
      </a:lvl2pPr>
      <a:lvl3pPr marL="514337" algn="l" defTabSz="257169" rtl="0" eaLnBrk="1" latinLnBrk="0" hangingPunct="1">
        <a:defRPr sz="1013" kern="1200">
          <a:solidFill>
            <a:schemeClr val="tx1"/>
          </a:solidFill>
          <a:latin typeface="+mn-lt"/>
          <a:ea typeface="+mn-ea"/>
          <a:cs typeface="+mn-cs"/>
        </a:defRPr>
      </a:lvl3pPr>
      <a:lvl4pPr marL="771506" algn="l" defTabSz="257169" rtl="0" eaLnBrk="1" latinLnBrk="0" hangingPunct="1">
        <a:defRPr sz="1013" kern="1200">
          <a:solidFill>
            <a:schemeClr val="tx1"/>
          </a:solidFill>
          <a:latin typeface="+mn-lt"/>
          <a:ea typeface="+mn-ea"/>
          <a:cs typeface="+mn-cs"/>
        </a:defRPr>
      </a:lvl4pPr>
      <a:lvl5pPr marL="1028674" algn="l" defTabSz="257169" rtl="0" eaLnBrk="1" latinLnBrk="0" hangingPunct="1">
        <a:defRPr sz="1013" kern="1200">
          <a:solidFill>
            <a:schemeClr val="tx1"/>
          </a:solidFill>
          <a:latin typeface="+mn-lt"/>
          <a:ea typeface="+mn-ea"/>
          <a:cs typeface="+mn-cs"/>
        </a:defRPr>
      </a:lvl5pPr>
      <a:lvl6pPr marL="1285843" algn="l" defTabSz="257169" rtl="0" eaLnBrk="1" latinLnBrk="0" hangingPunct="1">
        <a:defRPr sz="1013" kern="1200">
          <a:solidFill>
            <a:schemeClr val="tx1"/>
          </a:solidFill>
          <a:latin typeface="+mn-lt"/>
          <a:ea typeface="+mn-ea"/>
          <a:cs typeface="+mn-cs"/>
        </a:defRPr>
      </a:lvl6pPr>
      <a:lvl7pPr marL="1543011" algn="l" defTabSz="257169" rtl="0" eaLnBrk="1" latinLnBrk="0" hangingPunct="1">
        <a:defRPr sz="1013" kern="1200">
          <a:solidFill>
            <a:schemeClr val="tx1"/>
          </a:solidFill>
          <a:latin typeface="+mn-lt"/>
          <a:ea typeface="+mn-ea"/>
          <a:cs typeface="+mn-cs"/>
        </a:defRPr>
      </a:lvl7pPr>
      <a:lvl8pPr marL="1800180" algn="l" defTabSz="257169" rtl="0" eaLnBrk="1" latinLnBrk="0" hangingPunct="1">
        <a:defRPr sz="1013" kern="1200">
          <a:solidFill>
            <a:schemeClr val="tx1"/>
          </a:solidFill>
          <a:latin typeface="+mn-lt"/>
          <a:ea typeface="+mn-ea"/>
          <a:cs typeface="+mn-cs"/>
        </a:defRPr>
      </a:lvl8pPr>
      <a:lvl9pPr marL="2057349" algn="l" defTabSz="257169"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0465" y="3374392"/>
            <a:ext cx="6183871" cy="326571"/>
          </a:xfrm>
        </p:spPr>
        <p:txBody>
          <a:bodyPr>
            <a:normAutofit fontScale="90000"/>
          </a:bodyPr>
          <a:lstStyle/>
          <a:p>
            <a:r>
              <a:rPr lang="en-US" dirty="0" smtClean="0">
                <a:solidFill>
                  <a:schemeClr val="tx1"/>
                </a:solidFill>
              </a:rPr>
              <a:t>New Headway Plus</a:t>
            </a:r>
            <a:br>
              <a:rPr lang="en-US" dirty="0" smtClean="0">
                <a:solidFill>
                  <a:schemeClr val="tx1"/>
                </a:solidFill>
              </a:rPr>
            </a:br>
            <a:r>
              <a:rPr lang="en-US" dirty="0" smtClean="0">
                <a:solidFill>
                  <a:schemeClr val="tx1"/>
                </a:solidFill>
              </a:rPr>
              <a:t>Upper-intermediate</a:t>
            </a:r>
            <a:br>
              <a:rPr lang="en-US" dirty="0" smtClean="0">
                <a:solidFill>
                  <a:schemeClr val="tx1"/>
                </a:solidFill>
              </a:rPr>
            </a:br>
            <a:r>
              <a:rPr lang="en-US" dirty="0" smtClean="0">
                <a:solidFill>
                  <a:schemeClr val="tx1"/>
                </a:solidFill>
              </a:rPr>
              <a:t>lecture notes</a:t>
            </a:r>
            <a:endParaRPr lang="en-US" dirty="0">
              <a:solidFill>
                <a:schemeClr val="tx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076729296"/>
              </p:ext>
            </p:extLst>
          </p:nvPr>
        </p:nvGraphicFramePr>
        <p:xfrm>
          <a:off x="270465" y="864160"/>
          <a:ext cx="6356553" cy="554356"/>
        </p:xfrm>
        <a:graphic>
          <a:graphicData uri="http://schemas.openxmlformats.org/drawingml/2006/table">
            <a:tbl>
              <a:tblPr firstRow="1" bandRow="1"/>
              <a:tblGrid>
                <a:gridCol w="2118851">
                  <a:extLst>
                    <a:ext uri="{9D8B030D-6E8A-4147-A177-3AD203B41FA5}">
                      <a16:colId xmlns:a16="http://schemas.microsoft.com/office/drawing/2014/main" val="1847047324"/>
                    </a:ext>
                  </a:extLst>
                </a:gridCol>
                <a:gridCol w="2118851">
                  <a:extLst>
                    <a:ext uri="{9D8B030D-6E8A-4147-A177-3AD203B41FA5}">
                      <a16:colId xmlns:a16="http://schemas.microsoft.com/office/drawing/2014/main" val="175948351"/>
                    </a:ext>
                  </a:extLst>
                </a:gridCol>
                <a:gridCol w="2118851">
                  <a:extLst>
                    <a:ext uri="{9D8B030D-6E8A-4147-A177-3AD203B41FA5}">
                      <a16:colId xmlns:a16="http://schemas.microsoft.com/office/drawing/2014/main" val="816875167"/>
                    </a:ext>
                  </a:extLst>
                </a:gridCol>
              </a:tblGrid>
              <a:tr h="31319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Garamond" panose="02020404030301010803" pitchFamily="18" charset="0"/>
                        </a:rPr>
                        <a:t>					</a:t>
                      </a:r>
                    </a:p>
                    <a:p>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843173449"/>
                  </a:ext>
                </a:extLst>
              </a:tr>
            </a:tbl>
          </a:graphicData>
        </a:graphic>
      </p:graphicFrame>
      <p:sp>
        <p:nvSpPr>
          <p:cNvPr id="10" name="Rectangle 9"/>
          <p:cNvSpPr/>
          <p:nvPr/>
        </p:nvSpPr>
        <p:spPr>
          <a:xfrm>
            <a:off x="1145512" y="5978768"/>
            <a:ext cx="4582048" cy="1200329"/>
          </a:xfrm>
          <a:prstGeom prst="rect">
            <a:avLst/>
          </a:prstGeom>
        </p:spPr>
        <p:txBody>
          <a:bodyPr wrap="square">
            <a:spAutoFit/>
          </a:bodyPr>
          <a:lstStyle/>
          <a:p>
            <a:pPr algn="ctr"/>
            <a:r>
              <a:rPr lang="en-US" dirty="0"/>
              <a:t>Fourth Year</a:t>
            </a:r>
          </a:p>
          <a:p>
            <a:pPr algn="ctr"/>
            <a:r>
              <a:rPr lang="en-US" dirty="0" smtClean="0"/>
              <a:t>College of Law</a:t>
            </a:r>
          </a:p>
          <a:p>
            <a:pPr algn="ctr"/>
            <a:r>
              <a:rPr lang="en-US" dirty="0" smtClean="0"/>
              <a:t>Mustansiriyah University</a:t>
            </a:r>
          </a:p>
          <a:p>
            <a:pPr algn="ctr"/>
            <a:r>
              <a:rPr lang="en-US" dirty="0" smtClean="0"/>
              <a:t>Asst. Lect. Rania Adnan Aziz</a:t>
            </a:r>
          </a:p>
        </p:txBody>
      </p:sp>
    </p:spTree>
    <p:extLst>
      <p:ext uri="{BB962C8B-B14F-4D97-AF65-F5344CB8AC3E}">
        <p14:creationId xmlns:p14="http://schemas.microsoft.com/office/powerpoint/2010/main" val="9435056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303831136"/>
              </p:ext>
            </p:extLst>
          </p:nvPr>
        </p:nvGraphicFramePr>
        <p:xfrm>
          <a:off x="255333" y="783773"/>
          <a:ext cx="6356553" cy="554356"/>
        </p:xfrm>
        <a:graphic>
          <a:graphicData uri="http://schemas.openxmlformats.org/drawingml/2006/table">
            <a:tbl>
              <a:tblPr firstRow="1" bandRow="1"/>
              <a:tblGrid>
                <a:gridCol w="2118851">
                  <a:extLst>
                    <a:ext uri="{9D8B030D-6E8A-4147-A177-3AD203B41FA5}">
                      <a16:colId xmlns:a16="http://schemas.microsoft.com/office/drawing/2014/main" val="1847047324"/>
                    </a:ext>
                  </a:extLst>
                </a:gridCol>
                <a:gridCol w="2118851">
                  <a:extLst>
                    <a:ext uri="{9D8B030D-6E8A-4147-A177-3AD203B41FA5}">
                      <a16:colId xmlns:a16="http://schemas.microsoft.com/office/drawing/2014/main" val="175948351"/>
                    </a:ext>
                  </a:extLst>
                </a:gridCol>
                <a:gridCol w="2118851">
                  <a:extLst>
                    <a:ext uri="{9D8B030D-6E8A-4147-A177-3AD203B41FA5}">
                      <a16:colId xmlns:a16="http://schemas.microsoft.com/office/drawing/2014/main" val="816875167"/>
                    </a:ext>
                  </a:extLst>
                </a:gridCol>
              </a:tblGrid>
              <a:tr h="31319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Garamond" panose="02020404030301010803" pitchFamily="18" charset="0"/>
                        </a:rPr>
                        <a:t>Unit 2 					</a:t>
                      </a:r>
                    </a:p>
                    <a:p>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r>
                        <a:rPr lang="en-US" sz="1100" dirty="0" smtClean="0">
                          <a:solidFill>
                            <a:schemeClr val="tx1"/>
                          </a:solidFill>
                          <a:latin typeface="Garamond" panose="02020404030301010803" pitchFamily="18" charset="0"/>
                        </a:rPr>
                        <a:t>Been there, done that!</a:t>
                      </a:r>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r>
                        <a:rPr lang="en-US" sz="1100" dirty="0" smtClean="0">
                          <a:solidFill>
                            <a:schemeClr val="tx1"/>
                          </a:solidFill>
                          <a:latin typeface="Garamond" panose="02020404030301010803" pitchFamily="18" charset="0"/>
                        </a:rPr>
                        <a:t>Grammar Reference</a:t>
                      </a:r>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843173449"/>
                  </a:ext>
                </a:extLst>
              </a:tr>
            </a:tbl>
          </a:graphicData>
        </a:graphic>
      </p:graphicFrame>
      <p:sp>
        <p:nvSpPr>
          <p:cNvPr id="9" name="Text Placeholder 8"/>
          <p:cNvSpPr>
            <a:spLocks noGrp="1"/>
          </p:cNvSpPr>
          <p:nvPr>
            <p:ph type="body" sz="half" idx="2"/>
          </p:nvPr>
        </p:nvSpPr>
        <p:spPr>
          <a:xfrm>
            <a:off x="411981" y="1818752"/>
            <a:ext cx="6119099" cy="1900493"/>
          </a:xfrm>
        </p:spPr>
        <p:txBody>
          <a:bodyPr anchor="t">
            <a:noAutofit/>
          </a:bodyPr>
          <a:lstStyle/>
          <a:p>
            <a:pPr algn="ctr">
              <a:spcBef>
                <a:spcPts val="0"/>
              </a:spcBef>
              <a:spcAft>
                <a:spcPts val="800"/>
              </a:spcAft>
            </a:pPr>
            <a:r>
              <a:rPr lang="en-US" sz="1400" cap="small" dirty="0" smtClean="0">
                <a:latin typeface="Garamond" panose="02020404030301010803" pitchFamily="18" charset="0"/>
                <a:cs typeface="Arial" panose="020B0604020202020204" pitchFamily="34" charset="0"/>
              </a:rPr>
              <a:t>Present Perfect</a:t>
            </a:r>
          </a:p>
          <a:p>
            <a:pPr>
              <a:spcBef>
                <a:spcPts val="0"/>
              </a:spcBef>
              <a:spcAft>
                <a:spcPts val="800"/>
              </a:spcAft>
            </a:pPr>
            <a:r>
              <a:rPr lang="en-US" sz="1400" dirty="0" smtClean="0">
                <a:latin typeface="Garamond" panose="02020404030301010803" pitchFamily="18" charset="0"/>
                <a:cs typeface="Arial" panose="020B0604020202020204" pitchFamily="34" charset="0"/>
              </a:rPr>
              <a:t>The Present Perfect tense is a mixture of the past and the present. It relates past actions to the present. In other words, the actions started in the past, but their results or continuity are seen in the present. </a:t>
            </a:r>
          </a:p>
          <a:p>
            <a:pPr>
              <a:spcBef>
                <a:spcPts val="0"/>
              </a:spcBef>
              <a:spcAft>
                <a:spcPts val="800"/>
              </a:spcAft>
            </a:pPr>
            <a:r>
              <a:rPr lang="en-US" sz="1400" dirty="0" smtClean="0">
                <a:latin typeface="Garamond" panose="02020404030301010803" pitchFamily="18" charset="0"/>
                <a:cs typeface="Arial" panose="020B0604020202020204" pitchFamily="34" charset="0"/>
              </a:rPr>
              <a:t>The difference between the Past and Present Perfect is that the action in the Past tense started, happened and finished in the past, while the action in the Present Perfect started in the past and is connected to the present. See Figure 1 below.</a:t>
            </a:r>
          </a:p>
          <a:p>
            <a:pPr>
              <a:spcBef>
                <a:spcPts val="0"/>
              </a:spcBef>
              <a:spcAft>
                <a:spcPts val="800"/>
              </a:spcAft>
            </a:pPr>
            <a:endParaRPr lang="en-US" sz="1400" dirty="0" smtClean="0">
              <a:latin typeface="Garamond" panose="02020404030301010803" pitchFamily="18" charset="0"/>
              <a:cs typeface="Arial" panose="020B0604020202020204" pitchFamily="34" charset="0"/>
            </a:endParaRPr>
          </a:p>
        </p:txBody>
      </p:sp>
      <p:sp>
        <p:nvSpPr>
          <p:cNvPr id="11" name="Slide Number Placeholder 10"/>
          <p:cNvSpPr>
            <a:spLocks noGrp="1"/>
          </p:cNvSpPr>
          <p:nvPr>
            <p:ph type="sldNum" sz="quarter" idx="12"/>
          </p:nvPr>
        </p:nvSpPr>
        <p:spPr/>
        <p:txBody>
          <a:bodyPr/>
          <a:lstStyle/>
          <a:p>
            <a:fld id="{260FA027-7F7A-4343-989B-5CDB2D8C78D4}" type="slidenum">
              <a:rPr lang="en-US" sz="1000" smtClean="0">
                <a:solidFill>
                  <a:schemeClr val="tx1"/>
                </a:solidFill>
                <a:latin typeface="Garamond" panose="02020404030301010803" pitchFamily="18" charset="0"/>
              </a:rPr>
              <a:t>2</a:t>
            </a:fld>
            <a:endParaRPr lang="en-US" sz="1000" dirty="0">
              <a:solidFill>
                <a:schemeClr val="tx1"/>
              </a:solidFill>
              <a:latin typeface="Garamond" panose="02020404030301010803" pitchFamily="18" charset="0"/>
            </a:endParaRPr>
          </a:p>
        </p:txBody>
      </p:sp>
      <p:graphicFrame>
        <p:nvGraphicFramePr>
          <p:cNvPr id="15" name="Diagram 14"/>
          <p:cNvGraphicFramePr/>
          <p:nvPr>
            <p:extLst>
              <p:ext uri="{D42A27DB-BD31-4B8C-83A1-F6EECF244321}">
                <p14:modId xmlns:p14="http://schemas.microsoft.com/office/powerpoint/2010/main" val="384132613"/>
              </p:ext>
            </p:extLst>
          </p:nvPr>
        </p:nvGraphicFramePr>
        <p:xfrm>
          <a:off x="709932" y="4333777"/>
          <a:ext cx="5527063" cy="3820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 name="TextBox 15"/>
          <p:cNvSpPr txBox="1"/>
          <p:nvPr/>
        </p:nvSpPr>
        <p:spPr>
          <a:xfrm>
            <a:off x="595901" y="4202130"/>
            <a:ext cx="5722706" cy="1754326"/>
          </a:xfrm>
          <a:prstGeom prst="rect">
            <a:avLst/>
          </a:prstGeom>
          <a:noFill/>
        </p:spPr>
        <p:txBody>
          <a:bodyPr wrap="square" rtlCol="0">
            <a:spAutoFit/>
          </a:bodyPr>
          <a:lstStyle/>
          <a:p>
            <a:endParaRPr lang="en-US" dirty="0" smtClean="0"/>
          </a:p>
          <a:p>
            <a:endParaRPr lang="en-US" dirty="0"/>
          </a:p>
          <a:p>
            <a:pPr algn="ctr"/>
            <a:endParaRPr lang="en-US" sz="1200" dirty="0" smtClean="0">
              <a:latin typeface="Garamond" panose="02020404030301010803" pitchFamily="18" charset="0"/>
            </a:endParaRPr>
          </a:p>
          <a:p>
            <a:pPr algn="ctr"/>
            <a:endParaRPr lang="en-US" sz="1200" dirty="0" smtClean="0">
              <a:latin typeface="Garamond" panose="02020404030301010803" pitchFamily="18" charset="0"/>
            </a:endParaRPr>
          </a:p>
          <a:p>
            <a:pPr algn="ctr"/>
            <a:endParaRPr lang="en-US" sz="1200" dirty="0">
              <a:latin typeface="Garamond" panose="02020404030301010803" pitchFamily="18" charset="0"/>
            </a:endParaRPr>
          </a:p>
          <a:p>
            <a:pPr algn="ctr"/>
            <a:endParaRPr lang="en-US" sz="1200" dirty="0" smtClean="0">
              <a:latin typeface="Garamond" panose="02020404030301010803" pitchFamily="18" charset="0"/>
            </a:endParaRPr>
          </a:p>
          <a:p>
            <a:pPr algn="ctr"/>
            <a:endParaRPr lang="en-US" sz="1200" dirty="0" smtClean="0">
              <a:latin typeface="Garamond" panose="02020404030301010803" pitchFamily="18" charset="0"/>
            </a:endParaRPr>
          </a:p>
          <a:p>
            <a:pPr algn="ctr"/>
            <a:r>
              <a:rPr lang="en-US" sz="1200" dirty="0" smtClean="0">
                <a:latin typeface="Garamond" panose="02020404030301010803" pitchFamily="18" charset="0"/>
              </a:rPr>
              <a:t>Figure 1: Timeline showing Past and Present Perfect tenses. </a:t>
            </a:r>
            <a:endParaRPr lang="en-US" sz="1200" dirty="0">
              <a:latin typeface="Garamond" panose="02020404030301010803" pitchFamily="18" charset="0"/>
            </a:endParaRPr>
          </a:p>
        </p:txBody>
      </p:sp>
      <p:sp>
        <p:nvSpPr>
          <p:cNvPr id="20" name="Circular Arrow 19"/>
          <p:cNvSpPr/>
          <p:nvPr/>
        </p:nvSpPr>
        <p:spPr>
          <a:xfrm rot="5400000">
            <a:off x="1355767" y="4630697"/>
            <a:ext cx="802308" cy="885001"/>
          </a:xfrm>
          <a:prstGeom prst="circularArrow">
            <a:avLst>
              <a:gd name="adj1" fmla="val 7892"/>
              <a:gd name="adj2" fmla="val 1142322"/>
              <a:gd name="adj3" fmla="val 3521631"/>
              <a:gd name="adj4" fmla="val 5927278"/>
              <a:gd name="adj5" fmla="val 125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1" name="TextBox 20"/>
          <p:cNvSpPr txBox="1"/>
          <p:nvPr/>
        </p:nvSpPr>
        <p:spPr>
          <a:xfrm>
            <a:off x="1446073" y="4924491"/>
            <a:ext cx="639149" cy="307777"/>
          </a:xfrm>
          <a:prstGeom prst="rect">
            <a:avLst/>
          </a:prstGeom>
          <a:noFill/>
        </p:spPr>
        <p:txBody>
          <a:bodyPr wrap="none" rtlCol="0">
            <a:spAutoFit/>
          </a:bodyPr>
          <a:lstStyle/>
          <a:p>
            <a:r>
              <a:rPr lang="en-US" sz="1400" dirty="0" smtClean="0">
                <a:latin typeface="Garamond" panose="02020404030301010803" pitchFamily="18" charset="0"/>
              </a:rPr>
              <a:t>Played</a:t>
            </a:r>
            <a:endParaRPr lang="en-US" dirty="0">
              <a:latin typeface="Garamond" panose="02020404030301010803" pitchFamily="18" charset="0"/>
            </a:endParaRPr>
          </a:p>
        </p:txBody>
      </p:sp>
      <p:sp>
        <p:nvSpPr>
          <p:cNvPr id="23" name="TextBox 22"/>
          <p:cNvSpPr txBox="1"/>
          <p:nvPr/>
        </p:nvSpPr>
        <p:spPr>
          <a:xfrm>
            <a:off x="1937522" y="3854264"/>
            <a:ext cx="998991" cy="307777"/>
          </a:xfrm>
          <a:prstGeom prst="rect">
            <a:avLst/>
          </a:prstGeom>
          <a:noFill/>
        </p:spPr>
        <p:txBody>
          <a:bodyPr wrap="none" rtlCol="0">
            <a:spAutoFit/>
          </a:bodyPr>
          <a:lstStyle/>
          <a:p>
            <a:r>
              <a:rPr lang="en-US" sz="1400" dirty="0" smtClean="0">
                <a:latin typeface="Garamond" panose="02020404030301010803" pitchFamily="18" charset="0"/>
              </a:rPr>
              <a:t>Has written</a:t>
            </a:r>
            <a:endParaRPr lang="en-US" sz="1400" dirty="0">
              <a:latin typeface="Garamond" panose="02020404030301010803" pitchFamily="18" charset="0"/>
            </a:endParaRPr>
          </a:p>
        </p:txBody>
      </p:sp>
      <p:cxnSp>
        <p:nvCxnSpPr>
          <p:cNvPr id="57" name="Straight Connector 56"/>
          <p:cNvCxnSpPr/>
          <p:nvPr/>
        </p:nvCxnSpPr>
        <p:spPr>
          <a:xfrm>
            <a:off x="1664455" y="4202130"/>
            <a:ext cx="1551358" cy="0"/>
          </a:xfrm>
          <a:prstGeom prst="line">
            <a:avLst/>
          </a:prstGeom>
          <a:ln w="63500">
            <a:gradFill>
              <a:gsLst>
                <a:gs pos="47796">
                  <a:schemeClr val="accent1">
                    <a:lumMod val="50000"/>
                    <a:lumOff val="50000"/>
                  </a:schemeClr>
                </a:gs>
                <a:gs pos="50000">
                  <a:schemeClr val="accent1">
                    <a:lumMod val="90000"/>
                    <a:lumOff val="10000"/>
                  </a:schemeClr>
                </a:gs>
                <a:gs pos="0">
                  <a:schemeClr val="accent1">
                    <a:lumMod val="90000"/>
                    <a:lumOff val="10000"/>
                  </a:schemeClr>
                </a:gs>
                <a:gs pos="100000">
                  <a:schemeClr val="accent1">
                    <a:lumMod val="10000"/>
                    <a:lumOff val="90000"/>
                  </a:schemeClr>
                </a:gs>
              </a:gsLst>
              <a:lin ang="5400000" scaled="1"/>
            </a:gradFill>
            <a:headEnd type="none"/>
            <a:tailEnd type="triangle"/>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819052" y="6522406"/>
            <a:ext cx="5229113" cy="1815882"/>
          </a:xfrm>
          <a:prstGeom prst="rect">
            <a:avLst/>
          </a:prstGeom>
          <a:noFill/>
        </p:spPr>
        <p:txBody>
          <a:bodyPr wrap="square" rtlCol="0">
            <a:spAutoFit/>
          </a:bodyPr>
          <a:lstStyle/>
          <a:p>
            <a:r>
              <a:rPr lang="en-US" sz="1400" dirty="0" smtClean="0">
                <a:latin typeface="Garamond" panose="02020404030301010803" pitchFamily="18" charset="0"/>
              </a:rPr>
              <a:t>When we come across a verb in the Past Simple tense, we want to know </a:t>
            </a:r>
            <a:r>
              <a:rPr lang="en-US" sz="1400" i="1" dirty="0" smtClean="0">
                <a:latin typeface="Garamond" panose="02020404030301010803" pitchFamily="18" charset="0"/>
              </a:rPr>
              <a:t>when</a:t>
            </a:r>
            <a:r>
              <a:rPr lang="en-US" sz="1400" dirty="0" smtClean="0">
                <a:latin typeface="Garamond" panose="02020404030301010803" pitchFamily="18" charset="0"/>
              </a:rPr>
              <a:t> it happened. When we come across a verb in the Present Perfect tense, we want to know </a:t>
            </a:r>
            <a:r>
              <a:rPr lang="en-US" sz="1400" i="1" dirty="0" smtClean="0">
                <a:latin typeface="Garamond" panose="02020404030301010803" pitchFamily="18" charset="0"/>
              </a:rPr>
              <a:t>how</a:t>
            </a:r>
            <a:r>
              <a:rPr lang="en-US" sz="1400" dirty="0" smtClean="0">
                <a:latin typeface="Garamond" panose="02020404030301010803" pitchFamily="18" charset="0"/>
              </a:rPr>
              <a:t> it affects the situation </a:t>
            </a:r>
            <a:r>
              <a:rPr lang="en-US" sz="1400" i="1" dirty="0" smtClean="0">
                <a:latin typeface="Garamond" panose="02020404030301010803" pitchFamily="18" charset="0"/>
              </a:rPr>
              <a:t>now</a:t>
            </a:r>
            <a:r>
              <a:rPr lang="en-US" sz="1400" dirty="0" smtClean="0">
                <a:latin typeface="Garamond" panose="02020404030301010803" pitchFamily="18" charset="0"/>
              </a:rPr>
              <a:t>.</a:t>
            </a:r>
          </a:p>
          <a:p>
            <a:endParaRPr lang="en-US" sz="1400" dirty="0">
              <a:latin typeface="Garamond" panose="02020404030301010803" pitchFamily="18" charset="0"/>
            </a:endParaRPr>
          </a:p>
          <a:p>
            <a:r>
              <a:rPr lang="en-US" sz="1400" dirty="0" smtClean="0">
                <a:latin typeface="Garamond" panose="02020404030301010803" pitchFamily="18" charset="0"/>
              </a:rPr>
              <a:t>Compare these examples:</a:t>
            </a:r>
          </a:p>
          <a:p>
            <a:r>
              <a:rPr lang="en-US" sz="1400" dirty="0" smtClean="0">
                <a:latin typeface="Garamond" panose="02020404030301010803" pitchFamily="18" charset="0"/>
              </a:rPr>
              <a:t>She wrote three letters yesterday. (Only three and no more.)</a:t>
            </a:r>
          </a:p>
          <a:p>
            <a:r>
              <a:rPr lang="en-US" sz="1400" dirty="0" smtClean="0">
                <a:latin typeface="Garamond" panose="02020404030301010803" pitchFamily="18" charset="0"/>
              </a:rPr>
              <a:t>She has written three letters since yesterday. (… so far, and may write more.)</a:t>
            </a:r>
            <a:endParaRPr lang="en-US" sz="1400" dirty="0">
              <a:latin typeface="Garamond" panose="02020404030301010803" pitchFamily="18" charset="0"/>
            </a:endParaRPr>
          </a:p>
        </p:txBody>
      </p:sp>
    </p:spTree>
    <p:extLst>
      <p:ext uri="{BB962C8B-B14F-4D97-AF65-F5344CB8AC3E}">
        <p14:creationId xmlns:p14="http://schemas.microsoft.com/office/powerpoint/2010/main" val="3516724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250"/>
                                  </p:stCondLst>
                                  <p:childTnLst>
                                    <p:set>
                                      <p:cBhvr>
                                        <p:cTn id="9" dur="1" fill="hold">
                                          <p:stCondLst>
                                            <p:cond delay="0"/>
                                          </p:stCondLst>
                                        </p:cTn>
                                        <p:tgtEl>
                                          <p:spTgt spid="9">
                                            <p:txEl>
                                              <p:pRg st="1" end="1"/>
                                            </p:txEl>
                                          </p:spTgt>
                                        </p:tgtEl>
                                        <p:attrNameLst>
                                          <p:attrName>style.visibility</p:attrName>
                                        </p:attrNameLst>
                                      </p:cBhvr>
                                      <p:to>
                                        <p:strVal val="visible"/>
                                      </p:to>
                                    </p:set>
                                  </p:childTnLst>
                                </p:cTn>
                              </p:par>
                            </p:childTnLst>
                          </p:cTn>
                        </p:par>
                        <p:par>
                          <p:cTn id="10" fill="hold">
                            <p:stCondLst>
                              <p:cond delay="250"/>
                            </p:stCondLst>
                            <p:childTnLst>
                              <p:par>
                                <p:cTn id="11" presetID="1" presetClass="entr" presetSubtype="0" fill="hold" grpId="0" nodeType="afterEffect">
                                  <p:stCondLst>
                                    <p:cond delay="250"/>
                                  </p:stCondLst>
                                  <p:childTnLst>
                                    <p:set>
                                      <p:cBhvr>
                                        <p:cTn id="12"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left)">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500"/>
                                        <p:tgtEl>
                                          <p:spTgt spid="21"/>
                                        </p:tgtEl>
                                      </p:cBhvr>
                                    </p:animEffect>
                                  </p:childTnLst>
                                </p:cTn>
                              </p:par>
                            </p:childTnLst>
                          </p:cTn>
                        </p:par>
                        <p:par>
                          <p:cTn id="23" fill="hold">
                            <p:stCondLst>
                              <p:cond delay="500"/>
                            </p:stCondLst>
                            <p:childTnLst>
                              <p:par>
                                <p:cTn id="24" presetID="22" presetClass="entr" presetSubtype="8" fill="hold" nodeType="after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wipe(left)">
                                      <p:cBhvr>
                                        <p:cTn id="26" dur="500"/>
                                        <p:tgtEl>
                                          <p:spTgt spid="20"/>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fade">
                                      <p:cBhvr>
                                        <p:cTn id="31" dur="500"/>
                                        <p:tgtEl>
                                          <p:spTgt spid="23"/>
                                        </p:tgtEl>
                                      </p:cBhvr>
                                    </p:animEffect>
                                  </p:childTnLst>
                                </p:cTn>
                              </p:par>
                            </p:childTnLst>
                          </p:cTn>
                        </p:par>
                        <p:par>
                          <p:cTn id="32" fill="hold">
                            <p:stCondLst>
                              <p:cond delay="500"/>
                            </p:stCondLst>
                            <p:childTnLst>
                              <p:par>
                                <p:cTn id="33" presetID="22" presetClass="entr" presetSubtype="8" fill="hold" nodeType="afterEffect">
                                  <p:stCondLst>
                                    <p:cond delay="0"/>
                                  </p:stCondLst>
                                  <p:childTnLst>
                                    <p:set>
                                      <p:cBhvr>
                                        <p:cTn id="34" dur="1" fill="hold">
                                          <p:stCondLst>
                                            <p:cond delay="0"/>
                                          </p:stCondLst>
                                        </p:cTn>
                                        <p:tgtEl>
                                          <p:spTgt spid="57"/>
                                        </p:tgtEl>
                                        <p:attrNameLst>
                                          <p:attrName>style.visibility</p:attrName>
                                        </p:attrNameLst>
                                      </p:cBhvr>
                                      <p:to>
                                        <p:strVal val="visible"/>
                                      </p:to>
                                    </p:set>
                                    <p:animEffect transition="in" filter="wipe(left)">
                                      <p:cBhvr>
                                        <p:cTn id="35" dur="500"/>
                                        <p:tgtEl>
                                          <p:spTgt spid="57"/>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6">
                                            <p:txEl>
                                              <p:pRg st="7" end="7"/>
                                            </p:txEl>
                                          </p:spTgt>
                                        </p:tgtEl>
                                        <p:attrNameLst>
                                          <p:attrName>style.visibility</p:attrName>
                                        </p:attrNameLst>
                                      </p:cBhvr>
                                      <p:to>
                                        <p:strVal val="visible"/>
                                      </p:to>
                                    </p:set>
                                    <p:animEffect transition="in" filter="fade">
                                      <p:cBhvr>
                                        <p:cTn id="40" dur="500"/>
                                        <p:tgtEl>
                                          <p:spTgt spid="16">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Graphic spid="15" grpId="0">
        <p:bldAsOne/>
      </p:bldGraphic>
      <p:bldP spid="21" grpId="0"/>
      <p:bldP spid="23" grpId="0"/>
      <p:bldP spid="5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558833087"/>
              </p:ext>
            </p:extLst>
          </p:nvPr>
        </p:nvGraphicFramePr>
        <p:xfrm>
          <a:off x="255333" y="783773"/>
          <a:ext cx="6356553" cy="554356"/>
        </p:xfrm>
        <a:graphic>
          <a:graphicData uri="http://schemas.openxmlformats.org/drawingml/2006/table">
            <a:tbl>
              <a:tblPr firstRow="1" bandRow="1"/>
              <a:tblGrid>
                <a:gridCol w="2118851">
                  <a:extLst>
                    <a:ext uri="{9D8B030D-6E8A-4147-A177-3AD203B41FA5}">
                      <a16:colId xmlns:a16="http://schemas.microsoft.com/office/drawing/2014/main" val="1847047324"/>
                    </a:ext>
                  </a:extLst>
                </a:gridCol>
                <a:gridCol w="2118851">
                  <a:extLst>
                    <a:ext uri="{9D8B030D-6E8A-4147-A177-3AD203B41FA5}">
                      <a16:colId xmlns:a16="http://schemas.microsoft.com/office/drawing/2014/main" val="175948351"/>
                    </a:ext>
                  </a:extLst>
                </a:gridCol>
                <a:gridCol w="2118851">
                  <a:extLst>
                    <a:ext uri="{9D8B030D-6E8A-4147-A177-3AD203B41FA5}">
                      <a16:colId xmlns:a16="http://schemas.microsoft.com/office/drawing/2014/main" val="816875167"/>
                    </a:ext>
                  </a:extLst>
                </a:gridCol>
              </a:tblGrid>
              <a:tr h="31319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Garamond" panose="02020404030301010803" pitchFamily="18" charset="0"/>
                        </a:rPr>
                        <a:t>Unit 2 					</a:t>
                      </a:r>
                    </a:p>
                    <a:p>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r>
                        <a:rPr lang="en-US" sz="1100" dirty="0" smtClean="0">
                          <a:solidFill>
                            <a:schemeClr val="tx1"/>
                          </a:solidFill>
                          <a:latin typeface="Garamond" panose="02020404030301010803" pitchFamily="18" charset="0"/>
                        </a:rPr>
                        <a:t>Been there, done that!</a:t>
                      </a:r>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defTabSz="257169"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Garamond" panose="02020404030301010803" pitchFamily="18" charset="0"/>
                        </a:rPr>
                        <a:t>Grammar Reference</a:t>
                      </a:r>
                      <a:endParaRPr lang="en-US" sz="1100" dirty="0" smtClean="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843173449"/>
                  </a:ext>
                </a:extLst>
              </a:tr>
            </a:tbl>
          </a:graphicData>
        </a:graphic>
      </p:graphicFrame>
      <p:sp>
        <p:nvSpPr>
          <p:cNvPr id="9" name="Text Placeholder 8"/>
          <p:cNvSpPr>
            <a:spLocks noGrp="1"/>
          </p:cNvSpPr>
          <p:nvPr>
            <p:ph type="body" sz="half" idx="2"/>
          </p:nvPr>
        </p:nvSpPr>
        <p:spPr>
          <a:xfrm>
            <a:off x="411981" y="1818752"/>
            <a:ext cx="6119099" cy="7236733"/>
          </a:xfrm>
        </p:spPr>
        <p:txBody>
          <a:bodyPr anchor="t">
            <a:noAutofit/>
          </a:bodyPr>
          <a:lstStyle/>
          <a:p>
            <a:pPr>
              <a:spcBef>
                <a:spcPts val="0"/>
              </a:spcBef>
              <a:spcAft>
                <a:spcPts val="800"/>
              </a:spcAft>
            </a:pPr>
            <a:r>
              <a:rPr lang="en-US" sz="1400" cap="small" dirty="0" smtClean="0">
                <a:solidFill>
                  <a:schemeClr val="tx1"/>
                </a:solidFill>
                <a:latin typeface="Garamond" panose="02020404030301010803" pitchFamily="18" charset="0"/>
                <a:ea typeface="Calibri" panose="020F0502020204030204" pitchFamily="34" charset="0"/>
                <a:cs typeface="Arial" panose="020B0604020202020204" pitchFamily="34" charset="0"/>
              </a:rPr>
              <a:t>Use of the present perfect simple and continuous</a:t>
            </a:r>
          </a:p>
          <a:p>
            <a:pPr>
              <a:spcBef>
                <a:spcPts val="0"/>
              </a:spcBef>
              <a:spcAft>
                <a:spcPts val="800"/>
              </a:spcAft>
            </a:pPr>
            <a:endParaRPr lang="en-US" sz="1400" dirty="0" smtClean="0">
              <a:latin typeface="Garamond" panose="02020404030301010803" pitchFamily="18" charset="0"/>
              <a:cs typeface="Arial" panose="020B0604020202020204" pitchFamily="34" charset="0"/>
            </a:endParaRPr>
          </a:p>
          <a:p>
            <a:pPr>
              <a:spcBef>
                <a:spcPts val="0"/>
              </a:spcBef>
              <a:spcAft>
                <a:spcPts val="800"/>
              </a:spcAft>
            </a:pPr>
            <a:endParaRPr lang="en-US" sz="1400" dirty="0">
              <a:latin typeface="Garamond" panose="02020404030301010803" pitchFamily="18" charset="0"/>
              <a:cs typeface="Arial" panose="020B0604020202020204" pitchFamily="34" charset="0"/>
            </a:endParaRPr>
          </a:p>
          <a:p>
            <a:pPr>
              <a:spcBef>
                <a:spcPts val="0"/>
              </a:spcBef>
              <a:spcAft>
                <a:spcPts val="800"/>
              </a:spcAft>
            </a:pPr>
            <a:endParaRPr lang="en-US" sz="1400" dirty="0" smtClean="0">
              <a:latin typeface="Garamond" panose="02020404030301010803" pitchFamily="18" charset="0"/>
              <a:cs typeface="Arial" panose="020B0604020202020204" pitchFamily="34" charset="0"/>
            </a:endParaRPr>
          </a:p>
          <a:p>
            <a:pPr>
              <a:spcBef>
                <a:spcPts val="0"/>
              </a:spcBef>
              <a:spcAft>
                <a:spcPts val="800"/>
              </a:spcAft>
            </a:pPr>
            <a:endParaRPr lang="en-US" sz="1400" dirty="0" smtClean="0">
              <a:latin typeface="Garamond" panose="02020404030301010803" pitchFamily="18" charset="0"/>
              <a:cs typeface="Arial" panose="020B0604020202020204" pitchFamily="34" charset="0"/>
            </a:endParaRPr>
          </a:p>
          <a:p>
            <a:pPr>
              <a:spcBef>
                <a:spcPts val="0"/>
              </a:spcBef>
              <a:spcAft>
                <a:spcPts val="800"/>
              </a:spcAft>
            </a:pPr>
            <a:endParaRPr lang="en-US" sz="1400" dirty="0">
              <a:latin typeface="Garamond" panose="02020404030301010803" pitchFamily="18" charset="0"/>
              <a:cs typeface="Arial" panose="020B0604020202020204" pitchFamily="34" charset="0"/>
            </a:endParaRPr>
          </a:p>
          <a:p>
            <a:pPr>
              <a:spcBef>
                <a:spcPts val="0"/>
              </a:spcBef>
              <a:spcAft>
                <a:spcPts val="800"/>
              </a:spcAft>
            </a:pPr>
            <a:endParaRPr lang="en-US" sz="1400" dirty="0" smtClean="0">
              <a:solidFill>
                <a:schemeClr val="tx1"/>
              </a:solidFill>
              <a:latin typeface="Garamond" panose="02020404030301010803" pitchFamily="18" charset="0"/>
              <a:cs typeface="Arial" panose="020B0604020202020204" pitchFamily="34" charset="0"/>
            </a:endParaRPr>
          </a:p>
          <a:p>
            <a:pPr>
              <a:spcBef>
                <a:spcPts val="0"/>
              </a:spcBef>
              <a:spcAft>
                <a:spcPts val="800"/>
              </a:spcAft>
            </a:pPr>
            <a:r>
              <a:rPr lang="en-US" sz="1400" dirty="0" smtClean="0">
                <a:solidFill>
                  <a:schemeClr val="tx1"/>
                </a:solidFill>
                <a:latin typeface="Garamond" panose="02020404030301010803" pitchFamily="18" charset="0"/>
                <a:cs typeface="Arial" panose="020B0604020202020204" pitchFamily="34" charset="0"/>
              </a:rPr>
              <a:t>Notice</a:t>
            </a:r>
            <a:r>
              <a:rPr lang="en-US" sz="1400" dirty="0">
                <a:solidFill>
                  <a:schemeClr val="tx1"/>
                </a:solidFill>
                <a:latin typeface="Garamond" panose="02020404030301010803" pitchFamily="18" charset="0"/>
                <a:cs typeface="Arial" panose="020B0604020202020204" pitchFamily="34" charset="0"/>
              </a:rPr>
              <a:t>!</a:t>
            </a:r>
          </a:p>
          <a:p>
            <a:pPr>
              <a:spcBef>
                <a:spcPts val="0"/>
              </a:spcBef>
              <a:spcAft>
                <a:spcPts val="800"/>
              </a:spcAft>
            </a:pPr>
            <a:r>
              <a:rPr lang="en-US" sz="1400" dirty="0">
                <a:solidFill>
                  <a:schemeClr val="tx1"/>
                </a:solidFill>
                <a:latin typeface="Garamond" panose="02020404030301010803" pitchFamily="18" charset="0"/>
                <a:cs typeface="Arial" panose="020B0604020202020204" pitchFamily="34" charset="0"/>
              </a:rPr>
              <a:t>*Sometimes there is little or no difference between the two tenses.</a:t>
            </a:r>
          </a:p>
          <a:p>
            <a:pPr>
              <a:spcBef>
                <a:spcPts val="0"/>
              </a:spcBef>
              <a:spcAft>
                <a:spcPts val="800"/>
              </a:spcAft>
            </a:pPr>
            <a:endParaRPr lang="en-US" sz="1400" dirty="0">
              <a:latin typeface="Garamond" panose="02020404030301010803" pitchFamily="18" charset="0"/>
              <a:cs typeface="Arial" panose="020B0604020202020204" pitchFamily="34" charset="0"/>
            </a:endParaRPr>
          </a:p>
          <a:p>
            <a:pPr>
              <a:spcBef>
                <a:spcPts val="0"/>
              </a:spcBef>
              <a:spcAft>
                <a:spcPts val="800"/>
              </a:spcAft>
            </a:pPr>
            <a:endParaRPr lang="en-US" sz="1400" dirty="0" smtClean="0">
              <a:latin typeface="Garamond" panose="02020404030301010803" pitchFamily="18" charset="0"/>
              <a:cs typeface="Arial" panose="020B0604020202020204" pitchFamily="34" charset="0"/>
            </a:endParaRPr>
          </a:p>
          <a:p>
            <a:pPr>
              <a:spcBef>
                <a:spcPts val="0"/>
              </a:spcBef>
              <a:spcAft>
                <a:spcPts val="800"/>
              </a:spcAft>
            </a:pPr>
            <a:r>
              <a:rPr lang="en-US" sz="1400" dirty="0" smtClean="0">
                <a:latin typeface="Garamond" panose="02020404030301010803" pitchFamily="18" charset="0"/>
                <a:cs typeface="Arial" panose="020B0604020202020204" pitchFamily="34" charset="0"/>
              </a:rPr>
              <a:t>*The continuous can sometimes suggest a more temporary situation. The simple can sound more permanent.</a:t>
            </a:r>
          </a:p>
          <a:p>
            <a:pPr>
              <a:spcBef>
                <a:spcPts val="0"/>
              </a:spcBef>
              <a:spcAft>
                <a:spcPts val="800"/>
              </a:spcAft>
            </a:pPr>
            <a:r>
              <a:rPr lang="en-US" sz="1400" dirty="0" smtClean="0">
                <a:latin typeface="Garamond" panose="02020404030301010803" pitchFamily="18" charset="0"/>
                <a:cs typeface="Arial" panose="020B0604020202020204" pitchFamily="34" charset="0"/>
              </a:rPr>
              <a:t>I’ve been living with a host family for six weeks.</a:t>
            </a:r>
          </a:p>
          <a:p>
            <a:pPr>
              <a:spcBef>
                <a:spcPts val="0"/>
              </a:spcBef>
              <a:spcAft>
                <a:spcPts val="800"/>
              </a:spcAft>
            </a:pPr>
            <a:r>
              <a:rPr lang="en-US" sz="1400" dirty="0" smtClean="0">
                <a:latin typeface="Garamond" panose="02020404030301010803" pitchFamily="18" charset="0"/>
                <a:cs typeface="Arial" panose="020B0604020202020204" pitchFamily="34" charset="0"/>
              </a:rPr>
              <a:t>I’ve lived in this city for a very long time.</a:t>
            </a:r>
            <a:endParaRPr lang="en-US" sz="1400" dirty="0">
              <a:latin typeface="Garamond" panose="02020404030301010803" pitchFamily="18" charset="0"/>
              <a:cs typeface="Arial" panose="020B0604020202020204" pitchFamily="34" charset="0"/>
            </a:endParaRPr>
          </a:p>
          <a:p>
            <a:pPr>
              <a:spcBef>
                <a:spcPts val="0"/>
              </a:spcBef>
              <a:spcAft>
                <a:spcPts val="800"/>
              </a:spcAft>
            </a:pPr>
            <a:r>
              <a:rPr lang="en-US" sz="1400" dirty="0" smtClean="0">
                <a:latin typeface="Garamond" panose="02020404030301010803" pitchFamily="18" charset="0"/>
                <a:cs typeface="Arial" panose="020B0604020202020204" pitchFamily="34" charset="0"/>
              </a:rPr>
              <a:t>*Certain verbs suggest duration: </a:t>
            </a:r>
            <a:r>
              <a:rPr lang="en-US" sz="1400" i="1" dirty="0" smtClean="0">
                <a:latin typeface="Garamond" panose="02020404030301010803" pitchFamily="18" charset="0"/>
                <a:cs typeface="Arial" panose="020B0604020202020204" pitchFamily="34" charset="0"/>
              </a:rPr>
              <a:t>wait, rain, snow, learn, sit, lie, play, stay. </a:t>
            </a:r>
            <a:r>
              <a:rPr lang="en-US" sz="1400" dirty="0" smtClean="0">
                <a:latin typeface="Garamond" panose="02020404030301010803" pitchFamily="18" charset="0"/>
                <a:cs typeface="Arial" panose="020B0604020202020204" pitchFamily="34" charset="0"/>
              </a:rPr>
              <a:t>They are often found in the continuous.</a:t>
            </a:r>
          </a:p>
          <a:p>
            <a:pPr>
              <a:spcBef>
                <a:spcPts val="0"/>
              </a:spcBef>
              <a:spcAft>
                <a:spcPts val="800"/>
              </a:spcAft>
            </a:pPr>
            <a:r>
              <a:rPr lang="en-US" sz="1400" dirty="0" smtClean="0">
                <a:latin typeface="Garamond" panose="02020404030301010803" pitchFamily="18" charset="0"/>
                <a:cs typeface="Arial" panose="020B0604020202020204" pitchFamily="34" charset="0"/>
              </a:rPr>
              <a:t>It’s been raining all day.</a:t>
            </a:r>
          </a:p>
          <a:p>
            <a:pPr>
              <a:spcBef>
                <a:spcPts val="0"/>
              </a:spcBef>
              <a:spcAft>
                <a:spcPts val="800"/>
              </a:spcAft>
            </a:pPr>
            <a:r>
              <a:rPr lang="en-US" sz="1400" dirty="0" smtClean="0">
                <a:latin typeface="Garamond" panose="02020404030301010803" pitchFamily="18" charset="0"/>
                <a:cs typeface="Arial" panose="020B0604020202020204" pitchFamily="34" charset="0"/>
              </a:rPr>
              <a:t>*State verbs do not take the continuous.</a:t>
            </a:r>
          </a:p>
          <a:p>
            <a:pPr>
              <a:spcBef>
                <a:spcPts val="0"/>
              </a:spcBef>
              <a:spcAft>
                <a:spcPts val="800"/>
              </a:spcAft>
            </a:pPr>
            <a:r>
              <a:rPr lang="en-US" sz="1400" dirty="0" smtClean="0">
                <a:latin typeface="Garamond" panose="02020404030301010803" pitchFamily="18" charset="0"/>
                <a:cs typeface="Arial" panose="020B0604020202020204" pitchFamily="34" charset="0"/>
              </a:rPr>
              <a:t>I’ve known Jane for years.</a:t>
            </a:r>
          </a:p>
          <a:p>
            <a:pPr>
              <a:spcBef>
                <a:spcPts val="0"/>
              </a:spcBef>
              <a:spcAft>
                <a:spcPts val="800"/>
              </a:spcAft>
            </a:pPr>
            <a:endParaRPr lang="en-US" sz="1400" dirty="0">
              <a:latin typeface="Garamond" panose="02020404030301010803" pitchFamily="18" charset="0"/>
              <a:cs typeface="Arial" panose="020B0604020202020204" pitchFamily="34" charset="0"/>
            </a:endParaRPr>
          </a:p>
          <a:p>
            <a:pPr>
              <a:spcBef>
                <a:spcPts val="0"/>
              </a:spcBef>
              <a:spcAft>
                <a:spcPts val="800"/>
              </a:spcAft>
            </a:pPr>
            <a:endParaRPr lang="en-US" sz="1400" dirty="0" smtClean="0">
              <a:latin typeface="Garamond" panose="02020404030301010803" pitchFamily="18" charset="0"/>
              <a:cs typeface="Arial" panose="020B0604020202020204" pitchFamily="34" charset="0"/>
            </a:endParaRPr>
          </a:p>
          <a:p>
            <a:pPr>
              <a:spcBef>
                <a:spcPts val="0"/>
              </a:spcBef>
              <a:spcAft>
                <a:spcPts val="800"/>
              </a:spcAft>
            </a:pPr>
            <a:endParaRPr lang="en-US" sz="1400" dirty="0">
              <a:latin typeface="Garamond" panose="02020404030301010803" pitchFamily="18" charset="0"/>
              <a:cs typeface="Arial" panose="020B0604020202020204" pitchFamily="34" charset="0"/>
            </a:endParaRPr>
          </a:p>
          <a:p>
            <a:pPr>
              <a:spcBef>
                <a:spcPts val="0"/>
              </a:spcBef>
              <a:spcAft>
                <a:spcPts val="800"/>
              </a:spcAft>
            </a:pPr>
            <a:endParaRPr lang="en-US" sz="1400" dirty="0" smtClean="0">
              <a:latin typeface="Garamond" panose="02020404030301010803" pitchFamily="18" charset="0"/>
              <a:cs typeface="Arial" panose="020B0604020202020204" pitchFamily="34" charset="0"/>
            </a:endParaRPr>
          </a:p>
          <a:p>
            <a:pPr>
              <a:spcBef>
                <a:spcPts val="0"/>
              </a:spcBef>
              <a:spcAft>
                <a:spcPts val="800"/>
              </a:spcAft>
            </a:pPr>
            <a:endParaRPr lang="en-US" sz="1400" dirty="0">
              <a:latin typeface="Garamond" panose="02020404030301010803" pitchFamily="18" charset="0"/>
              <a:cs typeface="Arial" panose="020B0604020202020204" pitchFamily="34" charset="0"/>
            </a:endParaRPr>
          </a:p>
          <a:p>
            <a:pPr>
              <a:spcBef>
                <a:spcPts val="0"/>
              </a:spcBef>
              <a:spcAft>
                <a:spcPts val="800"/>
              </a:spcAft>
            </a:pPr>
            <a:endParaRPr lang="en-US" sz="1400" dirty="0" smtClean="0">
              <a:latin typeface="Garamond" panose="02020404030301010803" pitchFamily="18" charset="0"/>
              <a:cs typeface="Arial" panose="020B0604020202020204" pitchFamily="34" charset="0"/>
            </a:endParaRPr>
          </a:p>
          <a:p>
            <a:pPr>
              <a:spcBef>
                <a:spcPts val="0"/>
              </a:spcBef>
              <a:spcAft>
                <a:spcPts val="800"/>
              </a:spcAft>
            </a:pPr>
            <a:endParaRPr lang="en-US" sz="1400" dirty="0">
              <a:latin typeface="Garamond" panose="02020404030301010803" pitchFamily="18" charset="0"/>
              <a:cs typeface="Arial" panose="020B0604020202020204" pitchFamily="34" charset="0"/>
            </a:endParaRPr>
          </a:p>
          <a:p>
            <a:pPr>
              <a:spcBef>
                <a:spcPts val="0"/>
              </a:spcBef>
              <a:spcAft>
                <a:spcPts val="800"/>
              </a:spcAft>
            </a:pPr>
            <a:endParaRPr lang="en-US" sz="1400" dirty="0" smtClean="0">
              <a:latin typeface="Garamond" panose="02020404030301010803" pitchFamily="18" charset="0"/>
              <a:cs typeface="Arial" panose="020B0604020202020204" pitchFamily="34" charset="0"/>
            </a:endParaRPr>
          </a:p>
        </p:txBody>
      </p:sp>
      <p:sp>
        <p:nvSpPr>
          <p:cNvPr id="11" name="Slide Number Placeholder 10"/>
          <p:cNvSpPr>
            <a:spLocks noGrp="1"/>
          </p:cNvSpPr>
          <p:nvPr>
            <p:ph type="sldNum" sz="quarter" idx="12"/>
          </p:nvPr>
        </p:nvSpPr>
        <p:spPr/>
        <p:txBody>
          <a:bodyPr/>
          <a:lstStyle/>
          <a:p>
            <a:fld id="{260FA027-7F7A-4343-989B-5CDB2D8C78D4}" type="slidenum">
              <a:rPr lang="en-US" sz="1000" smtClean="0">
                <a:solidFill>
                  <a:schemeClr val="tx1"/>
                </a:solidFill>
                <a:latin typeface="Garamond" panose="02020404030301010803" pitchFamily="18" charset="0"/>
              </a:rPr>
              <a:t>3</a:t>
            </a:fld>
            <a:endParaRPr lang="en-US" sz="1000" dirty="0">
              <a:solidFill>
                <a:schemeClr val="tx1"/>
              </a:solidFill>
              <a:latin typeface="Garamond" panose="02020404030301010803" pitchFamily="18" charset="0"/>
            </a:endParaRPr>
          </a:p>
        </p:txBody>
      </p:sp>
      <p:sp>
        <p:nvSpPr>
          <p:cNvPr id="3" name="Rectangle 2"/>
          <p:cNvSpPr/>
          <p:nvPr/>
        </p:nvSpPr>
        <p:spPr>
          <a:xfrm>
            <a:off x="1147609" y="2081719"/>
            <a:ext cx="4533344" cy="1527243"/>
          </a:xfrm>
          <a:prstGeom prst="rect">
            <a:avLst/>
          </a:prstGeom>
          <a:solidFill>
            <a:schemeClr val="lt1">
              <a:hueOff val="0"/>
              <a:satOff val="0"/>
              <a:lumOff val="0"/>
              <a:alpha val="30000"/>
            </a:schemeClr>
          </a:solidFill>
        </p:spPr>
      </p:sp>
      <p:sp>
        <p:nvSpPr>
          <p:cNvPr id="7" name="Freeform 6"/>
          <p:cNvSpPr/>
          <p:nvPr/>
        </p:nvSpPr>
        <p:spPr>
          <a:xfrm>
            <a:off x="1147609" y="2515256"/>
            <a:ext cx="4533344" cy="1247400"/>
          </a:xfrm>
          <a:custGeom>
            <a:avLst/>
            <a:gdLst>
              <a:gd name="connsiteX0" fmla="*/ 0 w 4533344"/>
              <a:gd name="connsiteY0" fmla="*/ 0 h 1247400"/>
              <a:gd name="connsiteX1" fmla="*/ 4533344 w 4533344"/>
              <a:gd name="connsiteY1" fmla="*/ 0 h 1247400"/>
              <a:gd name="connsiteX2" fmla="*/ 4533344 w 4533344"/>
              <a:gd name="connsiteY2" fmla="*/ 1247400 h 1247400"/>
              <a:gd name="connsiteX3" fmla="*/ 0 w 4533344"/>
              <a:gd name="connsiteY3" fmla="*/ 1247400 h 1247400"/>
              <a:gd name="connsiteX4" fmla="*/ 0 w 4533344"/>
              <a:gd name="connsiteY4" fmla="*/ 0 h 1247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33344" h="1247400">
                <a:moveTo>
                  <a:pt x="0" y="0"/>
                </a:moveTo>
                <a:lnTo>
                  <a:pt x="4533344" y="0"/>
                </a:lnTo>
                <a:lnTo>
                  <a:pt x="4533344" y="1247400"/>
                </a:lnTo>
                <a:lnTo>
                  <a:pt x="0" y="1247400"/>
                </a:lnTo>
                <a:lnTo>
                  <a:pt x="0" y="0"/>
                </a:lnTo>
                <a:close/>
              </a:path>
            </a:pathLst>
          </a:custGeom>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51838" tIns="187452" rIns="351838" bIns="99568" numCol="1" spcCol="1270" anchor="t" anchorCtr="0">
            <a:noAutofit/>
          </a:bodyPr>
          <a:lstStyle/>
          <a:p>
            <a:pPr marL="114300" lvl="1" indent="-114300" algn="l" defTabSz="622300">
              <a:lnSpc>
                <a:spcPct val="90000"/>
              </a:lnSpc>
              <a:spcBef>
                <a:spcPct val="0"/>
              </a:spcBef>
              <a:spcAft>
                <a:spcPct val="15000"/>
              </a:spcAft>
              <a:buChar char="••"/>
            </a:pPr>
            <a:r>
              <a:rPr lang="en-US" sz="1400" b="0" kern="1200" dirty="0" smtClean="0"/>
              <a:t>The verb action began in the past and continues to the present. It possibly goes on into the future, as well.</a:t>
            </a:r>
            <a:endParaRPr lang="en-US" sz="1400" b="0" kern="1200" dirty="0"/>
          </a:p>
          <a:p>
            <a:pPr marL="0" lvl="1" algn="l" defTabSz="622300">
              <a:lnSpc>
                <a:spcPct val="90000"/>
              </a:lnSpc>
              <a:spcBef>
                <a:spcPct val="0"/>
              </a:spcBef>
              <a:spcAft>
                <a:spcPct val="15000"/>
              </a:spcAft>
            </a:pPr>
            <a:r>
              <a:rPr lang="en-US" sz="1400" b="0" i="1" kern="1200" dirty="0" smtClean="0"/>
              <a:t>We’ve lived in this house for twenty years. </a:t>
            </a:r>
            <a:r>
              <a:rPr lang="en-US" sz="1400" b="0" kern="1200" dirty="0" smtClean="0"/>
              <a:t>(and we still live in here.)</a:t>
            </a:r>
            <a:endParaRPr lang="en-US" sz="1400" b="0" kern="1200" dirty="0"/>
          </a:p>
        </p:txBody>
      </p:sp>
      <p:sp>
        <p:nvSpPr>
          <p:cNvPr id="10" name="Freeform 9"/>
          <p:cNvSpPr/>
          <p:nvPr/>
        </p:nvSpPr>
        <p:spPr>
          <a:xfrm>
            <a:off x="1374276" y="2382416"/>
            <a:ext cx="3173340" cy="265680"/>
          </a:xfrm>
          <a:custGeom>
            <a:avLst/>
            <a:gdLst>
              <a:gd name="connsiteX0" fmla="*/ 0 w 3173340"/>
              <a:gd name="connsiteY0" fmla="*/ 44281 h 265680"/>
              <a:gd name="connsiteX1" fmla="*/ 44281 w 3173340"/>
              <a:gd name="connsiteY1" fmla="*/ 0 h 265680"/>
              <a:gd name="connsiteX2" fmla="*/ 3129059 w 3173340"/>
              <a:gd name="connsiteY2" fmla="*/ 0 h 265680"/>
              <a:gd name="connsiteX3" fmla="*/ 3173340 w 3173340"/>
              <a:gd name="connsiteY3" fmla="*/ 44281 h 265680"/>
              <a:gd name="connsiteX4" fmla="*/ 3173340 w 3173340"/>
              <a:gd name="connsiteY4" fmla="*/ 221399 h 265680"/>
              <a:gd name="connsiteX5" fmla="*/ 3129059 w 3173340"/>
              <a:gd name="connsiteY5" fmla="*/ 265680 h 265680"/>
              <a:gd name="connsiteX6" fmla="*/ 44281 w 3173340"/>
              <a:gd name="connsiteY6" fmla="*/ 265680 h 265680"/>
              <a:gd name="connsiteX7" fmla="*/ 0 w 3173340"/>
              <a:gd name="connsiteY7" fmla="*/ 221399 h 265680"/>
              <a:gd name="connsiteX8" fmla="*/ 0 w 3173340"/>
              <a:gd name="connsiteY8" fmla="*/ 44281 h 265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73340" h="265680">
                <a:moveTo>
                  <a:pt x="0" y="44281"/>
                </a:moveTo>
                <a:cubicBezTo>
                  <a:pt x="0" y="19825"/>
                  <a:pt x="19825" y="0"/>
                  <a:pt x="44281" y="0"/>
                </a:cubicBezTo>
                <a:lnTo>
                  <a:pt x="3129059" y="0"/>
                </a:lnTo>
                <a:cubicBezTo>
                  <a:pt x="3153515" y="0"/>
                  <a:pt x="3173340" y="19825"/>
                  <a:pt x="3173340" y="44281"/>
                </a:cubicBezTo>
                <a:lnTo>
                  <a:pt x="3173340" y="221399"/>
                </a:lnTo>
                <a:cubicBezTo>
                  <a:pt x="3173340" y="245855"/>
                  <a:pt x="3153515" y="265680"/>
                  <a:pt x="3129059" y="265680"/>
                </a:cubicBezTo>
                <a:lnTo>
                  <a:pt x="44281" y="265680"/>
                </a:lnTo>
                <a:cubicBezTo>
                  <a:pt x="19825" y="265680"/>
                  <a:pt x="0" y="245855"/>
                  <a:pt x="0" y="221399"/>
                </a:cubicBezTo>
                <a:lnTo>
                  <a:pt x="0" y="44281"/>
                </a:lnTo>
                <a:close/>
              </a:path>
            </a:pathLst>
          </a:custGeom>
          <a:solidFill>
            <a:schemeClr val="accent6">
              <a:lumMod val="60000"/>
              <a:lumOff val="40000"/>
            </a:schemeClr>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132914" tIns="12969" rIns="132914" bIns="12969" numCol="1" spcCol="1270" anchor="ctr" anchorCtr="0">
            <a:noAutofit/>
          </a:bodyPr>
          <a:lstStyle/>
          <a:p>
            <a:pPr lvl="0" algn="l" defTabSz="622300">
              <a:lnSpc>
                <a:spcPct val="90000"/>
              </a:lnSpc>
              <a:spcBef>
                <a:spcPct val="0"/>
              </a:spcBef>
              <a:spcAft>
                <a:spcPct val="35000"/>
              </a:spcAft>
            </a:pPr>
            <a:r>
              <a:rPr lang="en-US" sz="1400" b="0" kern="1200" dirty="0" smtClean="0"/>
              <a:t>1. Unfinished past</a:t>
            </a:r>
            <a:endParaRPr lang="en-US" sz="1400" b="0" kern="1200" dirty="0"/>
          </a:p>
        </p:txBody>
      </p:sp>
      <p:sp>
        <p:nvSpPr>
          <p:cNvPr id="6" name="TextBox 5"/>
          <p:cNvSpPr txBox="1"/>
          <p:nvPr/>
        </p:nvSpPr>
        <p:spPr>
          <a:xfrm>
            <a:off x="503434" y="4556652"/>
            <a:ext cx="1406795" cy="625812"/>
          </a:xfrm>
          <a:prstGeom prst="rect">
            <a:avLst/>
          </a:prstGeom>
          <a:noFill/>
        </p:spPr>
        <p:txBody>
          <a:bodyPr wrap="none" rtlCol="0">
            <a:spAutoFit/>
          </a:bodyPr>
          <a:lstStyle/>
          <a:p>
            <a:pPr>
              <a:spcBef>
                <a:spcPts val="0"/>
              </a:spcBef>
              <a:spcAft>
                <a:spcPts val="800"/>
              </a:spcAft>
            </a:pPr>
            <a:r>
              <a:rPr lang="en-US" sz="1400" dirty="0">
                <a:latin typeface="Garamond" panose="02020404030301010803" pitchFamily="18" charset="0"/>
                <a:cs typeface="Arial" panose="020B0604020202020204" pitchFamily="34" charset="0"/>
              </a:rPr>
              <a:t>I’ve played</a:t>
            </a:r>
          </a:p>
          <a:p>
            <a:pPr>
              <a:spcBef>
                <a:spcPts val="0"/>
              </a:spcBef>
              <a:spcAft>
                <a:spcPts val="800"/>
              </a:spcAft>
            </a:pPr>
            <a:r>
              <a:rPr lang="en-US" sz="1400" dirty="0">
                <a:latin typeface="Garamond" panose="02020404030301010803" pitchFamily="18" charset="0"/>
                <a:cs typeface="Arial" panose="020B0604020202020204" pitchFamily="34" charset="0"/>
              </a:rPr>
              <a:t>I’ve been playing </a:t>
            </a:r>
          </a:p>
        </p:txBody>
      </p:sp>
      <p:sp>
        <p:nvSpPr>
          <p:cNvPr id="12" name="TextBox 11"/>
          <p:cNvSpPr txBox="1"/>
          <p:nvPr/>
        </p:nvSpPr>
        <p:spPr>
          <a:xfrm>
            <a:off x="2057637" y="4715669"/>
            <a:ext cx="1828578" cy="307777"/>
          </a:xfrm>
          <a:prstGeom prst="rect">
            <a:avLst/>
          </a:prstGeom>
          <a:noFill/>
        </p:spPr>
        <p:txBody>
          <a:bodyPr wrap="none" rtlCol="0">
            <a:spAutoFit/>
          </a:bodyPr>
          <a:lstStyle/>
          <a:p>
            <a:pPr>
              <a:spcBef>
                <a:spcPts val="0"/>
              </a:spcBef>
              <a:spcAft>
                <a:spcPts val="800"/>
              </a:spcAft>
            </a:pPr>
            <a:r>
              <a:rPr lang="en-US" sz="1400" dirty="0" smtClean="0">
                <a:latin typeface="Garamond" panose="02020404030301010803" pitchFamily="18" charset="0"/>
                <a:cs typeface="Arial" panose="020B0604020202020204" pitchFamily="34" charset="0"/>
              </a:rPr>
              <a:t>tennis since I was a kid.</a:t>
            </a:r>
            <a:endParaRPr lang="en-US" sz="1400" dirty="0">
              <a:latin typeface="Garamond" panose="02020404030301010803" pitchFamily="18" charset="0"/>
              <a:cs typeface="Arial" panose="020B0604020202020204" pitchFamily="34" charset="0"/>
            </a:endParaRPr>
          </a:p>
        </p:txBody>
      </p:sp>
      <p:cxnSp>
        <p:nvCxnSpPr>
          <p:cNvPr id="8" name="Straight Connector 7"/>
          <p:cNvCxnSpPr/>
          <p:nvPr/>
        </p:nvCxnSpPr>
        <p:spPr>
          <a:xfrm flipV="1">
            <a:off x="1910229" y="4663665"/>
            <a:ext cx="0" cy="4572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37001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255333" y="783773"/>
          <a:ext cx="6356553" cy="554356"/>
        </p:xfrm>
        <a:graphic>
          <a:graphicData uri="http://schemas.openxmlformats.org/drawingml/2006/table">
            <a:tbl>
              <a:tblPr firstRow="1" bandRow="1"/>
              <a:tblGrid>
                <a:gridCol w="2118851">
                  <a:extLst>
                    <a:ext uri="{9D8B030D-6E8A-4147-A177-3AD203B41FA5}">
                      <a16:colId xmlns:a16="http://schemas.microsoft.com/office/drawing/2014/main" val="1847047324"/>
                    </a:ext>
                  </a:extLst>
                </a:gridCol>
                <a:gridCol w="2118851">
                  <a:extLst>
                    <a:ext uri="{9D8B030D-6E8A-4147-A177-3AD203B41FA5}">
                      <a16:colId xmlns:a16="http://schemas.microsoft.com/office/drawing/2014/main" val="175948351"/>
                    </a:ext>
                  </a:extLst>
                </a:gridCol>
                <a:gridCol w="2118851">
                  <a:extLst>
                    <a:ext uri="{9D8B030D-6E8A-4147-A177-3AD203B41FA5}">
                      <a16:colId xmlns:a16="http://schemas.microsoft.com/office/drawing/2014/main" val="816875167"/>
                    </a:ext>
                  </a:extLst>
                </a:gridCol>
              </a:tblGrid>
              <a:tr h="31319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Garamond" panose="02020404030301010803" pitchFamily="18" charset="0"/>
                        </a:rPr>
                        <a:t>Unit 2 					</a:t>
                      </a:r>
                    </a:p>
                    <a:p>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r>
                        <a:rPr lang="en-US" sz="1100" dirty="0" smtClean="0">
                          <a:solidFill>
                            <a:schemeClr val="tx1"/>
                          </a:solidFill>
                          <a:latin typeface="Garamond" panose="02020404030301010803" pitchFamily="18" charset="0"/>
                        </a:rPr>
                        <a:t>Been there, done that!</a:t>
                      </a:r>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defTabSz="257169"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Garamond" panose="02020404030301010803" pitchFamily="18" charset="0"/>
                        </a:rPr>
                        <a:t>Grammar Reference</a:t>
                      </a:r>
                      <a:endParaRPr lang="en-US" sz="1100" dirty="0" smtClean="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843173449"/>
                  </a:ext>
                </a:extLst>
              </a:tr>
            </a:tbl>
          </a:graphicData>
        </a:graphic>
      </p:graphicFrame>
      <p:sp>
        <p:nvSpPr>
          <p:cNvPr id="9" name="Text Placeholder 8"/>
          <p:cNvSpPr>
            <a:spLocks noGrp="1"/>
          </p:cNvSpPr>
          <p:nvPr>
            <p:ph type="body" sz="half" idx="2"/>
          </p:nvPr>
        </p:nvSpPr>
        <p:spPr>
          <a:xfrm>
            <a:off x="411981" y="1818752"/>
            <a:ext cx="6119099" cy="7236733"/>
          </a:xfrm>
        </p:spPr>
        <p:txBody>
          <a:bodyPr anchor="t">
            <a:noAutofit/>
          </a:bodyPr>
          <a:lstStyle/>
          <a:p>
            <a:pPr>
              <a:spcBef>
                <a:spcPts val="0"/>
              </a:spcBef>
              <a:spcAft>
                <a:spcPts val="800"/>
              </a:spcAft>
            </a:pPr>
            <a:r>
              <a:rPr lang="en-US" sz="1400" cap="small" dirty="0" smtClean="0">
                <a:solidFill>
                  <a:schemeClr val="tx1"/>
                </a:solidFill>
                <a:latin typeface="Garamond" panose="02020404030301010803" pitchFamily="18" charset="0"/>
                <a:ea typeface="Calibri" panose="020F0502020204030204" pitchFamily="34" charset="0"/>
                <a:cs typeface="Arial" panose="020B0604020202020204" pitchFamily="34" charset="0"/>
              </a:rPr>
              <a:t>Use of the present perfect simple and continuous</a:t>
            </a:r>
          </a:p>
          <a:p>
            <a:pPr>
              <a:spcBef>
                <a:spcPts val="0"/>
              </a:spcBef>
              <a:spcAft>
                <a:spcPts val="800"/>
              </a:spcAft>
            </a:pPr>
            <a:endParaRPr lang="en-US" sz="1400" dirty="0" smtClean="0">
              <a:solidFill>
                <a:schemeClr val="tx1"/>
              </a:solidFill>
              <a:latin typeface="Garamond" panose="02020404030301010803" pitchFamily="18" charset="0"/>
              <a:cs typeface="Arial" panose="020B0604020202020204" pitchFamily="34" charset="0"/>
            </a:endParaRPr>
          </a:p>
          <a:p>
            <a:pPr>
              <a:spcBef>
                <a:spcPts val="0"/>
              </a:spcBef>
              <a:spcAft>
                <a:spcPts val="800"/>
              </a:spcAft>
            </a:pPr>
            <a:endParaRPr lang="en-US" sz="1400" dirty="0">
              <a:solidFill>
                <a:schemeClr val="tx1"/>
              </a:solidFill>
              <a:latin typeface="Garamond" panose="02020404030301010803" pitchFamily="18" charset="0"/>
              <a:cs typeface="Arial" panose="020B0604020202020204" pitchFamily="34" charset="0"/>
            </a:endParaRPr>
          </a:p>
          <a:p>
            <a:pPr>
              <a:spcBef>
                <a:spcPts val="0"/>
              </a:spcBef>
              <a:spcAft>
                <a:spcPts val="800"/>
              </a:spcAft>
            </a:pPr>
            <a:endParaRPr lang="en-US" sz="1400" dirty="0" smtClean="0">
              <a:solidFill>
                <a:schemeClr val="tx1"/>
              </a:solidFill>
              <a:latin typeface="Garamond" panose="02020404030301010803" pitchFamily="18" charset="0"/>
              <a:cs typeface="Arial" panose="020B0604020202020204" pitchFamily="34" charset="0"/>
            </a:endParaRPr>
          </a:p>
          <a:p>
            <a:pPr>
              <a:spcBef>
                <a:spcPts val="0"/>
              </a:spcBef>
              <a:spcAft>
                <a:spcPts val="800"/>
              </a:spcAft>
            </a:pPr>
            <a:endParaRPr lang="en-US" sz="1400" dirty="0" smtClean="0">
              <a:solidFill>
                <a:schemeClr val="tx1"/>
              </a:solidFill>
              <a:latin typeface="Garamond" panose="02020404030301010803" pitchFamily="18" charset="0"/>
              <a:cs typeface="Arial" panose="020B0604020202020204" pitchFamily="34" charset="0"/>
            </a:endParaRPr>
          </a:p>
          <a:p>
            <a:pPr>
              <a:spcBef>
                <a:spcPts val="0"/>
              </a:spcBef>
              <a:spcAft>
                <a:spcPts val="800"/>
              </a:spcAft>
            </a:pPr>
            <a:endParaRPr lang="en-US" sz="1400" dirty="0">
              <a:solidFill>
                <a:schemeClr val="tx1"/>
              </a:solidFill>
              <a:latin typeface="Garamond" panose="02020404030301010803" pitchFamily="18" charset="0"/>
              <a:cs typeface="Arial" panose="020B0604020202020204" pitchFamily="34" charset="0"/>
            </a:endParaRPr>
          </a:p>
          <a:p>
            <a:pPr>
              <a:spcBef>
                <a:spcPts val="0"/>
              </a:spcBef>
              <a:spcAft>
                <a:spcPts val="800"/>
              </a:spcAft>
            </a:pPr>
            <a:endParaRPr lang="en-US" sz="1400" dirty="0" smtClean="0">
              <a:solidFill>
                <a:schemeClr val="tx1"/>
              </a:solidFill>
              <a:latin typeface="Garamond" panose="02020404030301010803" pitchFamily="18" charset="0"/>
              <a:cs typeface="Arial" panose="020B0604020202020204" pitchFamily="34" charset="0"/>
            </a:endParaRPr>
          </a:p>
          <a:p>
            <a:pPr>
              <a:spcBef>
                <a:spcPts val="0"/>
              </a:spcBef>
              <a:spcAft>
                <a:spcPts val="800"/>
              </a:spcAft>
            </a:pPr>
            <a:endParaRPr lang="en-US" sz="1400" dirty="0" smtClean="0">
              <a:solidFill>
                <a:schemeClr val="tx1"/>
              </a:solidFill>
              <a:latin typeface="Garamond" panose="02020404030301010803" pitchFamily="18" charset="0"/>
              <a:cs typeface="Arial" panose="020B0604020202020204" pitchFamily="34" charset="0"/>
            </a:endParaRPr>
          </a:p>
          <a:p>
            <a:pPr>
              <a:spcBef>
                <a:spcPts val="0"/>
              </a:spcBef>
              <a:spcAft>
                <a:spcPts val="800"/>
              </a:spcAft>
            </a:pPr>
            <a:r>
              <a:rPr lang="en-US" sz="1400" dirty="0" smtClean="0">
                <a:solidFill>
                  <a:schemeClr val="tx1"/>
                </a:solidFill>
                <a:latin typeface="Garamond" panose="02020404030301010803" pitchFamily="18" charset="0"/>
                <a:cs typeface="Arial" panose="020B0604020202020204" pitchFamily="34" charset="0"/>
              </a:rPr>
              <a:t>Notice!</a:t>
            </a:r>
          </a:p>
          <a:p>
            <a:pPr>
              <a:spcBef>
                <a:spcPts val="0"/>
              </a:spcBef>
              <a:spcAft>
                <a:spcPts val="800"/>
              </a:spcAft>
            </a:pPr>
            <a:r>
              <a:rPr lang="en-US" sz="1400" dirty="0" smtClean="0">
                <a:solidFill>
                  <a:schemeClr val="tx1"/>
                </a:solidFill>
                <a:latin typeface="Garamond" panose="02020404030301010803" pitchFamily="18" charset="0"/>
                <a:cs typeface="Arial" panose="020B0604020202020204" pitchFamily="34" charset="0"/>
              </a:rPr>
              <a:t>*Certain verbs suggest a short action: </a:t>
            </a:r>
            <a:r>
              <a:rPr lang="en-US" sz="1400" i="1" dirty="0" smtClean="0">
                <a:solidFill>
                  <a:schemeClr val="tx1"/>
                </a:solidFill>
                <a:latin typeface="Garamond" panose="02020404030301010803" pitchFamily="18" charset="0"/>
                <a:cs typeface="Arial" panose="020B0604020202020204" pitchFamily="34" charset="0"/>
              </a:rPr>
              <a:t>start, find, lose, begin, stop, break, die, decide, cut.</a:t>
            </a:r>
            <a:endParaRPr lang="en-US" sz="1400" dirty="0" smtClean="0">
              <a:solidFill>
                <a:schemeClr val="tx1"/>
              </a:solidFill>
              <a:latin typeface="Garamond" panose="02020404030301010803" pitchFamily="18" charset="0"/>
              <a:cs typeface="Arial" panose="020B0604020202020204" pitchFamily="34" charset="0"/>
            </a:endParaRPr>
          </a:p>
          <a:p>
            <a:pPr>
              <a:spcBef>
                <a:spcPts val="0"/>
              </a:spcBef>
              <a:spcAft>
                <a:spcPts val="800"/>
              </a:spcAft>
            </a:pPr>
            <a:r>
              <a:rPr lang="en-US" sz="1400" dirty="0" smtClean="0">
                <a:solidFill>
                  <a:schemeClr val="tx1"/>
                </a:solidFill>
                <a:latin typeface="Garamond" panose="02020404030301010803" pitchFamily="18" charset="0"/>
                <a:cs typeface="Arial" panose="020B0604020202020204" pitchFamily="34" charset="0"/>
              </a:rPr>
              <a:t>I’ve broken the vase.</a:t>
            </a:r>
          </a:p>
          <a:p>
            <a:pPr>
              <a:spcBef>
                <a:spcPts val="0"/>
              </a:spcBef>
              <a:spcAft>
                <a:spcPts val="800"/>
              </a:spcAft>
            </a:pPr>
            <a:r>
              <a:rPr lang="en-US" sz="1400" dirty="0" smtClean="0">
                <a:solidFill>
                  <a:schemeClr val="tx1"/>
                </a:solidFill>
                <a:latin typeface="Garamond" panose="02020404030301010803" pitchFamily="18" charset="0"/>
                <a:cs typeface="Arial" panose="020B0604020202020204" pitchFamily="34" charset="0"/>
              </a:rPr>
              <a:t>In the continuous, these verbs suggest a repeated activity.</a:t>
            </a:r>
          </a:p>
          <a:p>
            <a:pPr>
              <a:spcBef>
                <a:spcPts val="0"/>
              </a:spcBef>
              <a:spcAft>
                <a:spcPts val="800"/>
              </a:spcAft>
            </a:pPr>
            <a:r>
              <a:rPr lang="en-US" sz="1400" dirty="0" smtClean="0">
                <a:solidFill>
                  <a:schemeClr val="tx1"/>
                </a:solidFill>
                <a:latin typeface="Garamond" panose="02020404030301010803" pitchFamily="18" charset="0"/>
                <a:cs typeface="Arial" panose="020B0604020202020204" pitchFamily="34" charset="0"/>
              </a:rPr>
              <a:t>I’ve been stopping smoking for years.</a:t>
            </a:r>
          </a:p>
          <a:p>
            <a:pPr>
              <a:spcBef>
                <a:spcPts val="0"/>
              </a:spcBef>
              <a:spcAft>
                <a:spcPts val="800"/>
              </a:spcAft>
            </a:pPr>
            <a:r>
              <a:rPr lang="en-US" sz="1400" dirty="0" smtClean="0">
                <a:solidFill>
                  <a:schemeClr val="tx1"/>
                </a:solidFill>
                <a:latin typeface="Garamond" panose="02020404030301010803" pitchFamily="18" charset="0"/>
                <a:cs typeface="Arial" panose="020B0604020202020204" pitchFamily="34" charset="0"/>
              </a:rPr>
              <a:t>*The use of the simple suggests a completed action. The continuous suggests a possibly incomplete action.</a:t>
            </a:r>
          </a:p>
          <a:p>
            <a:pPr>
              <a:spcBef>
                <a:spcPts val="0"/>
              </a:spcBef>
              <a:spcAft>
                <a:spcPts val="800"/>
              </a:spcAft>
            </a:pPr>
            <a:r>
              <a:rPr lang="en-US" sz="1400" dirty="0" smtClean="0">
                <a:solidFill>
                  <a:schemeClr val="tx1"/>
                </a:solidFill>
                <a:latin typeface="Garamond" panose="02020404030301010803" pitchFamily="18" charset="0"/>
                <a:cs typeface="Arial" panose="020B0604020202020204" pitchFamily="34" charset="0"/>
              </a:rPr>
              <a:t>I’ve painted the bathroom.</a:t>
            </a:r>
          </a:p>
          <a:p>
            <a:pPr>
              <a:spcBef>
                <a:spcPts val="0"/>
              </a:spcBef>
              <a:spcAft>
                <a:spcPts val="800"/>
              </a:spcAft>
            </a:pPr>
            <a:r>
              <a:rPr lang="en-US" sz="1400" dirty="0" smtClean="0">
                <a:solidFill>
                  <a:schemeClr val="tx1"/>
                </a:solidFill>
                <a:latin typeface="Garamond" panose="02020404030301010803" pitchFamily="18" charset="0"/>
                <a:cs typeface="Arial" panose="020B0604020202020204" pitchFamily="34" charset="0"/>
              </a:rPr>
              <a:t>I’m tired because I’ve been working. (Finished? Unfinished?)</a:t>
            </a:r>
          </a:p>
          <a:p>
            <a:pPr>
              <a:spcBef>
                <a:spcPts val="0"/>
              </a:spcBef>
              <a:spcAft>
                <a:spcPts val="800"/>
              </a:spcAft>
            </a:pPr>
            <a:r>
              <a:rPr lang="en-US" sz="1400" dirty="0" smtClean="0">
                <a:solidFill>
                  <a:schemeClr val="tx1"/>
                </a:solidFill>
                <a:latin typeface="Garamond" panose="02020404030301010803" pitchFamily="18" charset="0"/>
                <a:cs typeface="Arial" panose="020B0604020202020204" pitchFamily="34" charset="0"/>
              </a:rPr>
              <a:t>*The continuous can be found unqualified by any further information. The simple sounds quite wrong in this use.</a:t>
            </a:r>
          </a:p>
          <a:p>
            <a:pPr>
              <a:spcBef>
                <a:spcPts val="0"/>
              </a:spcBef>
              <a:spcAft>
                <a:spcPts val="800"/>
              </a:spcAft>
            </a:pPr>
            <a:r>
              <a:rPr lang="en-US" sz="1400" dirty="0" smtClean="0">
                <a:solidFill>
                  <a:schemeClr val="tx1"/>
                </a:solidFill>
                <a:latin typeface="Garamond" panose="02020404030301010803" pitchFamily="18" charset="0"/>
                <a:cs typeface="Arial" panose="020B0604020202020204" pitchFamily="34" charset="0"/>
              </a:rPr>
              <a:t>I’m wet because I’ve been swimming.</a:t>
            </a:r>
          </a:p>
          <a:p>
            <a:pPr>
              <a:spcBef>
                <a:spcPts val="0"/>
              </a:spcBef>
              <a:spcAft>
                <a:spcPts val="800"/>
              </a:spcAft>
            </a:pPr>
            <a:r>
              <a:rPr lang="en-US" sz="1400" dirty="0" smtClean="0">
                <a:solidFill>
                  <a:schemeClr val="tx1"/>
                </a:solidFill>
                <a:latin typeface="Garamond" panose="02020404030301010803" pitchFamily="18" charset="0"/>
                <a:cs typeface="Arial" panose="020B0604020202020204" pitchFamily="34" charset="0"/>
              </a:rPr>
              <a:t>*Sometimes there is little difference between the Past Simple and the Present Perfect.</a:t>
            </a:r>
          </a:p>
          <a:p>
            <a:pPr>
              <a:spcBef>
                <a:spcPts val="0"/>
              </a:spcBef>
              <a:spcAft>
                <a:spcPts val="800"/>
              </a:spcAft>
            </a:pPr>
            <a:endParaRPr lang="en-US" sz="1400" dirty="0">
              <a:solidFill>
                <a:schemeClr val="tx1"/>
              </a:solidFill>
              <a:latin typeface="Garamond" panose="02020404030301010803" pitchFamily="18" charset="0"/>
              <a:cs typeface="Arial" panose="020B0604020202020204" pitchFamily="34" charset="0"/>
            </a:endParaRPr>
          </a:p>
          <a:p>
            <a:pPr>
              <a:spcBef>
                <a:spcPts val="0"/>
              </a:spcBef>
              <a:spcAft>
                <a:spcPts val="800"/>
              </a:spcAft>
            </a:pPr>
            <a:endParaRPr lang="en-US" sz="1400" dirty="0" smtClean="0">
              <a:solidFill>
                <a:schemeClr val="tx1"/>
              </a:solidFill>
              <a:latin typeface="Garamond" panose="02020404030301010803" pitchFamily="18" charset="0"/>
              <a:cs typeface="Arial" panose="020B0604020202020204" pitchFamily="34" charset="0"/>
            </a:endParaRPr>
          </a:p>
          <a:p>
            <a:pPr>
              <a:spcBef>
                <a:spcPts val="0"/>
              </a:spcBef>
              <a:spcAft>
                <a:spcPts val="800"/>
              </a:spcAft>
            </a:pPr>
            <a:endParaRPr lang="en-US" sz="1400" dirty="0">
              <a:solidFill>
                <a:schemeClr val="tx1"/>
              </a:solidFill>
              <a:latin typeface="Garamond" panose="02020404030301010803" pitchFamily="18" charset="0"/>
              <a:cs typeface="Arial" panose="020B0604020202020204" pitchFamily="34" charset="0"/>
            </a:endParaRPr>
          </a:p>
          <a:p>
            <a:pPr>
              <a:spcBef>
                <a:spcPts val="0"/>
              </a:spcBef>
              <a:spcAft>
                <a:spcPts val="800"/>
              </a:spcAft>
            </a:pPr>
            <a:endParaRPr lang="en-US" sz="1400" dirty="0" smtClean="0">
              <a:solidFill>
                <a:schemeClr val="tx1"/>
              </a:solidFill>
              <a:latin typeface="Garamond" panose="02020404030301010803" pitchFamily="18" charset="0"/>
              <a:cs typeface="Arial" panose="020B0604020202020204" pitchFamily="34" charset="0"/>
            </a:endParaRPr>
          </a:p>
          <a:p>
            <a:pPr>
              <a:spcBef>
                <a:spcPts val="0"/>
              </a:spcBef>
              <a:spcAft>
                <a:spcPts val="800"/>
              </a:spcAft>
            </a:pPr>
            <a:endParaRPr lang="en-US" sz="1400" dirty="0">
              <a:solidFill>
                <a:schemeClr val="tx1"/>
              </a:solidFill>
              <a:latin typeface="Garamond" panose="02020404030301010803" pitchFamily="18" charset="0"/>
              <a:cs typeface="Arial" panose="020B0604020202020204" pitchFamily="34" charset="0"/>
            </a:endParaRPr>
          </a:p>
          <a:p>
            <a:pPr>
              <a:spcBef>
                <a:spcPts val="0"/>
              </a:spcBef>
              <a:spcAft>
                <a:spcPts val="800"/>
              </a:spcAft>
            </a:pPr>
            <a:endParaRPr lang="en-US" sz="1400" dirty="0" smtClean="0">
              <a:solidFill>
                <a:schemeClr val="tx1"/>
              </a:solidFill>
              <a:latin typeface="Garamond" panose="02020404030301010803" pitchFamily="18" charset="0"/>
              <a:cs typeface="Arial" panose="020B0604020202020204" pitchFamily="34" charset="0"/>
            </a:endParaRPr>
          </a:p>
        </p:txBody>
      </p:sp>
      <p:sp>
        <p:nvSpPr>
          <p:cNvPr id="11" name="Slide Number Placeholder 10"/>
          <p:cNvSpPr>
            <a:spLocks noGrp="1"/>
          </p:cNvSpPr>
          <p:nvPr>
            <p:ph type="sldNum" sz="quarter" idx="12"/>
          </p:nvPr>
        </p:nvSpPr>
        <p:spPr/>
        <p:txBody>
          <a:bodyPr/>
          <a:lstStyle/>
          <a:p>
            <a:fld id="{260FA027-7F7A-4343-989B-5CDB2D8C78D4}" type="slidenum">
              <a:rPr lang="en-US" sz="1000" smtClean="0">
                <a:solidFill>
                  <a:schemeClr val="tx1"/>
                </a:solidFill>
                <a:latin typeface="Garamond" panose="02020404030301010803" pitchFamily="18" charset="0"/>
              </a:rPr>
              <a:t>4</a:t>
            </a:fld>
            <a:endParaRPr lang="en-US" sz="1000" dirty="0">
              <a:solidFill>
                <a:schemeClr val="tx1"/>
              </a:solidFill>
              <a:latin typeface="Garamond" panose="02020404030301010803" pitchFamily="18" charset="0"/>
            </a:endParaRPr>
          </a:p>
        </p:txBody>
      </p:sp>
      <p:sp>
        <p:nvSpPr>
          <p:cNvPr id="13" name="Freeform 12"/>
          <p:cNvSpPr/>
          <p:nvPr/>
        </p:nvSpPr>
        <p:spPr>
          <a:xfrm>
            <a:off x="573932" y="2426571"/>
            <a:ext cx="5603132" cy="1824416"/>
          </a:xfrm>
          <a:custGeom>
            <a:avLst/>
            <a:gdLst>
              <a:gd name="connsiteX0" fmla="*/ 0 w 4533344"/>
              <a:gd name="connsiteY0" fmla="*/ 0 h 850500"/>
              <a:gd name="connsiteX1" fmla="*/ 4533344 w 4533344"/>
              <a:gd name="connsiteY1" fmla="*/ 0 h 850500"/>
              <a:gd name="connsiteX2" fmla="*/ 4533344 w 4533344"/>
              <a:gd name="connsiteY2" fmla="*/ 850500 h 850500"/>
              <a:gd name="connsiteX3" fmla="*/ 0 w 4533344"/>
              <a:gd name="connsiteY3" fmla="*/ 850500 h 850500"/>
              <a:gd name="connsiteX4" fmla="*/ 0 w 4533344"/>
              <a:gd name="connsiteY4" fmla="*/ 0 h 850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33344" h="850500">
                <a:moveTo>
                  <a:pt x="0" y="0"/>
                </a:moveTo>
                <a:lnTo>
                  <a:pt x="4533344" y="0"/>
                </a:lnTo>
                <a:lnTo>
                  <a:pt x="4533344" y="850500"/>
                </a:lnTo>
                <a:lnTo>
                  <a:pt x="0" y="850500"/>
                </a:lnTo>
                <a:lnTo>
                  <a:pt x="0" y="0"/>
                </a:lnTo>
                <a:close/>
              </a:path>
            </a:pathLst>
          </a:custGeom>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51838" tIns="187452" rIns="351838" bIns="99568" numCol="1" spcCol="1270" anchor="t" anchorCtr="0">
            <a:noAutofit/>
          </a:bodyPr>
          <a:lstStyle/>
          <a:p>
            <a:pPr marL="114300" lvl="1" indent="-114300" algn="l" defTabSz="622300">
              <a:lnSpc>
                <a:spcPct val="90000"/>
              </a:lnSpc>
              <a:spcBef>
                <a:spcPct val="0"/>
              </a:spcBef>
              <a:spcAft>
                <a:spcPct val="15000"/>
              </a:spcAft>
              <a:buChar char="••"/>
            </a:pPr>
            <a:r>
              <a:rPr lang="en-US" sz="1400" b="0" kern="1200" dirty="0" smtClean="0"/>
              <a:t>The verb action happened in the recent past and its results are felt now.</a:t>
            </a:r>
          </a:p>
          <a:p>
            <a:pPr marL="0" lvl="1" algn="l" defTabSz="622300">
              <a:lnSpc>
                <a:spcPct val="90000"/>
              </a:lnSpc>
              <a:spcBef>
                <a:spcPct val="0"/>
              </a:spcBef>
              <a:spcAft>
                <a:spcPct val="15000"/>
              </a:spcAft>
            </a:pPr>
            <a:r>
              <a:rPr lang="en-US" sz="1400" b="0" kern="1200" dirty="0" smtClean="0"/>
              <a:t>I’m covered in mud because I’ve been gardening. (Because of the gardening that started in the past you see me covered in mud </a:t>
            </a:r>
            <a:r>
              <a:rPr lang="en-US" sz="1400" b="0" i="1" kern="1200" dirty="0" smtClean="0"/>
              <a:t>now</a:t>
            </a:r>
            <a:r>
              <a:rPr lang="en-US" sz="1400" b="0" kern="1200" dirty="0" smtClean="0"/>
              <a:t>.)</a:t>
            </a:r>
          </a:p>
          <a:p>
            <a:pPr marL="0" lvl="1" algn="l" defTabSz="622300">
              <a:lnSpc>
                <a:spcPct val="90000"/>
              </a:lnSpc>
              <a:spcBef>
                <a:spcPct val="0"/>
              </a:spcBef>
              <a:spcAft>
                <a:spcPct val="15000"/>
              </a:spcAft>
            </a:pPr>
            <a:endParaRPr lang="en-US" sz="1400" dirty="0"/>
          </a:p>
          <a:p>
            <a:pPr marL="0" lvl="1" algn="l" defTabSz="622300">
              <a:lnSpc>
                <a:spcPct val="90000"/>
              </a:lnSpc>
              <a:spcBef>
                <a:spcPct val="0"/>
              </a:spcBef>
              <a:spcAft>
                <a:spcPct val="15000"/>
              </a:spcAft>
            </a:pPr>
            <a:r>
              <a:rPr lang="en-US" sz="1400" dirty="0" smtClean="0"/>
              <a:t>The simple emphasizes the completed action. The continuous emphasizes the repeated activities over a period of time.</a:t>
            </a:r>
            <a:endParaRPr lang="en-US" sz="1400" b="0" kern="1200" dirty="0" smtClean="0"/>
          </a:p>
          <a:p>
            <a:pPr marL="114300" lvl="1" indent="-114300" algn="l" defTabSz="622300">
              <a:lnSpc>
                <a:spcPct val="90000"/>
              </a:lnSpc>
              <a:spcBef>
                <a:spcPct val="0"/>
              </a:spcBef>
              <a:spcAft>
                <a:spcPct val="15000"/>
              </a:spcAft>
              <a:buChar char="••"/>
            </a:pPr>
            <a:endParaRPr lang="en-US" sz="1400" b="0" kern="1200" dirty="0"/>
          </a:p>
        </p:txBody>
      </p:sp>
      <p:sp>
        <p:nvSpPr>
          <p:cNvPr id="14" name="Freeform 13"/>
          <p:cNvSpPr/>
          <p:nvPr/>
        </p:nvSpPr>
        <p:spPr>
          <a:xfrm>
            <a:off x="1374276" y="2293731"/>
            <a:ext cx="3173340" cy="338727"/>
          </a:xfrm>
          <a:custGeom>
            <a:avLst/>
            <a:gdLst>
              <a:gd name="connsiteX0" fmla="*/ 0 w 3173340"/>
              <a:gd name="connsiteY0" fmla="*/ 44281 h 265680"/>
              <a:gd name="connsiteX1" fmla="*/ 44281 w 3173340"/>
              <a:gd name="connsiteY1" fmla="*/ 0 h 265680"/>
              <a:gd name="connsiteX2" fmla="*/ 3129059 w 3173340"/>
              <a:gd name="connsiteY2" fmla="*/ 0 h 265680"/>
              <a:gd name="connsiteX3" fmla="*/ 3173340 w 3173340"/>
              <a:gd name="connsiteY3" fmla="*/ 44281 h 265680"/>
              <a:gd name="connsiteX4" fmla="*/ 3173340 w 3173340"/>
              <a:gd name="connsiteY4" fmla="*/ 221399 h 265680"/>
              <a:gd name="connsiteX5" fmla="*/ 3129059 w 3173340"/>
              <a:gd name="connsiteY5" fmla="*/ 265680 h 265680"/>
              <a:gd name="connsiteX6" fmla="*/ 44281 w 3173340"/>
              <a:gd name="connsiteY6" fmla="*/ 265680 h 265680"/>
              <a:gd name="connsiteX7" fmla="*/ 0 w 3173340"/>
              <a:gd name="connsiteY7" fmla="*/ 221399 h 265680"/>
              <a:gd name="connsiteX8" fmla="*/ 0 w 3173340"/>
              <a:gd name="connsiteY8" fmla="*/ 44281 h 265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73340" h="265680">
                <a:moveTo>
                  <a:pt x="0" y="44281"/>
                </a:moveTo>
                <a:cubicBezTo>
                  <a:pt x="0" y="19825"/>
                  <a:pt x="19825" y="0"/>
                  <a:pt x="44281" y="0"/>
                </a:cubicBezTo>
                <a:lnTo>
                  <a:pt x="3129059" y="0"/>
                </a:lnTo>
                <a:cubicBezTo>
                  <a:pt x="3153515" y="0"/>
                  <a:pt x="3173340" y="19825"/>
                  <a:pt x="3173340" y="44281"/>
                </a:cubicBezTo>
                <a:lnTo>
                  <a:pt x="3173340" y="221399"/>
                </a:lnTo>
                <a:cubicBezTo>
                  <a:pt x="3173340" y="245855"/>
                  <a:pt x="3153515" y="265680"/>
                  <a:pt x="3129059" y="265680"/>
                </a:cubicBezTo>
                <a:lnTo>
                  <a:pt x="44281" y="265680"/>
                </a:lnTo>
                <a:cubicBezTo>
                  <a:pt x="19825" y="265680"/>
                  <a:pt x="0" y="245855"/>
                  <a:pt x="0" y="221399"/>
                </a:cubicBezTo>
                <a:lnTo>
                  <a:pt x="0" y="44281"/>
                </a:lnTo>
                <a:close/>
              </a:path>
            </a:pathLst>
          </a:custGeom>
          <a:solidFill>
            <a:schemeClr val="accent6">
              <a:lumMod val="60000"/>
              <a:lumOff val="40000"/>
            </a:schemeClr>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132914" tIns="12969" rIns="132914" bIns="12969" numCol="1" spcCol="1270" anchor="ctr" anchorCtr="0">
            <a:noAutofit/>
          </a:bodyPr>
          <a:lstStyle/>
          <a:p>
            <a:pPr lvl="0" algn="l" defTabSz="622300">
              <a:lnSpc>
                <a:spcPct val="90000"/>
              </a:lnSpc>
              <a:spcBef>
                <a:spcPct val="0"/>
              </a:spcBef>
              <a:spcAft>
                <a:spcPct val="35000"/>
              </a:spcAft>
            </a:pPr>
            <a:r>
              <a:rPr lang="en-US" sz="1400" b="0" kern="1200" dirty="0" smtClean="0"/>
              <a:t>2. Present result</a:t>
            </a:r>
            <a:endParaRPr lang="en-US" sz="1400" b="0" kern="1200" dirty="0"/>
          </a:p>
        </p:txBody>
      </p:sp>
      <p:sp>
        <p:nvSpPr>
          <p:cNvPr id="17" name="TextBox 16"/>
          <p:cNvSpPr txBox="1"/>
          <p:nvPr/>
        </p:nvSpPr>
        <p:spPr>
          <a:xfrm>
            <a:off x="503434" y="8379639"/>
            <a:ext cx="646459" cy="307777"/>
          </a:xfrm>
          <a:prstGeom prst="rect">
            <a:avLst/>
          </a:prstGeom>
          <a:noFill/>
        </p:spPr>
        <p:txBody>
          <a:bodyPr wrap="none" rtlCol="0">
            <a:spAutoFit/>
          </a:bodyPr>
          <a:lstStyle/>
          <a:p>
            <a:pPr>
              <a:spcBef>
                <a:spcPts val="0"/>
              </a:spcBef>
              <a:spcAft>
                <a:spcPts val="800"/>
              </a:spcAft>
            </a:pPr>
            <a:r>
              <a:rPr lang="en-US" sz="1400" dirty="0" smtClean="0">
                <a:latin typeface="Garamond" panose="02020404030301010803" pitchFamily="18" charset="0"/>
                <a:cs typeface="Arial" panose="020B0604020202020204" pitchFamily="34" charset="0"/>
              </a:rPr>
              <a:t>Where</a:t>
            </a:r>
            <a:endParaRPr lang="en-US" sz="1400" dirty="0">
              <a:latin typeface="Garamond" panose="02020404030301010803" pitchFamily="18" charset="0"/>
              <a:cs typeface="Arial" panose="020B0604020202020204" pitchFamily="34" charset="0"/>
            </a:endParaRPr>
          </a:p>
        </p:txBody>
      </p:sp>
      <p:sp>
        <p:nvSpPr>
          <p:cNvPr id="18" name="TextBox 17"/>
          <p:cNvSpPr txBox="1"/>
          <p:nvPr/>
        </p:nvSpPr>
        <p:spPr>
          <a:xfrm>
            <a:off x="2524563" y="8363558"/>
            <a:ext cx="805092" cy="307777"/>
          </a:xfrm>
          <a:prstGeom prst="rect">
            <a:avLst/>
          </a:prstGeom>
          <a:noFill/>
        </p:spPr>
        <p:txBody>
          <a:bodyPr wrap="none" rtlCol="0">
            <a:spAutoFit/>
          </a:bodyPr>
          <a:lstStyle/>
          <a:p>
            <a:pPr>
              <a:spcBef>
                <a:spcPts val="0"/>
              </a:spcBef>
              <a:spcAft>
                <a:spcPts val="800"/>
              </a:spcAft>
            </a:pPr>
            <a:r>
              <a:rPr lang="en-US" sz="1400" dirty="0">
                <a:latin typeface="Garamond" panose="02020404030301010803" pitchFamily="18" charset="0"/>
                <a:cs typeface="Arial" panose="020B0604020202020204" pitchFamily="34" charset="0"/>
              </a:rPr>
              <a:t>m</a:t>
            </a:r>
            <a:r>
              <a:rPr lang="en-US" sz="1400" dirty="0" smtClean="0">
                <a:latin typeface="Garamond" panose="02020404030301010803" pitchFamily="18" charset="0"/>
                <a:cs typeface="Arial" panose="020B0604020202020204" pitchFamily="34" charset="0"/>
              </a:rPr>
              <a:t>y keys?</a:t>
            </a:r>
            <a:endParaRPr lang="en-US" sz="1400" dirty="0">
              <a:latin typeface="Garamond" panose="02020404030301010803" pitchFamily="18" charset="0"/>
              <a:cs typeface="Arial" panose="020B0604020202020204" pitchFamily="34" charset="0"/>
            </a:endParaRPr>
          </a:p>
        </p:txBody>
      </p:sp>
      <p:cxnSp>
        <p:nvCxnSpPr>
          <p:cNvPr id="19" name="Straight Connector 18"/>
          <p:cNvCxnSpPr/>
          <p:nvPr/>
        </p:nvCxnSpPr>
        <p:spPr>
          <a:xfrm flipV="1">
            <a:off x="2464705" y="8292098"/>
            <a:ext cx="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1167684" y="8298585"/>
            <a:ext cx="0" cy="457200"/>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278405" y="8230474"/>
            <a:ext cx="1079013" cy="625812"/>
          </a:xfrm>
          <a:prstGeom prst="rect">
            <a:avLst/>
          </a:prstGeom>
          <a:noFill/>
        </p:spPr>
        <p:txBody>
          <a:bodyPr wrap="none" rtlCol="0">
            <a:spAutoFit/>
          </a:bodyPr>
          <a:lstStyle/>
          <a:p>
            <a:pPr>
              <a:spcBef>
                <a:spcPts val="0"/>
              </a:spcBef>
              <a:spcAft>
                <a:spcPts val="800"/>
              </a:spcAft>
            </a:pPr>
            <a:r>
              <a:rPr lang="en-US" sz="1400" dirty="0">
                <a:latin typeface="Garamond" panose="02020404030301010803" pitchFamily="18" charset="0"/>
                <a:cs typeface="Arial" panose="020B0604020202020204" pitchFamily="34" charset="0"/>
              </a:rPr>
              <a:t>d</a:t>
            </a:r>
            <a:r>
              <a:rPr lang="en-US" sz="1400" dirty="0" smtClean="0">
                <a:latin typeface="Garamond" panose="02020404030301010803" pitchFamily="18" charset="0"/>
                <a:cs typeface="Arial" panose="020B0604020202020204" pitchFamily="34" charset="0"/>
              </a:rPr>
              <a:t>id you put</a:t>
            </a:r>
          </a:p>
          <a:p>
            <a:pPr>
              <a:spcBef>
                <a:spcPts val="0"/>
              </a:spcBef>
              <a:spcAft>
                <a:spcPts val="800"/>
              </a:spcAft>
            </a:pPr>
            <a:r>
              <a:rPr lang="en-US" sz="1400" dirty="0">
                <a:latin typeface="Garamond" panose="02020404030301010803" pitchFamily="18" charset="0"/>
                <a:cs typeface="Arial" panose="020B0604020202020204" pitchFamily="34" charset="0"/>
              </a:rPr>
              <a:t>h</a:t>
            </a:r>
            <a:r>
              <a:rPr lang="en-US" sz="1400" dirty="0" smtClean="0">
                <a:latin typeface="Garamond" panose="02020404030301010803" pitchFamily="18" charset="0"/>
                <a:cs typeface="Arial" panose="020B0604020202020204" pitchFamily="34" charset="0"/>
              </a:rPr>
              <a:t>ave you put</a:t>
            </a:r>
            <a:endParaRPr lang="en-US" sz="1400" dirty="0">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34132295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255333" y="783773"/>
          <a:ext cx="6356553" cy="554356"/>
        </p:xfrm>
        <a:graphic>
          <a:graphicData uri="http://schemas.openxmlformats.org/drawingml/2006/table">
            <a:tbl>
              <a:tblPr firstRow="1" bandRow="1"/>
              <a:tblGrid>
                <a:gridCol w="2118851">
                  <a:extLst>
                    <a:ext uri="{9D8B030D-6E8A-4147-A177-3AD203B41FA5}">
                      <a16:colId xmlns:a16="http://schemas.microsoft.com/office/drawing/2014/main" val="1847047324"/>
                    </a:ext>
                  </a:extLst>
                </a:gridCol>
                <a:gridCol w="2118851">
                  <a:extLst>
                    <a:ext uri="{9D8B030D-6E8A-4147-A177-3AD203B41FA5}">
                      <a16:colId xmlns:a16="http://schemas.microsoft.com/office/drawing/2014/main" val="175948351"/>
                    </a:ext>
                  </a:extLst>
                </a:gridCol>
                <a:gridCol w="2118851">
                  <a:extLst>
                    <a:ext uri="{9D8B030D-6E8A-4147-A177-3AD203B41FA5}">
                      <a16:colId xmlns:a16="http://schemas.microsoft.com/office/drawing/2014/main" val="816875167"/>
                    </a:ext>
                  </a:extLst>
                </a:gridCol>
              </a:tblGrid>
              <a:tr h="31319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Garamond" panose="02020404030301010803" pitchFamily="18" charset="0"/>
                        </a:rPr>
                        <a:t>Unit 2 					</a:t>
                      </a:r>
                    </a:p>
                    <a:p>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r>
                        <a:rPr lang="en-US" sz="1100" dirty="0" smtClean="0">
                          <a:solidFill>
                            <a:schemeClr val="tx1"/>
                          </a:solidFill>
                          <a:latin typeface="Garamond" panose="02020404030301010803" pitchFamily="18" charset="0"/>
                        </a:rPr>
                        <a:t>Been there, done that!</a:t>
                      </a:r>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defTabSz="257169"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Garamond" panose="02020404030301010803" pitchFamily="18" charset="0"/>
                        </a:rPr>
                        <a:t>Grammar Reference</a:t>
                      </a:r>
                      <a:endParaRPr lang="en-US" sz="1100" dirty="0" smtClean="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843173449"/>
                  </a:ext>
                </a:extLst>
              </a:tr>
            </a:tbl>
          </a:graphicData>
        </a:graphic>
      </p:graphicFrame>
      <p:sp>
        <p:nvSpPr>
          <p:cNvPr id="9" name="Text Placeholder 8"/>
          <p:cNvSpPr>
            <a:spLocks noGrp="1"/>
          </p:cNvSpPr>
          <p:nvPr>
            <p:ph type="body" sz="half" idx="2"/>
          </p:nvPr>
        </p:nvSpPr>
        <p:spPr>
          <a:xfrm>
            <a:off x="411983" y="1578440"/>
            <a:ext cx="6119099" cy="7236733"/>
          </a:xfrm>
        </p:spPr>
        <p:txBody>
          <a:bodyPr anchor="t">
            <a:noAutofit/>
          </a:bodyPr>
          <a:lstStyle/>
          <a:p>
            <a:pPr>
              <a:spcBef>
                <a:spcPts val="0"/>
              </a:spcBef>
              <a:spcAft>
                <a:spcPts val="800"/>
              </a:spcAft>
            </a:pPr>
            <a:r>
              <a:rPr lang="en-US" sz="1400" cap="small" dirty="0" smtClean="0">
                <a:solidFill>
                  <a:schemeClr val="tx1"/>
                </a:solidFill>
                <a:latin typeface="Garamond" panose="02020404030301010803" pitchFamily="18" charset="0"/>
                <a:ea typeface="Calibri" panose="020F0502020204030204" pitchFamily="34" charset="0"/>
                <a:cs typeface="Arial" panose="020B0604020202020204" pitchFamily="34" charset="0"/>
              </a:rPr>
              <a:t>Use of the present perfect simple and continuous</a:t>
            </a:r>
          </a:p>
          <a:p>
            <a:pPr>
              <a:spcBef>
                <a:spcPts val="0"/>
              </a:spcBef>
              <a:spcAft>
                <a:spcPts val="800"/>
              </a:spcAft>
            </a:pPr>
            <a:endParaRPr lang="en-US" sz="1400" dirty="0" smtClean="0">
              <a:solidFill>
                <a:schemeClr val="tx1"/>
              </a:solidFill>
              <a:latin typeface="Garamond" panose="02020404030301010803" pitchFamily="18" charset="0"/>
              <a:cs typeface="Arial" panose="020B0604020202020204" pitchFamily="34" charset="0"/>
            </a:endParaRPr>
          </a:p>
          <a:p>
            <a:pPr>
              <a:spcBef>
                <a:spcPts val="0"/>
              </a:spcBef>
              <a:spcAft>
                <a:spcPts val="800"/>
              </a:spcAft>
            </a:pPr>
            <a:endParaRPr lang="en-US" sz="1400" dirty="0">
              <a:solidFill>
                <a:schemeClr val="tx1"/>
              </a:solidFill>
              <a:latin typeface="Garamond" panose="02020404030301010803" pitchFamily="18" charset="0"/>
              <a:cs typeface="Arial" panose="020B0604020202020204" pitchFamily="34" charset="0"/>
            </a:endParaRPr>
          </a:p>
          <a:p>
            <a:pPr>
              <a:spcBef>
                <a:spcPts val="0"/>
              </a:spcBef>
              <a:spcAft>
                <a:spcPts val="800"/>
              </a:spcAft>
            </a:pPr>
            <a:endParaRPr lang="en-US" sz="1400" dirty="0" smtClean="0">
              <a:solidFill>
                <a:schemeClr val="tx1"/>
              </a:solidFill>
              <a:latin typeface="Garamond" panose="02020404030301010803" pitchFamily="18" charset="0"/>
              <a:cs typeface="Arial" panose="020B0604020202020204" pitchFamily="34" charset="0"/>
            </a:endParaRPr>
          </a:p>
          <a:p>
            <a:pPr>
              <a:spcBef>
                <a:spcPts val="0"/>
              </a:spcBef>
              <a:spcAft>
                <a:spcPts val="800"/>
              </a:spcAft>
            </a:pPr>
            <a:endParaRPr lang="en-US" sz="1400" dirty="0" smtClean="0">
              <a:solidFill>
                <a:schemeClr val="tx1"/>
              </a:solidFill>
              <a:latin typeface="Garamond" panose="02020404030301010803" pitchFamily="18" charset="0"/>
              <a:cs typeface="Arial" panose="020B0604020202020204" pitchFamily="34" charset="0"/>
            </a:endParaRPr>
          </a:p>
          <a:p>
            <a:pPr>
              <a:spcBef>
                <a:spcPts val="0"/>
              </a:spcBef>
              <a:spcAft>
                <a:spcPts val="800"/>
              </a:spcAft>
            </a:pPr>
            <a:endParaRPr lang="en-US" sz="1400" dirty="0" smtClean="0">
              <a:solidFill>
                <a:schemeClr val="tx1"/>
              </a:solidFill>
              <a:latin typeface="Garamond" panose="02020404030301010803" pitchFamily="18" charset="0"/>
              <a:cs typeface="Arial" panose="020B0604020202020204" pitchFamily="34" charset="0"/>
            </a:endParaRPr>
          </a:p>
          <a:p>
            <a:pPr>
              <a:spcBef>
                <a:spcPts val="0"/>
              </a:spcBef>
              <a:spcAft>
                <a:spcPts val="800"/>
              </a:spcAft>
            </a:pPr>
            <a:r>
              <a:rPr lang="en-US" sz="1400" dirty="0" smtClean="0">
                <a:solidFill>
                  <a:schemeClr val="tx1"/>
                </a:solidFill>
                <a:latin typeface="Garamond" panose="02020404030301010803" pitchFamily="18" charset="0"/>
                <a:cs typeface="Arial" panose="020B0604020202020204" pitchFamily="34" charset="0"/>
              </a:rPr>
              <a:t>Notice these two sentences.</a:t>
            </a:r>
          </a:p>
          <a:p>
            <a:pPr>
              <a:spcBef>
                <a:spcPts val="0"/>
              </a:spcBef>
              <a:spcAft>
                <a:spcPts val="800"/>
              </a:spcAft>
            </a:pPr>
            <a:r>
              <a:rPr lang="en-US" sz="1400" dirty="0" smtClean="0">
                <a:solidFill>
                  <a:schemeClr val="tx1"/>
                </a:solidFill>
                <a:latin typeface="Garamond" panose="02020404030301010803" pitchFamily="18" charset="0"/>
                <a:cs typeface="Arial" panose="020B0604020202020204" pitchFamily="34" charset="0"/>
              </a:rPr>
              <a:t>She’s been to Spain. (at some time in her life)</a:t>
            </a:r>
          </a:p>
          <a:p>
            <a:pPr>
              <a:spcBef>
                <a:spcPts val="0"/>
              </a:spcBef>
              <a:spcAft>
                <a:spcPts val="800"/>
              </a:spcAft>
            </a:pPr>
            <a:r>
              <a:rPr lang="en-US" sz="1400" dirty="0" smtClean="0">
                <a:solidFill>
                  <a:schemeClr val="tx1"/>
                </a:solidFill>
                <a:latin typeface="Garamond" panose="02020404030301010803" pitchFamily="18" charset="0"/>
                <a:cs typeface="Arial" panose="020B0604020202020204" pitchFamily="34" charset="0"/>
              </a:rPr>
              <a:t>She’s gone to Spain. (and she’s there now)</a:t>
            </a:r>
            <a:endParaRPr lang="en-US" sz="1400" dirty="0">
              <a:solidFill>
                <a:schemeClr val="tx1"/>
              </a:solidFill>
              <a:latin typeface="Garamond" panose="02020404030301010803" pitchFamily="18" charset="0"/>
              <a:cs typeface="Arial" panose="020B0604020202020204" pitchFamily="34" charset="0"/>
            </a:endParaRPr>
          </a:p>
          <a:p>
            <a:pPr>
              <a:spcBef>
                <a:spcPts val="0"/>
              </a:spcBef>
              <a:spcAft>
                <a:spcPts val="800"/>
              </a:spcAft>
            </a:pPr>
            <a:r>
              <a:rPr lang="en-US" sz="1400" dirty="0" smtClean="0">
                <a:solidFill>
                  <a:schemeClr val="tx1"/>
                </a:solidFill>
                <a:latin typeface="Garamond" panose="02020404030301010803" pitchFamily="18" charset="0"/>
                <a:cs typeface="Arial" panose="020B0604020202020204" pitchFamily="34" charset="0"/>
              </a:rPr>
              <a:t>The first is an example of indefinite past and the second is of present result.</a:t>
            </a:r>
          </a:p>
          <a:p>
            <a:pPr>
              <a:spcBef>
                <a:spcPts val="0"/>
              </a:spcBef>
              <a:spcAft>
                <a:spcPts val="800"/>
              </a:spcAft>
            </a:pPr>
            <a:endParaRPr lang="en-US" sz="1400" dirty="0">
              <a:solidFill>
                <a:schemeClr val="tx1"/>
              </a:solidFill>
              <a:latin typeface="Garamond" panose="02020404030301010803" pitchFamily="18" charset="0"/>
              <a:cs typeface="Arial" panose="020B0604020202020204" pitchFamily="34" charset="0"/>
            </a:endParaRPr>
          </a:p>
          <a:p>
            <a:pPr>
              <a:spcBef>
                <a:spcPts val="0"/>
              </a:spcBef>
              <a:spcAft>
                <a:spcPts val="800"/>
              </a:spcAft>
            </a:pPr>
            <a:endParaRPr lang="en-US" sz="1400" dirty="0" smtClean="0">
              <a:solidFill>
                <a:schemeClr val="tx1"/>
              </a:solidFill>
              <a:latin typeface="Garamond" panose="02020404030301010803" pitchFamily="18" charset="0"/>
              <a:cs typeface="Arial" panose="020B0604020202020204" pitchFamily="34" charset="0"/>
            </a:endParaRPr>
          </a:p>
          <a:p>
            <a:pPr>
              <a:spcBef>
                <a:spcPts val="0"/>
              </a:spcBef>
              <a:spcAft>
                <a:spcPts val="800"/>
              </a:spcAft>
            </a:pPr>
            <a:r>
              <a:rPr lang="en-US" sz="1400" cap="small" dirty="0" smtClean="0">
                <a:solidFill>
                  <a:schemeClr val="tx1"/>
                </a:solidFill>
                <a:latin typeface="Garamond" panose="02020404030301010803" pitchFamily="18" charset="0"/>
                <a:cs typeface="Arial" panose="020B0604020202020204" pitchFamily="34" charset="0"/>
              </a:rPr>
              <a:t>Showing Reactions</a:t>
            </a:r>
            <a:r>
              <a:rPr lang="en-US" sz="1400" dirty="0" smtClean="0">
                <a:solidFill>
                  <a:schemeClr val="tx1"/>
                </a:solidFill>
                <a:latin typeface="Garamond" panose="02020404030301010803" pitchFamily="18" charset="0"/>
                <a:cs typeface="Arial" panose="020B0604020202020204" pitchFamily="34" charset="0"/>
              </a:rPr>
              <a:t> </a:t>
            </a:r>
          </a:p>
          <a:p>
            <a:pPr>
              <a:spcBef>
                <a:spcPts val="0"/>
              </a:spcBef>
              <a:spcAft>
                <a:spcPts val="800"/>
              </a:spcAft>
            </a:pPr>
            <a:r>
              <a:rPr lang="en-US" sz="1400" dirty="0">
                <a:solidFill>
                  <a:schemeClr val="tx1"/>
                </a:solidFill>
                <a:latin typeface="Garamond" panose="02020404030301010803" pitchFamily="18" charset="0"/>
                <a:ea typeface="Calibri" panose="020F0502020204030204" pitchFamily="34" charset="0"/>
                <a:cs typeface="Arial" panose="020B0604020202020204" pitchFamily="34" charset="0"/>
              </a:rPr>
              <a:t>We use some expressions to show our reactions to news or stories we hear.</a:t>
            </a:r>
          </a:p>
          <a:p>
            <a:pPr>
              <a:spcBef>
                <a:spcPts val="0"/>
              </a:spcBef>
              <a:spcAft>
                <a:spcPts val="800"/>
              </a:spcAft>
            </a:pPr>
            <a:r>
              <a:rPr lang="en-US" sz="1400" dirty="0">
                <a:solidFill>
                  <a:schemeClr val="tx1"/>
                </a:solidFill>
                <a:latin typeface="Garamond" panose="02020404030301010803" pitchFamily="18" charset="0"/>
              </a:rPr>
              <a:t>I didn’t know that…</a:t>
            </a:r>
          </a:p>
          <a:p>
            <a:pPr>
              <a:spcBef>
                <a:spcPts val="0"/>
              </a:spcBef>
              <a:spcAft>
                <a:spcPts val="800"/>
              </a:spcAft>
            </a:pPr>
            <a:r>
              <a:rPr lang="en-US" sz="1400" dirty="0">
                <a:solidFill>
                  <a:schemeClr val="tx1"/>
                </a:solidFill>
                <a:latin typeface="Garamond" panose="02020404030301010803" pitchFamily="18" charset="0"/>
                <a:cs typeface="Arial" panose="020B0604020202020204" pitchFamily="34" charset="0"/>
              </a:rPr>
              <a:t>It’s a shame that…</a:t>
            </a:r>
          </a:p>
          <a:p>
            <a:pPr>
              <a:spcBef>
                <a:spcPts val="0"/>
              </a:spcBef>
              <a:spcAft>
                <a:spcPts val="800"/>
              </a:spcAft>
            </a:pPr>
            <a:r>
              <a:rPr lang="en-US" sz="1400" dirty="0">
                <a:solidFill>
                  <a:schemeClr val="tx1"/>
                </a:solidFill>
                <a:latin typeface="Garamond" panose="02020404030301010803" pitchFamily="18" charset="0"/>
                <a:cs typeface="Arial" panose="020B0604020202020204" pitchFamily="34" charset="0"/>
              </a:rPr>
              <a:t>It must be really difficult for</a:t>
            </a:r>
            <a:r>
              <a:rPr lang="en-US" sz="1400" dirty="0" smtClean="0">
                <a:solidFill>
                  <a:schemeClr val="tx1"/>
                </a:solidFill>
                <a:latin typeface="Garamond" panose="02020404030301010803" pitchFamily="18" charset="0"/>
                <a:cs typeface="Arial" panose="020B0604020202020204" pitchFamily="34" charset="0"/>
              </a:rPr>
              <a:t>…</a:t>
            </a:r>
            <a:endParaRPr lang="en-US" sz="1400" dirty="0">
              <a:solidFill>
                <a:schemeClr val="tx1"/>
              </a:solidFill>
              <a:latin typeface="Garamond" panose="02020404030301010803" pitchFamily="18" charset="0"/>
              <a:cs typeface="Arial" panose="020B0604020202020204" pitchFamily="34" charset="0"/>
            </a:endParaRPr>
          </a:p>
          <a:p>
            <a:pPr>
              <a:spcBef>
                <a:spcPts val="0"/>
              </a:spcBef>
              <a:spcAft>
                <a:spcPts val="800"/>
              </a:spcAft>
            </a:pPr>
            <a:r>
              <a:rPr lang="en-US" sz="1400" dirty="0">
                <a:solidFill>
                  <a:schemeClr val="tx1"/>
                </a:solidFill>
                <a:latin typeface="Garamond" panose="02020404030301010803" pitchFamily="18" charset="0"/>
                <a:cs typeface="Arial" panose="020B0604020202020204" pitchFamily="34" charset="0"/>
              </a:rPr>
              <a:t>You add the information you hear after the expression that may show your surprise, sadness, anger, etc. see </a:t>
            </a:r>
            <a:r>
              <a:rPr lang="en-US" sz="1400" dirty="0" smtClean="0">
                <a:solidFill>
                  <a:schemeClr val="tx1"/>
                </a:solidFill>
                <a:latin typeface="Garamond" panose="02020404030301010803" pitchFamily="18" charset="0"/>
                <a:cs typeface="Arial" panose="020B0604020202020204" pitchFamily="34" charset="0"/>
              </a:rPr>
              <a:t>p.21, What do you think 1.</a:t>
            </a:r>
            <a:endParaRPr lang="en-US" sz="1400" dirty="0">
              <a:solidFill>
                <a:schemeClr val="tx1"/>
              </a:solidFill>
              <a:latin typeface="Garamond" panose="02020404030301010803" pitchFamily="18" charset="0"/>
              <a:cs typeface="Arial" panose="020B0604020202020204" pitchFamily="34" charset="0"/>
            </a:endParaRPr>
          </a:p>
          <a:p>
            <a:pPr>
              <a:spcBef>
                <a:spcPts val="0"/>
              </a:spcBef>
              <a:spcAft>
                <a:spcPts val="800"/>
              </a:spcAft>
            </a:pPr>
            <a:endParaRPr lang="en-US" sz="1400" dirty="0">
              <a:latin typeface="Garamond" panose="02020404030301010803" pitchFamily="18" charset="0"/>
              <a:cs typeface="Arial" panose="020B0604020202020204" pitchFamily="34" charset="0"/>
            </a:endParaRPr>
          </a:p>
          <a:p>
            <a:pPr>
              <a:spcBef>
                <a:spcPts val="0"/>
              </a:spcBef>
              <a:spcAft>
                <a:spcPts val="800"/>
              </a:spcAft>
            </a:pPr>
            <a:endParaRPr lang="en-US" sz="1400" dirty="0" smtClean="0">
              <a:latin typeface="Garamond" panose="02020404030301010803" pitchFamily="18" charset="0"/>
              <a:cs typeface="Arial" panose="020B0604020202020204" pitchFamily="34" charset="0"/>
            </a:endParaRPr>
          </a:p>
        </p:txBody>
      </p:sp>
      <p:sp>
        <p:nvSpPr>
          <p:cNvPr id="11" name="Slide Number Placeholder 10"/>
          <p:cNvSpPr>
            <a:spLocks noGrp="1"/>
          </p:cNvSpPr>
          <p:nvPr>
            <p:ph type="sldNum" sz="quarter" idx="12"/>
          </p:nvPr>
        </p:nvSpPr>
        <p:spPr/>
        <p:txBody>
          <a:bodyPr/>
          <a:lstStyle/>
          <a:p>
            <a:fld id="{260FA027-7F7A-4343-989B-5CDB2D8C78D4}" type="slidenum">
              <a:rPr lang="en-US" sz="1000" smtClean="0">
                <a:solidFill>
                  <a:schemeClr val="tx1"/>
                </a:solidFill>
                <a:latin typeface="Garamond" panose="02020404030301010803" pitchFamily="18" charset="0"/>
              </a:rPr>
              <a:t>5</a:t>
            </a:fld>
            <a:endParaRPr lang="en-US" sz="1000" dirty="0">
              <a:solidFill>
                <a:schemeClr val="tx1"/>
              </a:solidFill>
              <a:latin typeface="Garamond" panose="02020404030301010803" pitchFamily="18" charset="0"/>
            </a:endParaRPr>
          </a:p>
        </p:txBody>
      </p:sp>
      <p:sp>
        <p:nvSpPr>
          <p:cNvPr id="15" name="Freeform 14"/>
          <p:cNvSpPr/>
          <p:nvPr/>
        </p:nvSpPr>
        <p:spPr>
          <a:xfrm>
            <a:off x="593386" y="2184183"/>
            <a:ext cx="5583677" cy="1220493"/>
          </a:xfrm>
          <a:custGeom>
            <a:avLst/>
            <a:gdLst>
              <a:gd name="connsiteX0" fmla="*/ 0 w 4533344"/>
              <a:gd name="connsiteY0" fmla="*/ 0 h 666225"/>
              <a:gd name="connsiteX1" fmla="*/ 4533344 w 4533344"/>
              <a:gd name="connsiteY1" fmla="*/ 0 h 666225"/>
              <a:gd name="connsiteX2" fmla="*/ 4533344 w 4533344"/>
              <a:gd name="connsiteY2" fmla="*/ 666225 h 666225"/>
              <a:gd name="connsiteX3" fmla="*/ 0 w 4533344"/>
              <a:gd name="connsiteY3" fmla="*/ 666225 h 666225"/>
              <a:gd name="connsiteX4" fmla="*/ 0 w 4533344"/>
              <a:gd name="connsiteY4" fmla="*/ 0 h 666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33344" h="666225">
                <a:moveTo>
                  <a:pt x="0" y="0"/>
                </a:moveTo>
                <a:lnTo>
                  <a:pt x="4533344" y="0"/>
                </a:lnTo>
                <a:lnTo>
                  <a:pt x="4533344" y="666225"/>
                </a:lnTo>
                <a:lnTo>
                  <a:pt x="0" y="666225"/>
                </a:lnTo>
                <a:lnTo>
                  <a:pt x="0" y="0"/>
                </a:lnTo>
                <a:close/>
              </a:path>
            </a:pathLst>
          </a:custGeom>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51838" tIns="187452" rIns="351838" bIns="99568" numCol="1" spcCol="1270" anchor="t" anchorCtr="0">
            <a:noAutofit/>
          </a:bodyPr>
          <a:lstStyle/>
          <a:p>
            <a:pPr marL="114300" lvl="1" indent="-114300" algn="l" defTabSz="622300">
              <a:lnSpc>
                <a:spcPct val="90000"/>
              </a:lnSpc>
              <a:spcBef>
                <a:spcPct val="0"/>
              </a:spcBef>
              <a:spcAft>
                <a:spcPct val="15000"/>
              </a:spcAft>
              <a:buChar char="••"/>
            </a:pPr>
            <a:r>
              <a:rPr lang="en-US" sz="1400" b="0" kern="1200" dirty="0" smtClean="0"/>
              <a:t>The verb action happened at an unspecified time in the past. The actual time isn’t important. We’re focusing on the experience at some time in our life.</a:t>
            </a:r>
          </a:p>
          <a:p>
            <a:pPr marL="0" lvl="1" algn="l" defTabSz="622300">
              <a:lnSpc>
                <a:spcPct val="90000"/>
              </a:lnSpc>
              <a:spcBef>
                <a:spcPct val="0"/>
              </a:spcBef>
              <a:spcAft>
                <a:spcPct val="15000"/>
              </a:spcAft>
            </a:pPr>
            <a:r>
              <a:rPr lang="en-US" sz="1400" b="0" kern="1200" dirty="0" smtClean="0"/>
              <a:t>She’s been to Spain. (at some time in her life, but we don’t know exactly when.)</a:t>
            </a:r>
            <a:endParaRPr lang="en-US" sz="1400" b="0" kern="1200" dirty="0"/>
          </a:p>
        </p:txBody>
      </p:sp>
      <p:sp>
        <p:nvSpPr>
          <p:cNvPr id="16" name="Freeform 15"/>
          <p:cNvSpPr/>
          <p:nvPr/>
        </p:nvSpPr>
        <p:spPr>
          <a:xfrm>
            <a:off x="1374276" y="2051343"/>
            <a:ext cx="3173340" cy="265680"/>
          </a:xfrm>
          <a:custGeom>
            <a:avLst/>
            <a:gdLst>
              <a:gd name="connsiteX0" fmla="*/ 0 w 3173340"/>
              <a:gd name="connsiteY0" fmla="*/ 44281 h 265680"/>
              <a:gd name="connsiteX1" fmla="*/ 44281 w 3173340"/>
              <a:gd name="connsiteY1" fmla="*/ 0 h 265680"/>
              <a:gd name="connsiteX2" fmla="*/ 3129059 w 3173340"/>
              <a:gd name="connsiteY2" fmla="*/ 0 h 265680"/>
              <a:gd name="connsiteX3" fmla="*/ 3173340 w 3173340"/>
              <a:gd name="connsiteY3" fmla="*/ 44281 h 265680"/>
              <a:gd name="connsiteX4" fmla="*/ 3173340 w 3173340"/>
              <a:gd name="connsiteY4" fmla="*/ 221399 h 265680"/>
              <a:gd name="connsiteX5" fmla="*/ 3129059 w 3173340"/>
              <a:gd name="connsiteY5" fmla="*/ 265680 h 265680"/>
              <a:gd name="connsiteX6" fmla="*/ 44281 w 3173340"/>
              <a:gd name="connsiteY6" fmla="*/ 265680 h 265680"/>
              <a:gd name="connsiteX7" fmla="*/ 0 w 3173340"/>
              <a:gd name="connsiteY7" fmla="*/ 221399 h 265680"/>
              <a:gd name="connsiteX8" fmla="*/ 0 w 3173340"/>
              <a:gd name="connsiteY8" fmla="*/ 44281 h 265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73340" h="265680">
                <a:moveTo>
                  <a:pt x="0" y="44281"/>
                </a:moveTo>
                <a:cubicBezTo>
                  <a:pt x="0" y="19825"/>
                  <a:pt x="19825" y="0"/>
                  <a:pt x="44281" y="0"/>
                </a:cubicBezTo>
                <a:lnTo>
                  <a:pt x="3129059" y="0"/>
                </a:lnTo>
                <a:cubicBezTo>
                  <a:pt x="3153515" y="0"/>
                  <a:pt x="3173340" y="19825"/>
                  <a:pt x="3173340" y="44281"/>
                </a:cubicBezTo>
                <a:lnTo>
                  <a:pt x="3173340" y="221399"/>
                </a:lnTo>
                <a:cubicBezTo>
                  <a:pt x="3173340" y="245855"/>
                  <a:pt x="3153515" y="265680"/>
                  <a:pt x="3129059" y="265680"/>
                </a:cubicBezTo>
                <a:lnTo>
                  <a:pt x="44281" y="265680"/>
                </a:lnTo>
                <a:cubicBezTo>
                  <a:pt x="19825" y="265680"/>
                  <a:pt x="0" y="245855"/>
                  <a:pt x="0" y="221399"/>
                </a:cubicBezTo>
                <a:lnTo>
                  <a:pt x="0" y="44281"/>
                </a:lnTo>
                <a:close/>
              </a:path>
            </a:pathLst>
          </a:custGeom>
          <a:solidFill>
            <a:schemeClr val="accent6">
              <a:lumMod val="60000"/>
              <a:lumOff val="40000"/>
            </a:schemeClr>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132914" tIns="12969" rIns="132914" bIns="12969" numCol="1" spcCol="1270" anchor="ctr" anchorCtr="0">
            <a:noAutofit/>
          </a:bodyPr>
          <a:lstStyle/>
          <a:p>
            <a:pPr lvl="0" algn="l" defTabSz="622300">
              <a:lnSpc>
                <a:spcPct val="90000"/>
              </a:lnSpc>
              <a:spcBef>
                <a:spcPct val="0"/>
              </a:spcBef>
              <a:spcAft>
                <a:spcPct val="35000"/>
              </a:spcAft>
            </a:pPr>
            <a:r>
              <a:rPr lang="en-US" sz="1400" b="0" kern="1200" dirty="0" smtClean="0"/>
              <a:t>3. Indefinite past</a:t>
            </a:r>
            <a:endParaRPr lang="en-US" sz="1400" b="0" kern="1200" dirty="0"/>
          </a:p>
        </p:txBody>
      </p:sp>
    </p:spTree>
    <p:extLst>
      <p:ext uri="{BB962C8B-B14F-4D97-AF65-F5344CB8AC3E}">
        <p14:creationId xmlns:p14="http://schemas.microsoft.com/office/powerpoint/2010/main" val="26610262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255333" y="783773"/>
          <a:ext cx="6356553" cy="554356"/>
        </p:xfrm>
        <a:graphic>
          <a:graphicData uri="http://schemas.openxmlformats.org/drawingml/2006/table">
            <a:tbl>
              <a:tblPr firstRow="1" bandRow="1"/>
              <a:tblGrid>
                <a:gridCol w="2118851">
                  <a:extLst>
                    <a:ext uri="{9D8B030D-6E8A-4147-A177-3AD203B41FA5}">
                      <a16:colId xmlns:a16="http://schemas.microsoft.com/office/drawing/2014/main" val="1847047324"/>
                    </a:ext>
                  </a:extLst>
                </a:gridCol>
                <a:gridCol w="2118851">
                  <a:extLst>
                    <a:ext uri="{9D8B030D-6E8A-4147-A177-3AD203B41FA5}">
                      <a16:colId xmlns:a16="http://schemas.microsoft.com/office/drawing/2014/main" val="175948351"/>
                    </a:ext>
                  </a:extLst>
                </a:gridCol>
                <a:gridCol w="2118851">
                  <a:extLst>
                    <a:ext uri="{9D8B030D-6E8A-4147-A177-3AD203B41FA5}">
                      <a16:colId xmlns:a16="http://schemas.microsoft.com/office/drawing/2014/main" val="816875167"/>
                    </a:ext>
                  </a:extLst>
                </a:gridCol>
              </a:tblGrid>
              <a:tr h="31319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Garamond" panose="02020404030301010803" pitchFamily="18" charset="0"/>
                        </a:rPr>
                        <a:t>Unit 2 					</a:t>
                      </a:r>
                    </a:p>
                    <a:p>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r>
                        <a:rPr lang="en-US" sz="1100" dirty="0" smtClean="0">
                          <a:solidFill>
                            <a:schemeClr val="tx1"/>
                          </a:solidFill>
                          <a:latin typeface="Garamond" panose="02020404030301010803" pitchFamily="18" charset="0"/>
                        </a:rPr>
                        <a:t>Everyday English</a:t>
                      </a:r>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r>
                        <a:rPr lang="en-US" sz="1100" dirty="0" smtClean="0">
                          <a:solidFill>
                            <a:schemeClr val="tx1"/>
                          </a:solidFill>
                          <a:latin typeface="Garamond" panose="02020404030301010803" pitchFamily="18" charset="0"/>
                        </a:rPr>
                        <a:t>Make and Do: Collocation</a:t>
                      </a:r>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843173449"/>
                  </a:ext>
                </a:extLst>
              </a:tr>
            </a:tbl>
          </a:graphicData>
        </a:graphic>
      </p:graphicFrame>
      <p:sp>
        <p:nvSpPr>
          <p:cNvPr id="9" name="Text Placeholder 8"/>
          <p:cNvSpPr>
            <a:spLocks noGrp="1"/>
          </p:cNvSpPr>
          <p:nvPr>
            <p:ph type="body" sz="half" idx="2"/>
          </p:nvPr>
        </p:nvSpPr>
        <p:spPr>
          <a:xfrm>
            <a:off x="411981" y="1818752"/>
            <a:ext cx="6119099" cy="7236733"/>
          </a:xfrm>
        </p:spPr>
        <p:txBody>
          <a:bodyPr anchor="t">
            <a:noAutofit/>
          </a:bodyPr>
          <a:lstStyle/>
          <a:p>
            <a:pPr>
              <a:spcBef>
                <a:spcPts val="0"/>
              </a:spcBef>
              <a:spcAft>
                <a:spcPts val="800"/>
              </a:spcAft>
            </a:pPr>
            <a:r>
              <a:rPr lang="en-US" sz="1400" dirty="0" smtClean="0">
                <a:solidFill>
                  <a:schemeClr val="tx1"/>
                </a:solidFill>
                <a:latin typeface="Garamond" panose="02020404030301010803" pitchFamily="18" charset="0"/>
                <a:ea typeface="Calibri" panose="020F0502020204030204" pitchFamily="34" charset="0"/>
                <a:cs typeface="Arial" panose="020B0604020202020204" pitchFamily="34" charset="0"/>
              </a:rPr>
              <a:t>Collocation</a:t>
            </a:r>
          </a:p>
          <a:p>
            <a:pPr>
              <a:spcBef>
                <a:spcPts val="0"/>
              </a:spcBef>
              <a:spcAft>
                <a:spcPts val="800"/>
              </a:spcAft>
            </a:pPr>
            <a:r>
              <a:rPr lang="en-US" sz="1400" dirty="0" smtClean="0">
                <a:solidFill>
                  <a:schemeClr val="tx1"/>
                </a:solidFill>
                <a:latin typeface="Garamond" panose="02020404030301010803" pitchFamily="18" charset="0"/>
                <a:ea typeface="Calibri" panose="020F0502020204030204" pitchFamily="34" charset="0"/>
                <a:cs typeface="Arial" panose="020B0604020202020204" pitchFamily="34" charset="0"/>
              </a:rPr>
              <a:t>Sometimes two or more words come together and may have their own meaning as a whole. This is called collocation. The verbs </a:t>
            </a:r>
            <a:r>
              <a:rPr lang="en-US" sz="1400" b="1" dirty="0" smtClean="0">
                <a:solidFill>
                  <a:schemeClr val="tx1"/>
                </a:solidFill>
                <a:latin typeface="Garamond" panose="02020404030301010803" pitchFamily="18" charset="0"/>
                <a:ea typeface="Calibri" panose="020F0502020204030204" pitchFamily="34" charset="0"/>
                <a:cs typeface="Arial" panose="020B0604020202020204" pitchFamily="34" charset="0"/>
              </a:rPr>
              <a:t>Make </a:t>
            </a:r>
            <a:r>
              <a:rPr lang="en-US" sz="1400" dirty="0" smtClean="0">
                <a:solidFill>
                  <a:schemeClr val="tx1"/>
                </a:solidFill>
                <a:latin typeface="Garamond" panose="02020404030301010803" pitchFamily="18" charset="0"/>
                <a:ea typeface="Calibri" panose="020F0502020204030204" pitchFamily="34" charset="0"/>
                <a:cs typeface="Arial" panose="020B0604020202020204" pitchFamily="34" charset="0"/>
              </a:rPr>
              <a:t>and </a:t>
            </a:r>
            <a:r>
              <a:rPr lang="en-US" sz="1400" b="1" dirty="0" smtClean="0">
                <a:solidFill>
                  <a:schemeClr val="tx1"/>
                </a:solidFill>
                <a:latin typeface="Garamond" panose="02020404030301010803" pitchFamily="18" charset="0"/>
                <a:ea typeface="Calibri" panose="020F0502020204030204" pitchFamily="34" charset="0"/>
                <a:cs typeface="Arial" panose="020B0604020202020204" pitchFamily="34" charset="0"/>
              </a:rPr>
              <a:t>Do</a:t>
            </a:r>
            <a:r>
              <a:rPr lang="en-US" sz="1400" dirty="0" smtClean="0">
                <a:solidFill>
                  <a:schemeClr val="tx1"/>
                </a:solidFill>
                <a:latin typeface="Garamond" panose="02020404030301010803" pitchFamily="18" charset="0"/>
                <a:ea typeface="Calibri" panose="020F0502020204030204" pitchFamily="34" charset="0"/>
                <a:cs typeface="Arial" panose="020B0604020202020204" pitchFamily="34" charset="0"/>
              </a:rPr>
              <a:t> come with certain words like way, connection, etc. Let’s see these examples.</a:t>
            </a:r>
          </a:p>
          <a:p>
            <a:pPr>
              <a:spcBef>
                <a:spcPts val="0"/>
              </a:spcBef>
              <a:spcAft>
                <a:spcPts val="800"/>
              </a:spcAft>
            </a:pPr>
            <a:r>
              <a:rPr lang="en-US" sz="1400" dirty="0" smtClean="0">
                <a:solidFill>
                  <a:schemeClr val="tx1"/>
                </a:solidFill>
                <a:latin typeface="Garamond" panose="02020404030301010803" pitchFamily="18" charset="0"/>
                <a:cs typeface="Arial" panose="020B0604020202020204" pitchFamily="34" charset="0"/>
              </a:rPr>
              <a:t>Make way for, making the connection, doing their best, done the damage.</a:t>
            </a:r>
          </a:p>
          <a:p>
            <a:pPr>
              <a:spcBef>
                <a:spcPts val="0"/>
              </a:spcBef>
              <a:spcAft>
                <a:spcPts val="800"/>
              </a:spcAft>
            </a:pPr>
            <a:r>
              <a:rPr lang="en-US" sz="1400" dirty="0" smtClean="0">
                <a:solidFill>
                  <a:schemeClr val="tx1"/>
                </a:solidFill>
                <a:latin typeface="Garamond" panose="02020404030301010803" pitchFamily="18" charset="0"/>
                <a:cs typeface="Arial" panose="020B0604020202020204" pitchFamily="34" charset="0"/>
              </a:rPr>
              <a:t>Make sure to use such words together to give them a more specific meaning, See p. 23.</a:t>
            </a:r>
          </a:p>
          <a:p>
            <a:pPr>
              <a:spcBef>
                <a:spcPts val="0"/>
              </a:spcBef>
              <a:spcAft>
                <a:spcPts val="800"/>
              </a:spcAft>
            </a:pPr>
            <a:r>
              <a:rPr lang="en-US" sz="1400" dirty="0" smtClean="0">
                <a:solidFill>
                  <a:schemeClr val="tx1"/>
                </a:solidFill>
                <a:latin typeface="Garamond" panose="02020404030301010803" pitchFamily="18" charset="0"/>
                <a:cs typeface="Arial" panose="020B0604020202020204" pitchFamily="34" charset="0"/>
              </a:rPr>
              <a:t>Phrasal Verbs</a:t>
            </a:r>
          </a:p>
          <a:p>
            <a:pPr>
              <a:spcBef>
                <a:spcPts val="0"/>
              </a:spcBef>
              <a:spcAft>
                <a:spcPts val="800"/>
              </a:spcAft>
            </a:pPr>
            <a:r>
              <a:rPr lang="en-US" sz="1400" dirty="0" smtClean="0">
                <a:solidFill>
                  <a:schemeClr val="tx1"/>
                </a:solidFill>
                <a:latin typeface="Garamond" panose="02020404030301010803" pitchFamily="18" charset="0"/>
                <a:cs typeface="Arial" panose="020B0604020202020204" pitchFamily="34" charset="0"/>
              </a:rPr>
              <a:t>Phrasal verbs are verbs that appear with prepositions or adverbs. This gives them different meanings, not like the original meaning of the verbs when it comes alone.</a:t>
            </a:r>
          </a:p>
          <a:p>
            <a:pPr>
              <a:spcBef>
                <a:spcPts val="0"/>
              </a:spcBef>
              <a:spcAft>
                <a:spcPts val="800"/>
              </a:spcAft>
            </a:pPr>
            <a:r>
              <a:rPr lang="en-US" sz="1400" dirty="0" smtClean="0">
                <a:solidFill>
                  <a:schemeClr val="tx1"/>
                </a:solidFill>
                <a:latin typeface="Garamond" panose="02020404030301010803" pitchFamily="18" charset="0"/>
                <a:cs typeface="Arial" panose="020B0604020202020204" pitchFamily="34" charset="0"/>
              </a:rPr>
              <a:t>Examples:</a:t>
            </a:r>
          </a:p>
          <a:p>
            <a:pPr>
              <a:spcBef>
                <a:spcPts val="0"/>
              </a:spcBef>
              <a:spcAft>
                <a:spcPts val="800"/>
              </a:spcAft>
            </a:pPr>
            <a:r>
              <a:rPr lang="en-US" sz="1400" dirty="0" smtClean="0">
                <a:solidFill>
                  <a:schemeClr val="tx1"/>
                </a:solidFill>
                <a:latin typeface="Garamond" panose="02020404030301010803" pitchFamily="18" charset="0"/>
                <a:cs typeface="Arial" panose="020B0604020202020204" pitchFamily="34" charset="0"/>
              </a:rPr>
              <a:t>Do away with sth, do without sth, make sth of sb, make off with sth. </a:t>
            </a:r>
            <a:endParaRPr lang="en-US" sz="1400" dirty="0">
              <a:solidFill>
                <a:schemeClr val="tx1"/>
              </a:solidFill>
              <a:latin typeface="Garamond" panose="02020404030301010803" pitchFamily="18" charset="0"/>
              <a:cs typeface="Arial" panose="020B0604020202020204" pitchFamily="34" charset="0"/>
            </a:endParaRPr>
          </a:p>
          <a:p>
            <a:pPr>
              <a:spcBef>
                <a:spcPts val="0"/>
              </a:spcBef>
              <a:spcAft>
                <a:spcPts val="800"/>
              </a:spcAft>
            </a:pPr>
            <a:r>
              <a:rPr lang="en-US" sz="1400" dirty="0" smtClean="0">
                <a:solidFill>
                  <a:schemeClr val="tx1"/>
                </a:solidFill>
                <a:latin typeface="Garamond" panose="02020404030301010803" pitchFamily="18" charset="0"/>
                <a:cs typeface="Arial" panose="020B0604020202020204" pitchFamily="34" charset="0"/>
              </a:rPr>
              <a:t>See p.23. </a:t>
            </a:r>
          </a:p>
          <a:p>
            <a:pPr>
              <a:spcBef>
                <a:spcPts val="0"/>
              </a:spcBef>
              <a:spcAft>
                <a:spcPts val="800"/>
              </a:spcAft>
            </a:pPr>
            <a:r>
              <a:rPr lang="en-US" sz="1400" dirty="0" smtClean="0">
                <a:solidFill>
                  <a:schemeClr val="tx1"/>
                </a:solidFill>
                <a:latin typeface="Garamond" panose="02020404030301010803" pitchFamily="18" charset="0"/>
                <a:cs typeface="Arial" panose="020B0604020202020204" pitchFamily="34" charset="0"/>
              </a:rPr>
              <a:t>Note:</a:t>
            </a:r>
          </a:p>
          <a:p>
            <a:pPr>
              <a:spcBef>
                <a:spcPts val="0"/>
              </a:spcBef>
              <a:spcAft>
                <a:spcPts val="800"/>
              </a:spcAft>
            </a:pPr>
            <a:r>
              <a:rPr lang="en-US" sz="1400" dirty="0" smtClean="0">
                <a:solidFill>
                  <a:schemeClr val="tx1"/>
                </a:solidFill>
                <a:latin typeface="Garamond" panose="02020404030301010803" pitchFamily="18" charset="0"/>
                <a:cs typeface="Arial" panose="020B0604020202020204" pitchFamily="34" charset="0"/>
              </a:rPr>
              <a:t>Sb means somebody. Sth means something.</a:t>
            </a:r>
          </a:p>
          <a:p>
            <a:pPr>
              <a:spcBef>
                <a:spcPts val="0"/>
              </a:spcBef>
              <a:spcAft>
                <a:spcPts val="800"/>
              </a:spcAft>
            </a:pPr>
            <a:endParaRPr lang="en-US" sz="1400" dirty="0">
              <a:solidFill>
                <a:schemeClr val="tx1"/>
              </a:solidFill>
              <a:latin typeface="Garamond" panose="02020404030301010803" pitchFamily="18" charset="0"/>
              <a:cs typeface="Arial" panose="020B0604020202020204" pitchFamily="34" charset="0"/>
            </a:endParaRPr>
          </a:p>
          <a:p>
            <a:pPr>
              <a:spcBef>
                <a:spcPts val="0"/>
              </a:spcBef>
              <a:spcAft>
                <a:spcPts val="800"/>
              </a:spcAft>
            </a:pPr>
            <a:r>
              <a:rPr lang="en-US" sz="1400" dirty="0" smtClean="0">
                <a:solidFill>
                  <a:schemeClr val="tx1"/>
                </a:solidFill>
                <a:latin typeface="Garamond" panose="02020404030301010803" pitchFamily="18" charset="0"/>
                <a:cs typeface="Arial" panose="020B0604020202020204" pitchFamily="34" charset="0"/>
              </a:rPr>
              <a:t>Fillers</a:t>
            </a:r>
          </a:p>
          <a:p>
            <a:pPr>
              <a:spcBef>
                <a:spcPts val="0"/>
              </a:spcBef>
              <a:spcAft>
                <a:spcPts val="800"/>
              </a:spcAft>
            </a:pPr>
            <a:r>
              <a:rPr lang="en-US" sz="1400" dirty="0" smtClean="0">
                <a:solidFill>
                  <a:schemeClr val="tx1"/>
                </a:solidFill>
                <a:latin typeface="Garamond" panose="02020404030301010803" pitchFamily="18" charset="0"/>
                <a:cs typeface="Arial" panose="020B0604020202020204" pitchFamily="34" charset="0"/>
              </a:rPr>
              <a:t>Speakers can sometimes be vague and imprecise. They also use fillers. Fillers are words speakers use to fill the gaps when they speak. These words don’t mean much.  </a:t>
            </a:r>
            <a:endParaRPr lang="en-US" sz="1400" dirty="0">
              <a:solidFill>
                <a:schemeClr val="tx1"/>
              </a:solidFill>
              <a:latin typeface="Garamond" panose="02020404030301010803" pitchFamily="18" charset="0"/>
              <a:cs typeface="Arial" panose="020B0604020202020204" pitchFamily="34" charset="0"/>
            </a:endParaRPr>
          </a:p>
          <a:p>
            <a:pPr>
              <a:spcBef>
                <a:spcPts val="0"/>
              </a:spcBef>
              <a:spcAft>
                <a:spcPts val="800"/>
              </a:spcAft>
            </a:pPr>
            <a:r>
              <a:rPr lang="en-US" sz="1400" dirty="0" smtClean="0">
                <a:solidFill>
                  <a:schemeClr val="tx1"/>
                </a:solidFill>
                <a:latin typeface="Garamond" panose="02020404030301010803" pitchFamily="18" charset="0"/>
              </a:rPr>
              <a:t>Example words are </a:t>
            </a:r>
            <a:r>
              <a:rPr lang="en-US" sz="1400" i="1" dirty="0" smtClean="0">
                <a:solidFill>
                  <a:schemeClr val="tx1"/>
                </a:solidFill>
                <a:latin typeface="Garamond" panose="02020404030301010803" pitchFamily="18" charset="0"/>
              </a:rPr>
              <a:t>like</a:t>
            </a:r>
            <a:r>
              <a:rPr lang="en-US" sz="1400" dirty="0" smtClean="0">
                <a:solidFill>
                  <a:schemeClr val="tx1"/>
                </a:solidFill>
                <a:latin typeface="Garamond" panose="02020404030301010803" pitchFamily="18" charset="0"/>
              </a:rPr>
              <a:t>, </a:t>
            </a:r>
            <a:r>
              <a:rPr lang="en-US" sz="1400" i="1" dirty="0" smtClean="0">
                <a:solidFill>
                  <a:schemeClr val="tx1"/>
                </a:solidFill>
                <a:latin typeface="Garamond" panose="02020404030301010803" pitchFamily="18" charset="0"/>
              </a:rPr>
              <a:t>you know</a:t>
            </a:r>
            <a:r>
              <a:rPr lang="en-US" sz="1400" dirty="0" smtClean="0">
                <a:solidFill>
                  <a:schemeClr val="tx1"/>
                </a:solidFill>
                <a:latin typeface="Garamond" panose="02020404030301010803" pitchFamily="18" charset="0"/>
              </a:rPr>
              <a:t>, </a:t>
            </a:r>
            <a:r>
              <a:rPr lang="en-US" sz="1400" i="1" dirty="0" smtClean="0">
                <a:solidFill>
                  <a:schemeClr val="tx1"/>
                </a:solidFill>
                <a:latin typeface="Garamond" panose="02020404030301010803" pitchFamily="18" charset="0"/>
              </a:rPr>
              <a:t>I mean</a:t>
            </a:r>
            <a:r>
              <a:rPr lang="en-US" sz="1400" dirty="0" smtClean="0">
                <a:solidFill>
                  <a:schemeClr val="tx1"/>
                </a:solidFill>
                <a:latin typeface="Garamond" panose="02020404030301010803" pitchFamily="18" charset="0"/>
              </a:rPr>
              <a:t>. P. 24 and 126.</a:t>
            </a:r>
            <a:endParaRPr lang="en-US" sz="1400" dirty="0">
              <a:solidFill>
                <a:schemeClr val="tx1"/>
              </a:solidFill>
              <a:latin typeface="Garamond" panose="02020404030301010803" pitchFamily="18" charset="0"/>
            </a:endParaRPr>
          </a:p>
        </p:txBody>
      </p:sp>
      <p:sp>
        <p:nvSpPr>
          <p:cNvPr id="11" name="Slide Number Placeholder 10"/>
          <p:cNvSpPr>
            <a:spLocks noGrp="1"/>
          </p:cNvSpPr>
          <p:nvPr>
            <p:ph type="sldNum" sz="quarter" idx="12"/>
          </p:nvPr>
        </p:nvSpPr>
        <p:spPr/>
        <p:txBody>
          <a:bodyPr/>
          <a:lstStyle/>
          <a:p>
            <a:fld id="{260FA027-7F7A-4343-989B-5CDB2D8C78D4}" type="slidenum">
              <a:rPr lang="en-US" sz="1000" smtClean="0">
                <a:solidFill>
                  <a:schemeClr val="tx1"/>
                </a:solidFill>
                <a:latin typeface="Garamond" panose="02020404030301010803" pitchFamily="18" charset="0"/>
              </a:rPr>
              <a:t>6</a:t>
            </a:fld>
            <a:endParaRPr lang="en-US" sz="1000" dirty="0">
              <a:solidFill>
                <a:schemeClr val="tx1"/>
              </a:solidFill>
              <a:latin typeface="Garamond" panose="02020404030301010803" pitchFamily="18" charset="0"/>
            </a:endParaRPr>
          </a:p>
        </p:txBody>
      </p:sp>
    </p:spTree>
    <p:extLst>
      <p:ext uri="{BB962C8B-B14F-4D97-AF65-F5344CB8AC3E}">
        <p14:creationId xmlns:p14="http://schemas.microsoft.com/office/powerpoint/2010/main" val="9836413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255333" y="783773"/>
          <a:ext cx="6356553" cy="554356"/>
        </p:xfrm>
        <a:graphic>
          <a:graphicData uri="http://schemas.openxmlformats.org/drawingml/2006/table">
            <a:tbl>
              <a:tblPr firstRow="1" bandRow="1"/>
              <a:tblGrid>
                <a:gridCol w="2118851">
                  <a:extLst>
                    <a:ext uri="{9D8B030D-6E8A-4147-A177-3AD203B41FA5}">
                      <a16:colId xmlns:a16="http://schemas.microsoft.com/office/drawing/2014/main" val="1847047324"/>
                    </a:ext>
                  </a:extLst>
                </a:gridCol>
                <a:gridCol w="2118851">
                  <a:extLst>
                    <a:ext uri="{9D8B030D-6E8A-4147-A177-3AD203B41FA5}">
                      <a16:colId xmlns:a16="http://schemas.microsoft.com/office/drawing/2014/main" val="175948351"/>
                    </a:ext>
                  </a:extLst>
                </a:gridCol>
                <a:gridCol w="2118851">
                  <a:extLst>
                    <a:ext uri="{9D8B030D-6E8A-4147-A177-3AD203B41FA5}">
                      <a16:colId xmlns:a16="http://schemas.microsoft.com/office/drawing/2014/main" val="816875167"/>
                    </a:ext>
                  </a:extLst>
                </a:gridCol>
              </a:tblGrid>
              <a:tr h="31319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Garamond" panose="02020404030301010803" pitchFamily="18" charset="0"/>
                        </a:rPr>
                        <a:t>Unit 2 					</a:t>
                      </a:r>
                    </a:p>
                    <a:p>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r>
                        <a:rPr lang="en-US" sz="1100" dirty="0" smtClean="0">
                          <a:solidFill>
                            <a:schemeClr val="tx1"/>
                          </a:solidFill>
                          <a:latin typeface="Garamond" panose="02020404030301010803" pitchFamily="18" charset="0"/>
                        </a:rPr>
                        <a:t>Everyday English</a:t>
                      </a:r>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r>
                        <a:rPr lang="en-US" sz="1100" dirty="0" smtClean="0">
                          <a:solidFill>
                            <a:schemeClr val="tx1"/>
                          </a:solidFill>
                          <a:latin typeface="Garamond" panose="02020404030301010803" pitchFamily="18" charset="0"/>
                        </a:rPr>
                        <a:t>Exclamations</a:t>
                      </a:r>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843173449"/>
                  </a:ext>
                </a:extLst>
              </a:tr>
            </a:tbl>
          </a:graphicData>
        </a:graphic>
      </p:graphicFrame>
      <p:sp>
        <p:nvSpPr>
          <p:cNvPr id="9" name="Text Placeholder 8"/>
          <p:cNvSpPr>
            <a:spLocks noGrp="1"/>
          </p:cNvSpPr>
          <p:nvPr>
            <p:ph type="body" sz="half" idx="2"/>
          </p:nvPr>
        </p:nvSpPr>
        <p:spPr>
          <a:xfrm>
            <a:off x="411981" y="1818752"/>
            <a:ext cx="6119099" cy="7236733"/>
          </a:xfrm>
        </p:spPr>
        <p:txBody>
          <a:bodyPr anchor="t">
            <a:noAutofit/>
          </a:bodyPr>
          <a:lstStyle/>
          <a:p>
            <a:pPr algn="ctr">
              <a:spcBef>
                <a:spcPts val="0"/>
              </a:spcBef>
              <a:spcAft>
                <a:spcPts val="800"/>
              </a:spcAft>
            </a:pPr>
            <a:r>
              <a:rPr lang="en-US" sz="1400" dirty="0">
                <a:latin typeface="Garamond" panose="02020404030301010803" pitchFamily="18" charset="0"/>
                <a:ea typeface="Calibri" panose="020F0502020204030204" pitchFamily="34" charset="0"/>
                <a:cs typeface="Arial" panose="020B0604020202020204" pitchFamily="34" charset="0"/>
              </a:rPr>
              <a:t>Exclamations </a:t>
            </a:r>
            <a:endParaRPr lang="en-US" sz="1400" dirty="0" smtClean="0">
              <a:latin typeface="Garamond" panose="02020404030301010803" pitchFamily="18" charset="0"/>
              <a:ea typeface="Calibri" panose="020F0502020204030204" pitchFamily="34" charset="0"/>
              <a:cs typeface="Arial" panose="020B0604020202020204" pitchFamily="34" charset="0"/>
            </a:endParaRPr>
          </a:p>
          <a:p>
            <a:pPr>
              <a:spcBef>
                <a:spcPts val="0"/>
              </a:spcBef>
              <a:spcAft>
                <a:spcPts val="800"/>
              </a:spcAft>
            </a:pPr>
            <a:r>
              <a:rPr lang="en-US" sz="1400" dirty="0" smtClean="0">
                <a:latin typeface="Garamond" panose="02020404030301010803" pitchFamily="18" charset="0"/>
                <a:ea typeface="Calibri" panose="020F0502020204030204" pitchFamily="34" charset="0"/>
                <a:cs typeface="Arial" panose="020B0604020202020204" pitchFamily="34" charset="0"/>
              </a:rPr>
              <a:t>Exclamations </a:t>
            </a:r>
            <a:r>
              <a:rPr lang="en-US" sz="1400" dirty="0">
                <a:latin typeface="Garamond" panose="02020404030301010803" pitchFamily="18" charset="0"/>
                <a:ea typeface="Calibri" panose="020F0502020204030204" pitchFamily="34" charset="0"/>
                <a:cs typeface="Arial" panose="020B0604020202020204" pitchFamily="34" charset="0"/>
              </a:rPr>
              <a:t>are used in everyday conversation and have a certain usage/meaning. They express strong emotions such as surprise , disgust, amazement, delight, etc. They end with an exclamation mark (!) .</a:t>
            </a:r>
            <a:endParaRPr lang="en-US" sz="1400" dirty="0">
              <a:latin typeface="Calibri" panose="020F0502020204030204" pitchFamily="34" charset="0"/>
              <a:ea typeface="Calibri" panose="020F0502020204030204" pitchFamily="34" charset="0"/>
              <a:cs typeface="Arial" panose="020B0604020202020204" pitchFamily="34" charset="0"/>
            </a:endParaRPr>
          </a:p>
          <a:p>
            <a:pPr>
              <a:spcBef>
                <a:spcPts val="0"/>
              </a:spcBef>
              <a:spcAft>
                <a:spcPts val="800"/>
              </a:spcAft>
            </a:pPr>
            <a:r>
              <a:rPr lang="en-US" sz="1400" dirty="0">
                <a:latin typeface="Garamond" panose="02020404030301010803" pitchFamily="18" charset="0"/>
                <a:ea typeface="Calibri" panose="020F0502020204030204" pitchFamily="34" charset="0"/>
                <a:cs typeface="Arial" panose="020B0604020202020204" pitchFamily="34" charset="0"/>
              </a:rPr>
              <a:t>There are two ways to express exclamation: by exclamation words, such as </a:t>
            </a:r>
            <a:r>
              <a:rPr lang="en-US" sz="1400" b="1" dirty="0">
                <a:latin typeface="Garamond" panose="02020404030301010803" pitchFamily="18" charset="0"/>
                <a:ea typeface="Calibri" panose="020F0502020204030204" pitchFamily="34" charset="0"/>
                <a:cs typeface="Arial" panose="020B0604020202020204" pitchFamily="34" charset="0"/>
              </a:rPr>
              <a:t>oops</a:t>
            </a:r>
            <a:r>
              <a:rPr lang="en-US" sz="1400" dirty="0">
                <a:latin typeface="Garamond" panose="02020404030301010803" pitchFamily="18" charset="0"/>
                <a:ea typeface="Calibri" panose="020F0502020204030204" pitchFamily="34" charset="0"/>
                <a:cs typeface="Arial" panose="020B0604020202020204" pitchFamily="34" charset="0"/>
              </a:rPr>
              <a:t>!, </a:t>
            </a:r>
            <a:r>
              <a:rPr lang="en-US" sz="1400" b="1" dirty="0">
                <a:latin typeface="Garamond" panose="02020404030301010803" pitchFamily="18" charset="0"/>
                <a:ea typeface="Calibri" panose="020F0502020204030204" pitchFamily="34" charset="0"/>
                <a:cs typeface="Arial" panose="020B0604020202020204" pitchFamily="34" charset="0"/>
              </a:rPr>
              <a:t>yuk</a:t>
            </a:r>
            <a:r>
              <a:rPr lang="en-US" sz="1400" dirty="0">
                <a:latin typeface="Garamond" panose="02020404030301010803" pitchFamily="18" charset="0"/>
                <a:ea typeface="Calibri" panose="020F0502020204030204" pitchFamily="34" charset="0"/>
                <a:cs typeface="Arial" panose="020B0604020202020204" pitchFamily="34" charset="0"/>
              </a:rPr>
              <a:t>!, </a:t>
            </a:r>
            <a:r>
              <a:rPr lang="en-US" sz="1400" b="1" dirty="0">
                <a:latin typeface="Garamond" panose="02020404030301010803" pitchFamily="18" charset="0"/>
                <a:ea typeface="Calibri" panose="020F0502020204030204" pitchFamily="34" charset="0"/>
                <a:cs typeface="Arial" panose="020B0604020202020204" pitchFamily="34" charset="0"/>
              </a:rPr>
              <a:t>phew</a:t>
            </a:r>
            <a:r>
              <a:rPr lang="en-US" sz="1400" dirty="0">
                <a:latin typeface="Garamond" panose="02020404030301010803" pitchFamily="18" charset="0"/>
                <a:ea typeface="Calibri" panose="020F0502020204030204" pitchFamily="34" charset="0"/>
                <a:cs typeface="Arial" panose="020B0604020202020204" pitchFamily="34" charset="0"/>
              </a:rPr>
              <a:t>!, </a:t>
            </a:r>
            <a:r>
              <a:rPr lang="en-US" sz="1400" b="1" dirty="0">
                <a:latin typeface="Garamond" panose="02020404030301010803" pitchFamily="18" charset="0"/>
                <a:ea typeface="Calibri" panose="020F0502020204030204" pitchFamily="34" charset="0"/>
                <a:cs typeface="Arial" panose="020B0604020202020204" pitchFamily="34" charset="0"/>
              </a:rPr>
              <a:t>ouch</a:t>
            </a:r>
            <a:r>
              <a:rPr lang="en-US" sz="1400" dirty="0">
                <a:latin typeface="Garamond" panose="02020404030301010803" pitchFamily="18" charset="0"/>
                <a:ea typeface="Calibri" panose="020F0502020204030204" pitchFamily="34" charset="0"/>
                <a:cs typeface="Arial" panose="020B0604020202020204" pitchFamily="34" charset="0"/>
              </a:rPr>
              <a:t>! And </a:t>
            </a:r>
            <a:r>
              <a:rPr lang="en-US" sz="1400" b="1" dirty="0">
                <a:latin typeface="Garamond" panose="02020404030301010803" pitchFamily="18" charset="0"/>
                <a:ea typeface="Calibri" panose="020F0502020204030204" pitchFamily="34" charset="0"/>
                <a:cs typeface="Arial" panose="020B0604020202020204" pitchFamily="34" charset="0"/>
              </a:rPr>
              <a:t>wow</a:t>
            </a:r>
            <a:r>
              <a:rPr lang="en-US" sz="1400" dirty="0">
                <a:latin typeface="Garamond" panose="02020404030301010803" pitchFamily="18" charset="0"/>
                <a:ea typeface="Calibri" panose="020F0502020204030204" pitchFamily="34" charset="0"/>
                <a:cs typeface="Arial" panose="020B0604020202020204" pitchFamily="34" charset="0"/>
              </a:rPr>
              <a:t>! or by comments with </a:t>
            </a:r>
            <a:r>
              <a:rPr lang="en-US" sz="1400" b="1" dirty="0">
                <a:latin typeface="Garamond" panose="02020404030301010803" pitchFamily="18" charset="0"/>
                <a:ea typeface="Calibri" panose="020F0502020204030204" pitchFamily="34" charset="0"/>
                <a:cs typeface="Arial" panose="020B0604020202020204" pitchFamily="34" charset="0"/>
              </a:rPr>
              <a:t>what</a:t>
            </a:r>
            <a:r>
              <a:rPr lang="en-US" sz="1400" dirty="0">
                <a:latin typeface="Garamond" panose="02020404030301010803" pitchFamily="18" charset="0"/>
                <a:ea typeface="Calibri" panose="020F0502020204030204" pitchFamily="34" charset="0"/>
                <a:cs typeface="Arial" panose="020B0604020202020204" pitchFamily="34" charset="0"/>
              </a:rPr>
              <a:t>,</a:t>
            </a:r>
            <a:r>
              <a:rPr lang="en-US" sz="1400" b="1" dirty="0">
                <a:latin typeface="Garamond" panose="02020404030301010803" pitchFamily="18" charset="0"/>
                <a:ea typeface="Calibri" panose="020F0502020204030204" pitchFamily="34" charset="0"/>
                <a:cs typeface="Arial" panose="020B0604020202020204" pitchFamily="34" charset="0"/>
              </a:rPr>
              <a:t> what a/an </a:t>
            </a:r>
            <a:r>
              <a:rPr lang="en-US" sz="1400" dirty="0">
                <a:latin typeface="Garamond" panose="02020404030301010803" pitchFamily="18" charset="0"/>
                <a:ea typeface="Calibri" panose="020F0502020204030204" pitchFamily="34" charset="0"/>
                <a:cs typeface="Arial" panose="020B0604020202020204" pitchFamily="34" charset="0"/>
              </a:rPr>
              <a:t>or</a:t>
            </a:r>
            <a:r>
              <a:rPr lang="en-US" sz="1400" b="1" dirty="0">
                <a:latin typeface="Garamond" panose="02020404030301010803" pitchFamily="18" charset="0"/>
                <a:ea typeface="Calibri" panose="020F0502020204030204" pitchFamily="34" charset="0"/>
                <a:cs typeface="Arial" panose="020B0604020202020204" pitchFamily="34" charset="0"/>
              </a:rPr>
              <a:t> how.</a:t>
            </a:r>
            <a:endParaRPr lang="en-US" sz="1400" dirty="0">
              <a:latin typeface="Calibri" panose="020F0502020204030204" pitchFamily="34" charset="0"/>
              <a:ea typeface="Calibri" panose="020F0502020204030204" pitchFamily="34" charset="0"/>
              <a:cs typeface="Arial" panose="020B0604020202020204" pitchFamily="34" charset="0"/>
            </a:endParaRPr>
          </a:p>
          <a:p>
            <a:pPr>
              <a:spcBef>
                <a:spcPts val="0"/>
              </a:spcBef>
              <a:spcAft>
                <a:spcPts val="800"/>
              </a:spcAft>
            </a:pPr>
            <a:endParaRPr lang="en-US" sz="1400" dirty="0" smtClean="0">
              <a:latin typeface="Garamond" panose="02020404030301010803" pitchFamily="18" charset="0"/>
              <a:ea typeface="Calibri" panose="020F0502020204030204" pitchFamily="34" charset="0"/>
              <a:cs typeface="Arial" panose="020B0604020202020204" pitchFamily="34" charset="0"/>
            </a:endParaRPr>
          </a:p>
          <a:p>
            <a:pPr>
              <a:spcBef>
                <a:spcPts val="0"/>
              </a:spcBef>
              <a:spcAft>
                <a:spcPts val="800"/>
              </a:spcAft>
            </a:pPr>
            <a:r>
              <a:rPr lang="en-US" sz="1400" dirty="0" smtClean="0">
                <a:latin typeface="Garamond" panose="02020404030301010803" pitchFamily="18" charset="0"/>
                <a:ea typeface="Calibri" panose="020F0502020204030204" pitchFamily="34" charset="0"/>
                <a:cs typeface="Arial" panose="020B0604020202020204" pitchFamily="34" charset="0"/>
              </a:rPr>
              <a:t>Ha </a:t>
            </a:r>
            <a:r>
              <a:rPr lang="en-US" sz="1400" dirty="0">
                <a:latin typeface="Garamond" panose="02020404030301010803" pitchFamily="18" charset="0"/>
                <a:ea typeface="Calibri" panose="020F0502020204030204" pitchFamily="34" charset="0"/>
                <a:cs typeface="Arial" panose="020B0604020202020204" pitchFamily="34" charset="0"/>
              </a:rPr>
              <a:t>ha! Very funny!</a:t>
            </a:r>
            <a:endParaRPr lang="en-US" sz="1400" dirty="0">
              <a:latin typeface="Calibri" panose="020F0502020204030204" pitchFamily="34" charset="0"/>
              <a:ea typeface="Calibri" panose="020F0502020204030204" pitchFamily="34" charset="0"/>
              <a:cs typeface="Arial" panose="020B0604020202020204" pitchFamily="34" charset="0"/>
            </a:endParaRPr>
          </a:p>
          <a:p>
            <a:pPr>
              <a:spcBef>
                <a:spcPts val="0"/>
              </a:spcBef>
              <a:spcAft>
                <a:spcPts val="800"/>
              </a:spcAft>
            </a:pPr>
            <a:r>
              <a:rPr lang="en-US" sz="1400" dirty="0">
                <a:latin typeface="Garamond" panose="02020404030301010803" pitchFamily="18" charset="0"/>
                <a:ea typeface="Calibri" panose="020F0502020204030204" pitchFamily="34" charset="0"/>
                <a:cs typeface="Arial" panose="020B0604020202020204" pitchFamily="34" charset="0"/>
              </a:rPr>
              <a:t>Oh! I’m so sorry to hear that! What a shame!</a:t>
            </a:r>
            <a:endParaRPr lang="en-US" sz="1400" dirty="0">
              <a:latin typeface="Calibri" panose="020F0502020204030204" pitchFamily="34" charset="0"/>
              <a:ea typeface="Calibri" panose="020F0502020204030204" pitchFamily="34" charset="0"/>
              <a:cs typeface="Arial" panose="020B0604020202020204" pitchFamily="34" charset="0"/>
            </a:endParaRPr>
          </a:p>
          <a:p>
            <a:pPr>
              <a:spcBef>
                <a:spcPts val="0"/>
              </a:spcBef>
              <a:spcAft>
                <a:spcPts val="800"/>
              </a:spcAft>
            </a:pPr>
            <a:r>
              <a:rPr lang="en-US" sz="1400" dirty="0">
                <a:latin typeface="Garamond" panose="02020404030301010803" pitchFamily="18" charset="0"/>
                <a:ea typeface="Calibri" panose="020F0502020204030204" pitchFamily="34" charset="0"/>
                <a:cs typeface="Arial" panose="020B0604020202020204" pitchFamily="34" charset="0"/>
              </a:rPr>
              <a:t>Eh? What did you say?</a:t>
            </a:r>
            <a:endParaRPr lang="en-US" sz="1400" dirty="0">
              <a:latin typeface="Calibri" panose="020F0502020204030204" pitchFamily="34" charset="0"/>
              <a:ea typeface="Calibri" panose="020F0502020204030204" pitchFamily="34" charset="0"/>
              <a:cs typeface="Arial" panose="020B0604020202020204" pitchFamily="34" charset="0"/>
            </a:endParaRPr>
          </a:p>
          <a:p>
            <a:pPr>
              <a:spcBef>
                <a:spcPts val="0"/>
              </a:spcBef>
              <a:spcAft>
                <a:spcPts val="800"/>
              </a:spcAft>
            </a:pPr>
            <a:r>
              <a:rPr lang="en-US" sz="1400" dirty="0">
                <a:latin typeface="Garamond" panose="02020404030301010803" pitchFamily="18" charset="0"/>
                <a:ea typeface="Calibri" panose="020F0502020204030204" pitchFamily="34" charset="0"/>
                <a:cs typeface="Arial" panose="020B0604020202020204" pitchFamily="34" charset="0"/>
              </a:rPr>
              <a:t>Duh! You forgot to plug it in!</a:t>
            </a:r>
            <a:endParaRPr lang="en-US" sz="1400" dirty="0">
              <a:latin typeface="Calibri" panose="020F0502020204030204" pitchFamily="34" charset="0"/>
              <a:ea typeface="Calibri" panose="020F0502020204030204" pitchFamily="34" charset="0"/>
              <a:cs typeface="Arial" panose="020B0604020202020204" pitchFamily="34" charset="0"/>
            </a:endParaRPr>
          </a:p>
          <a:p>
            <a:pPr>
              <a:spcBef>
                <a:spcPts val="0"/>
              </a:spcBef>
              <a:spcAft>
                <a:spcPts val="800"/>
              </a:spcAft>
            </a:pPr>
            <a:r>
              <a:rPr lang="en-US" sz="1400" dirty="0">
                <a:latin typeface="Garamond" panose="02020404030301010803" pitchFamily="18" charset="0"/>
                <a:ea typeface="Calibri" panose="020F0502020204030204" pitchFamily="34" charset="0"/>
                <a:cs typeface="Arial" panose="020B0604020202020204" pitchFamily="34" charset="0"/>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spcBef>
                <a:spcPts val="0"/>
              </a:spcBef>
              <a:spcAft>
                <a:spcPts val="800"/>
              </a:spcAft>
            </a:pPr>
            <a:r>
              <a:rPr lang="en-US" sz="1400" dirty="0">
                <a:latin typeface="Garamond" panose="02020404030301010803" pitchFamily="18" charset="0"/>
                <a:ea typeface="Calibri" panose="020F0502020204030204" pitchFamily="34" charset="0"/>
                <a:cs typeface="Arial" panose="020B0604020202020204" pitchFamily="34" charset="0"/>
              </a:rPr>
              <a:t>Exercise 1 p.25 gives </a:t>
            </a:r>
            <a:r>
              <a:rPr lang="en-US" sz="1400" dirty="0" smtClean="0">
                <a:latin typeface="Garamond" panose="02020404030301010803" pitchFamily="18" charset="0"/>
                <a:ea typeface="Calibri" panose="020F0502020204030204" pitchFamily="34" charset="0"/>
                <a:cs typeface="Arial" panose="020B0604020202020204" pitchFamily="34" charset="0"/>
              </a:rPr>
              <a:t>additional </a:t>
            </a:r>
            <a:r>
              <a:rPr lang="en-US" sz="1400" dirty="0">
                <a:solidFill>
                  <a:srgbClr val="9933FF"/>
                </a:solidFill>
                <a:latin typeface="Garamond" panose="02020404030301010803" pitchFamily="18" charset="0"/>
                <a:ea typeface="Calibri" panose="020F0502020204030204" pitchFamily="34" charset="0"/>
                <a:cs typeface="Arial" panose="020B0604020202020204" pitchFamily="34" charset="0"/>
              </a:rPr>
              <a:t>exclamation words</a:t>
            </a:r>
            <a:r>
              <a:rPr lang="en-US" sz="1400" dirty="0">
                <a:latin typeface="Garamond" panose="02020404030301010803" pitchFamily="18" charset="0"/>
                <a:ea typeface="Calibri" panose="020F0502020204030204" pitchFamily="34" charset="0"/>
                <a:cs typeface="Arial" panose="020B0604020202020204" pitchFamily="34" charset="0"/>
              </a:rPr>
              <a:t> and comments</a:t>
            </a:r>
            <a:r>
              <a:rPr lang="en-US" sz="1400" dirty="0" smtClean="0">
                <a:latin typeface="Garamond" panose="02020404030301010803" pitchFamily="18" charset="0"/>
                <a:ea typeface="Calibri" panose="020F0502020204030204" pitchFamily="34" charset="0"/>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r>
              <a:rPr lang="en-US" sz="1400" dirty="0">
                <a:latin typeface="Garamond" panose="02020404030301010803" pitchFamily="18" charset="0"/>
              </a:rPr>
              <a:t>1-	</a:t>
            </a:r>
            <a:r>
              <a:rPr lang="en-US" sz="1400" dirty="0">
                <a:solidFill>
                  <a:srgbClr val="9933FF"/>
                </a:solidFill>
                <a:latin typeface="Garamond" panose="02020404030301010803" pitchFamily="18" charset="0"/>
              </a:rPr>
              <a:t>Mmm!</a:t>
            </a:r>
            <a:r>
              <a:rPr lang="en-US" sz="1400" dirty="0">
                <a:latin typeface="Garamond" panose="02020404030301010803" pitchFamily="18" charset="0"/>
              </a:rPr>
              <a:t> It’s absolutely delicious!</a:t>
            </a:r>
          </a:p>
          <a:p>
            <a:r>
              <a:rPr lang="en-US" sz="1400" dirty="0">
                <a:latin typeface="Garamond" panose="02020404030301010803" pitchFamily="18" charset="0"/>
              </a:rPr>
              <a:t>2-	</a:t>
            </a:r>
            <a:r>
              <a:rPr lang="en-US" sz="1400" dirty="0">
                <a:solidFill>
                  <a:srgbClr val="9933FF"/>
                </a:solidFill>
                <a:latin typeface="Garamond" panose="02020404030301010803" pitchFamily="18" charset="0"/>
              </a:rPr>
              <a:t>Wow</a:t>
            </a:r>
            <a:r>
              <a:rPr lang="en-US" sz="1400" dirty="0">
                <a:latin typeface="Garamond" panose="02020404030301010803" pitchFamily="18" charset="0"/>
              </a:rPr>
              <a:t>! How interesting!</a:t>
            </a:r>
          </a:p>
          <a:p>
            <a:r>
              <a:rPr lang="en-US" sz="1400" dirty="0">
                <a:latin typeface="Garamond" panose="02020404030301010803" pitchFamily="18" charset="0"/>
              </a:rPr>
              <a:t>3-	</a:t>
            </a:r>
            <a:r>
              <a:rPr lang="en-US" sz="1400" dirty="0">
                <a:solidFill>
                  <a:srgbClr val="9933FF"/>
                </a:solidFill>
                <a:latin typeface="Garamond" panose="02020404030301010803" pitchFamily="18" charset="0"/>
              </a:rPr>
              <a:t>Hey</a:t>
            </a:r>
            <a:r>
              <a:rPr lang="en-US" sz="1400" dirty="0">
                <a:latin typeface="Garamond" panose="02020404030301010803" pitchFamily="18" charset="0"/>
              </a:rPr>
              <a:t>, Peter! Come over here and sit with us.</a:t>
            </a:r>
          </a:p>
          <a:p>
            <a:r>
              <a:rPr lang="en-US" sz="1400" dirty="0">
                <a:latin typeface="Garamond" panose="02020404030301010803" pitchFamily="18" charset="0"/>
              </a:rPr>
              <a:t>4-	</a:t>
            </a:r>
            <a:r>
              <a:rPr lang="en-US" sz="1400" dirty="0">
                <a:solidFill>
                  <a:srgbClr val="9933FF"/>
                </a:solidFill>
                <a:latin typeface="Garamond" panose="02020404030301010803" pitchFamily="18" charset="0"/>
              </a:rPr>
              <a:t>Oh</a:t>
            </a:r>
            <a:r>
              <a:rPr lang="en-US" sz="1400" dirty="0">
                <a:latin typeface="Garamond" panose="02020404030301010803" pitchFamily="18" charset="0"/>
              </a:rPr>
              <a:t>, really? That’s unbelievable! How amazing!</a:t>
            </a:r>
          </a:p>
          <a:p>
            <a:r>
              <a:rPr lang="en-US" sz="1400" dirty="0">
                <a:latin typeface="Garamond" panose="02020404030301010803" pitchFamily="18" charset="0"/>
              </a:rPr>
              <a:t>5-	</a:t>
            </a:r>
            <a:r>
              <a:rPr lang="en-US" sz="1400" dirty="0">
                <a:solidFill>
                  <a:srgbClr val="9933FF"/>
                </a:solidFill>
                <a:latin typeface="Garamond" panose="02020404030301010803" pitchFamily="18" charset="0"/>
              </a:rPr>
              <a:t>Ah!</a:t>
            </a:r>
            <a:r>
              <a:rPr lang="en-US" sz="1400" dirty="0">
                <a:latin typeface="Garamond" panose="02020404030301010803" pitchFamily="18" charset="0"/>
              </a:rPr>
              <a:t> What a shame!</a:t>
            </a:r>
          </a:p>
          <a:p>
            <a:r>
              <a:rPr lang="en-US" sz="1400" dirty="0">
                <a:latin typeface="Garamond" panose="02020404030301010803" pitchFamily="18" charset="0"/>
              </a:rPr>
              <a:t>6-	</a:t>
            </a:r>
            <a:r>
              <a:rPr lang="en-US" sz="1400" dirty="0">
                <a:solidFill>
                  <a:srgbClr val="9933FF"/>
                </a:solidFill>
                <a:latin typeface="Garamond" panose="02020404030301010803" pitchFamily="18" charset="0"/>
              </a:rPr>
              <a:t>Ouch!</a:t>
            </a:r>
            <a:r>
              <a:rPr lang="en-US" sz="1400" dirty="0">
                <a:latin typeface="Garamond" panose="02020404030301010803" pitchFamily="18" charset="0"/>
              </a:rPr>
              <a:t> That really hurt!</a:t>
            </a:r>
          </a:p>
          <a:p>
            <a:r>
              <a:rPr lang="en-US" sz="1400" dirty="0">
                <a:latin typeface="Garamond" panose="02020404030301010803" pitchFamily="18" charset="0"/>
              </a:rPr>
              <a:t>7-	</a:t>
            </a:r>
            <a:r>
              <a:rPr lang="en-US" sz="1400" dirty="0">
                <a:solidFill>
                  <a:srgbClr val="9933FF"/>
                </a:solidFill>
                <a:latin typeface="Garamond" panose="02020404030301010803" pitchFamily="18" charset="0"/>
              </a:rPr>
              <a:t>Yuk/yuck!</a:t>
            </a:r>
            <a:r>
              <a:rPr lang="en-US" sz="1400" dirty="0">
                <a:latin typeface="Garamond" panose="02020404030301010803" pitchFamily="18" charset="0"/>
              </a:rPr>
              <a:t> That’s disgusting!</a:t>
            </a:r>
          </a:p>
          <a:p>
            <a:r>
              <a:rPr lang="en-US" sz="1400" dirty="0">
                <a:latin typeface="Garamond" panose="02020404030301010803" pitchFamily="18" charset="0"/>
              </a:rPr>
              <a:t>8-	</a:t>
            </a:r>
            <a:r>
              <a:rPr lang="en-US" sz="1400" dirty="0">
                <a:solidFill>
                  <a:srgbClr val="9933FF"/>
                </a:solidFill>
                <a:latin typeface="Garamond" panose="02020404030301010803" pitchFamily="18" charset="0"/>
              </a:rPr>
              <a:t>Uh? </a:t>
            </a:r>
            <a:r>
              <a:rPr lang="en-US" sz="1400" dirty="0">
                <a:latin typeface="Garamond" panose="02020404030301010803" pitchFamily="18" charset="0"/>
              </a:rPr>
              <a:t>That’s </a:t>
            </a:r>
            <a:r>
              <a:rPr lang="en-US" sz="1400" dirty="0" smtClean="0">
                <a:latin typeface="Garamond" panose="02020404030301010803" pitchFamily="18" charset="0"/>
              </a:rPr>
              <a:t>nonsense! </a:t>
            </a:r>
            <a:r>
              <a:rPr lang="en-US" sz="1400" dirty="0">
                <a:latin typeface="Garamond" panose="02020404030301010803" pitchFamily="18" charset="0"/>
              </a:rPr>
              <a:t>What a stupid thing to say!</a:t>
            </a:r>
          </a:p>
          <a:p>
            <a:r>
              <a:rPr lang="en-US" sz="1400" dirty="0">
                <a:latin typeface="Garamond" panose="02020404030301010803" pitchFamily="18" charset="0"/>
              </a:rPr>
              <a:t>9-	</a:t>
            </a:r>
            <a:r>
              <a:rPr lang="en-US" sz="1400" dirty="0">
                <a:solidFill>
                  <a:srgbClr val="9933FF"/>
                </a:solidFill>
                <a:latin typeface="Garamond" panose="02020404030301010803" pitchFamily="18" charset="0"/>
              </a:rPr>
              <a:t>Phew! </a:t>
            </a:r>
            <a:r>
              <a:rPr lang="en-US" sz="1400" dirty="0">
                <a:latin typeface="Garamond" panose="02020404030301010803" pitchFamily="18" charset="0"/>
              </a:rPr>
              <a:t>What a relief! Thank goodness for that!</a:t>
            </a:r>
          </a:p>
          <a:p>
            <a:r>
              <a:rPr lang="en-US" sz="1400" dirty="0">
                <a:latin typeface="Garamond" panose="02020404030301010803" pitchFamily="18" charset="0"/>
              </a:rPr>
              <a:t>10-	</a:t>
            </a:r>
            <a:r>
              <a:rPr lang="en-US" sz="1400" dirty="0">
                <a:solidFill>
                  <a:srgbClr val="9933FF"/>
                </a:solidFill>
                <a:latin typeface="Garamond" panose="02020404030301010803" pitchFamily="18" charset="0"/>
              </a:rPr>
              <a:t>Whoops/oops!</a:t>
            </a:r>
            <a:r>
              <a:rPr lang="en-US" sz="1400" dirty="0">
                <a:latin typeface="Garamond" panose="02020404030301010803" pitchFamily="18" charset="0"/>
              </a:rPr>
              <a:t> Sorry about that! I dropped it!</a:t>
            </a:r>
          </a:p>
          <a:p>
            <a:endParaRPr lang="en-US" sz="1400" dirty="0">
              <a:latin typeface="Garamond" panose="02020404030301010803" pitchFamily="18" charset="0"/>
            </a:endParaRPr>
          </a:p>
        </p:txBody>
      </p:sp>
      <p:sp>
        <p:nvSpPr>
          <p:cNvPr id="11" name="Slide Number Placeholder 10"/>
          <p:cNvSpPr>
            <a:spLocks noGrp="1"/>
          </p:cNvSpPr>
          <p:nvPr>
            <p:ph type="sldNum" sz="quarter" idx="12"/>
          </p:nvPr>
        </p:nvSpPr>
        <p:spPr/>
        <p:txBody>
          <a:bodyPr/>
          <a:lstStyle/>
          <a:p>
            <a:fld id="{260FA027-7F7A-4343-989B-5CDB2D8C78D4}" type="slidenum">
              <a:rPr lang="en-US" sz="1000" smtClean="0">
                <a:solidFill>
                  <a:schemeClr val="tx1"/>
                </a:solidFill>
                <a:latin typeface="Garamond" panose="02020404030301010803" pitchFamily="18" charset="0"/>
              </a:rPr>
              <a:t>7</a:t>
            </a:fld>
            <a:endParaRPr lang="en-US" sz="1000" dirty="0">
              <a:solidFill>
                <a:schemeClr val="tx1"/>
              </a:solidFill>
              <a:latin typeface="Garamond" panose="02020404030301010803" pitchFamily="18" charset="0"/>
            </a:endParaRPr>
          </a:p>
        </p:txBody>
      </p:sp>
    </p:spTree>
    <p:extLst>
      <p:ext uri="{BB962C8B-B14F-4D97-AF65-F5344CB8AC3E}">
        <p14:creationId xmlns:p14="http://schemas.microsoft.com/office/powerpoint/2010/main" val="36778023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372878712"/>
              </p:ext>
            </p:extLst>
          </p:nvPr>
        </p:nvGraphicFramePr>
        <p:xfrm>
          <a:off x="255333" y="783773"/>
          <a:ext cx="6356553" cy="600076"/>
        </p:xfrm>
        <a:graphic>
          <a:graphicData uri="http://schemas.openxmlformats.org/drawingml/2006/table">
            <a:tbl>
              <a:tblPr firstRow="1" bandRow="1"/>
              <a:tblGrid>
                <a:gridCol w="2118851">
                  <a:extLst>
                    <a:ext uri="{9D8B030D-6E8A-4147-A177-3AD203B41FA5}">
                      <a16:colId xmlns:a16="http://schemas.microsoft.com/office/drawing/2014/main" val="1847047324"/>
                    </a:ext>
                  </a:extLst>
                </a:gridCol>
                <a:gridCol w="2118851">
                  <a:extLst>
                    <a:ext uri="{9D8B030D-6E8A-4147-A177-3AD203B41FA5}">
                      <a16:colId xmlns:a16="http://schemas.microsoft.com/office/drawing/2014/main" val="175948351"/>
                    </a:ext>
                  </a:extLst>
                </a:gridCol>
                <a:gridCol w="2118851">
                  <a:extLst>
                    <a:ext uri="{9D8B030D-6E8A-4147-A177-3AD203B41FA5}">
                      <a16:colId xmlns:a16="http://schemas.microsoft.com/office/drawing/2014/main" val="816875167"/>
                    </a:ext>
                  </a:extLst>
                </a:gridCol>
              </a:tblGrid>
              <a:tr h="31319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Garamond" panose="02020404030301010803" pitchFamily="18" charset="0"/>
                        </a:rPr>
                        <a:t>Unit 2 					</a:t>
                      </a:r>
                    </a:p>
                    <a:p>
                      <a:endParaRPr lang="en-US" sz="12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r>
                        <a:rPr lang="en-US" sz="1200" dirty="0" smtClean="0">
                          <a:solidFill>
                            <a:schemeClr val="tx1"/>
                          </a:solidFill>
                          <a:latin typeface="Garamond" panose="02020404030301010803" pitchFamily="18" charset="0"/>
                        </a:rPr>
                        <a:t>Everyday English</a:t>
                      </a:r>
                      <a:endParaRPr lang="en-US" sz="12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r>
                        <a:rPr lang="en-US" sz="1200" dirty="0" smtClean="0">
                          <a:solidFill>
                            <a:schemeClr val="tx1"/>
                          </a:solidFill>
                          <a:latin typeface="Garamond" panose="02020404030301010803" pitchFamily="18" charset="0"/>
                        </a:rPr>
                        <a:t>Exclamations</a:t>
                      </a:r>
                      <a:endParaRPr lang="en-US" sz="12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843173449"/>
                  </a:ext>
                </a:extLst>
              </a:tr>
            </a:tbl>
          </a:graphicData>
        </a:graphic>
      </p:graphicFrame>
      <p:sp>
        <p:nvSpPr>
          <p:cNvPr id="9" name="Text Placeholder 8"/>
          <p:cNvSpPr>
            <a:spLocks noGrp="1"/>
          </p:cNvSpPr>
          <p:nvPr>
            <p:ph type="body" sz="half" idx="2"/>
          </p:nvPr>
        </p:nvSpPr>
        <p:spPr>
          <a:xfrm>
            <a:off x="411981" y="1818752"/>
            <a:ext cx="6119099" cy="7236733"/>
          </a:xfrm>
        </p:spPr>
        <p:txBody>
          <a:bodyPr anchor="t">
            <a:noAutofit/>
          </a:bodyPr>
          <a:lstStyle/>
          <a:p>
            <a:pPr>
              <a:lnSpc>
                <a:spcPct val="107000"/>
              </a:lnSpc>
              <a:spcBef>
                <a:spcPts val="0"/>
              </a:spcBef>
              <a:spcAft>
                <a:spcPts val="800"/>
              </a:spcAft>
            </a:pPr>
            <a:r>
              <a:rPr lang="en-US" sz="1400" dirty="0">
                <a:latin typeface="Garamond" panose="02020404030301010803" pitchFamily="18" charset="0"/>
                <a:ea typeface="Calibri" panose="020F0502020204030204" pitchFamily="34" charset="0"/>
                <a:cs typeface="Arial" panose="020B0604020202020204" pitchFamily="34" charset="0"/>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Bef>
                <a:spcPts val="0"/>
              </a:spcBef>
              <a:spcAft>
                <a:spcPts val="800"/>
              </a:spcAft>
            </a:pPr>
            <a:endParaRPr lang="en-US" sz="1400" dirty="0" smtClean="0">
              <a:latin typeface="Garamond" panose="02020404030301010803" pitchFamily="18" charset="0"/>
              <a:ea typeface="Calibri" panose="020F0502020204030204" pitchFamily="34" charset="0"/>
              <a:cs typeface="Arial" panose="020B0604020202020204" pitchFamily="34" charset="0"/>
            </a:endParaRPr>
          </a:p>
          <a:p>
            <a:pPr>
              <a:lnSpc>
                <a:spcPct val="107000"/>
              </a:lnSpc>
              <a:spcBef>
                <a:spcPts val="0"/>
              </a:spcBef>
              <a:spcAft>
                <a:spcPts val="800"/>
              </a:spcAft>
            </a:pPr>
            <a:endParaRPr lang="en-US" sz="1400" dirty="0">
              <a:latin typeface="Garamond" panose="02020404030301010803" pitchFamily="18" charset="0"/>
              <a:ea typeface="Calibri" panose="020F0502020204030204" pitchFamily="34" charset="0"/>
              <a:cs typeface="Arial" panose="020B0604020202020204" pitchFamily="34" charset="0"/>
            </a:endParaRPr>
          </a:p>
          <a:p>
            <a:pPr>
              <a:lnSpc>
                <a:spcPct val="107000"/>
              </a:lnSpc>
              <a:spcBef>
                <a:spcPts val="0"/>
              </a:spcBef>
              <a:spcAft>
                <a:spcPts val="800"/>
              </a:spcAft>
            </a:pPr>
            <a:endParaRPr lang="en-US" sz="1400" dirty="0" smtClean="0">
              <a:latin typeface="Garamond" panose="02020404030301010803" pitchFamily="18" charset="0"/>
              <a:ea typeface="Calibri" panose="020F0502020204030204" pitchFamily="34" charset="0"/>
              <a:cs typeface="Arial" panose="020B0604020202020204" pitchFamily="34" charset="0"/>
            </a:endParaRPr>
          </a:p>
          <a:p>
            <a:pPr>
              <a:lnSpc>
                <a:spcPct val="107000"/>
              </a:lnSpc>
              <a:spcBef>
                <a:spcPts val="0"/>
              </a:spcBef>
              <a:spcAft>
                <a:spcPts val="800"/>
              </a:spcAft>
            </a:pPr>
            <a:endParaRPr lang="en-US" sz="1400" dirty="0">
              <a:latin typeface="Garamond" panose="02020404030301010803" pitchFamily="18" charset="0"/>
              <a:ea typeface="Calibri" panose="020F0502020204030204" pitchFamily="34" charset="0"/>
              <a:cs typeface="Arial" panose="020B0604020202020204" pitchFamily="34" charset="0"/>
            </a:endParaRPr>
          </a:p>
          <a:p>
            <a:pPr>
              <a:lnSpc>
                <a:spcPct val="107000"/>
              </a:lnSpc>
              <a:spcBef>
                <a:spcPts val="0"/>
              </a:spcBef>
              <a:spcAft>
                <a:spcPts val="800"/>
              </a:spcAft>
            </a:pPr>
            <a:endParaRPr lang="en-US" sz="1400" dirty="0" smtClean="0">
              <a:latin typeface="Garamond" panose="02020404030301010803" pitchFamily="18" charset="0"/>
              <a:ea typeface="Calibri" panose="020F0502020204030204" pitchFamily="34" charset="0"/>
              <a:cs typeface="Arial" panose="020B0604020202020204" pitchFamily="34" charset="0"/>
            </a:endParaRPr>
          </a:p>
          <a:p>
            <a:pPr>
              <a:lnSpc>
                <a:spcPct val="107000"/>
              </a:lnSpc>
              <a:spcBef>
                <a:spcPts val="0"/>
              </a:spcBef>
              <a:spcAft>
                <a:spcPts val="800"/>
              </a:spcAft>
            </a:pPr>
            <a:r>
              <a:rPr lang="en-US" sz="1400" dirty="0" smtClean="0">
                <a:latin typeface="Garamond" panose="02020404030301010803" pitchFamily="18" charset="0"/>
                <a:ea typeface="Calibri" panose="020F0502020204030204" pitchFamily="34" charset="0"/>
                <a:cs typeface="Arial" panose="020B0604020202020204" pitchFamily="34" charset="0"/>
              </a:rPr>
              <a:t>Exercise </a:t>
            </a:r>
            <a:r>
              <a:rPr lang="en-US" sz="1400" dirty="0">
                <a:latin typeface="Garamond" panose="02020404030301010803" pitchFamily="18" charset="0"/>
                <a:ea typeface="Calibri" panose="020F0502020204030204" pitchFamily="34" charset="0"/>
                <a:cs typeface="Arial" panose="020B0604020202020204" pitchFamily="34" charset="0"/>
              </a:rPr>
              <a:t>5, p </a:t>
            </a:r>
            <a:r>
              <a:rPr lang="en-US" sz="1400" dirty="0" smtClean="0">
                <a:latin typeface="Garamond" panose="02020404030301010803" pitchFamily="18" charset="0"/>
                <a:ea typeface="Calibri" panose="020F0502020204030204" pitchFamily="34" charset="0"/>
                <a:cs typeface="Arial" panose="020B0604020202020204" pitchFamily="34" charset="0"/>
              </a:rPr>
              <a:t>25 shows </a:t>
            </a:r>
            <a:r>
              <a:rPr lang="en-US" sz="1400" dirty="0">
                <a:latin typeface="Garamond" panose="02020404030301010803" pitchFamily="18" charset="0"/>
                <a:ea typeface="Calibri" panose="020F0502020204030204" pitchFamily="34" charset="0"/>
                <a:cs typeface="Arial" panose="020B0604020202020204" pitchFamily="34" charset="0"/>
              </a:rPr>
              <a:t>how these words are used.</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400" dirty="0">
                <a:latin typeface="Garamond" panose="02020404030301010803" pitchFamily="18" charset="0"/>
                <a:ea typeface="Calibri" panose="020F0502020204030204" pitchFamily="34" charset="0"/>
                <a:cs typeface="Arial" panose="020B0604020202020204" pitchFamily="34" charset="0"/>
              </a:rPr>
              <a:t>What a silly </a:t>
            </a:r>
            <a:r>
              <a:rPr lang="en-US" sz="1400" dirty="0">
                <a:solidFill>
                  <a:srgbClr val="00B050"/>
                </a:solidFill>
                <a:latin typeface="Garamond" panose="02020404030301010803" pitchFamily="18" charset="0"/>
                <a:ea typeface="Calibri" panose="020F0502020204030204" pitchFamily="34" charset="0"/>
                <a:cs typeface="Arial" panose="020B0604020202020204" pitchFamily="34" charset="0"/>
              </a:rPr>
              <a:t>mistake</a:t>
            </a:r>
            <a:r>
              <a:rPr lang="en-US" sz="1400" dirty="0">
                <a:latin typeface="Garamond" panose="02020404030301010803" pitchFamily="18" charset="0"/>
                <a:ea typeface="Calibri" panose="020F0502020204030204" pitchFamily="34" charset="0"/>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400" dirty="0">
                <a:latin typeface="Garamond" panose="02020404030301010803" pitchFamily="18" charset="0"/>
                <a:ea typeface="Calibri" panose="020F0502020204030204" pitchFamily="34" charset="0"/>
                <a:cs typeface="Arial" panose="020B0604020202020204" pitchFamily="34" charset="0"/>
              </a:rPr>
              <a:t>What a brilliant </a:t>
            </a:r>
            <a:r>
              <a:rPr lang="en-US" sz="1400" dirty="0">
                <a:solidFill>
                  <a:srgbClr val="00B050"/>
                </a:solidFill>
                <a:latin typeface="Garamond" panose="02020404030301010803" pitchFamily="18" charset="0"/>
                <a:ea typeface="Calibri" panose="020F0502020204030204" pitchFamily="34" charset="0"/>
                <a:cs typeface="Arial" panose="020B0604020202020204" pitchFamily="34" charset="0"/>
              </a:rPr>
              <a:t>idea</a:t>
            </a:r>
            <a:r>
              <a:rPr lang="en-US" sz="1400" dirty="0">
                <a:latin typeface="Garamond" panose="02020404030301010803" pitchFamily="18" charset="0"/>
                <a:ea typeface="Calibri" panose="020F0502020204030204" pitchFamily="34" charset="0"/>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400" dirty="0">
                <a:latin typeface="Garamond" panose="02020404030301010803" pitchFamily="18" charset="0"/>
                <a:ea typeface="Calibri" panose="020F0502020204030204" pitchFamily="34" charset="0"/>
                <a:cs typeface="Arial" panose="020B0604020202020204" pitchFamily="34" charset="0"/>
              </a:rPr>
              <a:t>How utterly </a:t>
            </a:r>
            <a:r>
              <a:rPr lang="en-US" sz="1400" dirty="0">
                <a:solidFill>
                  <a:srgbClr val="00B0F0"/>
                </a:solidFill>
                <a:latin typeface="Garamond" panose="02020404030301010803" pitchFamily="18" charset="0"/>
                <a:ea typeface="Calibri" panose="020F0502020204030204" pitchFamily="34" charset="0"/>
                <a:cs typeface="Arial" panose="020B0604020202020204" pitchFamily="34" charset="0"/>
              </a:rPr>
              <a:t>ridiculous</a:t>
            </a:r>
            <a:r>
              <a:rPr lang="en-US" sz="1400" dirty="0">
                <a:latin typeface="Garamond" panose="02020404030301010803" pitchFamily="18" charset="0"/>
                <a:ea typeface="Calibri" panose="020F0502020204030204" pitchFamily="34" charset="0"/>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400" dirty="0">
                <a:latin typeface="Garamond" panose="02020404030301010803" pitchFamily="18" charset="0"/>
                <a:ea typeface="Calibri" panose="020F0502020204030204" pitchFamily="34" charset="0"/>
                <a:cs typeface="Arial" panose="020B0604020202020204" pitchFamily="34" charset="0"/>
              </a:rPr>
              <a:t>What dreadful </a:t>
            </a:r>
            <a:r>
              <a:rPr lang="en-US" sz="1400" dirty="0">
                <a:solidFill>
                  <a:srgbClr val="FF0000"/>
                </a:solidFill>
                <a:latin typeface="Garamond" panose="02020404030301010803" pitchFamily="18" charset="0"/>
                <a:ea typeface="Calibri" panose="020F0502020204030204" pitchFamily="34" charset="0"/>
                <a:cs typeface="Arial" panose="020B0604020202020204" pitchFamily="34" charset="0"/>
              </a:rPr>
              <a:t>weather</a:t>
            </a:r>
            <a:r>
              <a:rPr lang="en-US" sz="1400" dirty="0">
                <a:latin typeface="Garamond" panose="02020404030301010803" pitchFamily="18" charset="0"/>
                <a:ea typeface="Calibri" panose="020F0502020204030204" pitchFamily="34" charset="0"/>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400" dirty="0">
                <a:latin typeface="Garamond" panose="02020404030301010803" pitchFamily="18" charset="0"/>
                <a:ea typeface="Calibri" panose="020F0502020204030204" pitchFamily="34" charset="0"/>
                <a:cs typeface="Arial" panose="020B0604020202020204" pitchFamily="34" charset="0"/>
              </a:rPr>
              <a:t>What </a:t>
            </a:r>
            <a:r>
              <a:rPr lang="en-US" sz="1400" dirty="0">
                <a:solidFill>
                  <a:srgbClr val="FF0000"/>
                </a:solidFill>
                <a:latin typeface="Garamond" panose="02020404030301010803" pitchFamily="18" charset="0"/>
                <a:ea typeface="Calibri" panose="020F0502020204030204" pitchFamily="34" charset="0"/>
                <a:cs typeface="Arial" panose="020B0604020202020204" pitchFamily="34" charset="0"/>
              </a:rPr>
              <a:t>rubbish</a:t>
            </a:r>
            <a:r>
              <a:rPr lang="en-US" sz="1400" dirty="0">
                <a:latin typeface="Garamond" panose="02020404030301010803" pitchFamily="18" charset="0"/>
                <a:ea typeface="Calibri" panose="020F0502020204030204" pitchFamily="34" charset="0"/>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400" dirty="0">
                <a:latin typeface="Garamond" panose="02020404030301010803" pitchFamily="18" charset="0"/>
                <a:ea typeface="Calibri" panose="020F0502020204030204" pitchFamily="34" charset="0"/>
                <a:cs typeface="Arial" panose="020B0604020202020204" pitchFamily="34" charset="0"/>
              </a:rPr>
              <a:t>What a </a:t>
            </a:r>
            <a:r>
              <a:rPr lang="en-US" sz="1400" dirty="0">
                <a:solidFill>
                  <a:srgbClr val="00B050"/>
                </a:solidFill>
                <a:latin typeface="Garamond" panose="02020404030301010803" pitchFamily="18" charset="0"/>
                <a:ea typeface="Calibri" panose="020F0502020204030204" pitchFamily="34" charset="0"/>
                <a:cs typeface="Arial" panose="020B0604020202020204" pitchFamily="34" charset="0"/>
              </a:rPr>
              <a:t>mess</a:t>
            </a:r>
            <a:r>
              <a:rPr lang="en-US" sz="1400" dirty="0">
                <a:latin typeface="Garamond" panose="02020404030301010803" pitchFamily="18" charset="0"/>
                <a:ea typeface="Calibri" panose="020F0502020204030204" pitchFamily="34" charset="0"/>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400" dirty="0">
                <a:latin typeface="Garamond" panose="02020404030301010803" pitchFamily="18" charset="0"/>
                <a:ea typeface="Calibri" panose="020F0502020204030204" pitchFamily="34" charset="0"/>
                <a:cs typeface="Arial" panose="020B0604020202020204" pitchFamily="34" charset="0"/>
              </a:rPr>
              <a:t>How </a:t>
            </a:r>
            <a:r>
              <a:rPr lang="en-US" sz="1400" dirty="0">
                <a:solidFill>
                  <a:srgbClr val="00B0F0"/>
                </a:solidFill>
                <a:latin typeface="Garamond" panose="02020404030301010803" pitchFamily="18" charset="0"/>
                <a:ea typeface="Calibri" panose="020F0502020204030204" pitchFamily="34" charset="0"/>
                <a:cs typeface="Arial" panose="020B0604020202020204" pitchFamily="34" charset="0"/>
              </a:rPr>
              <a:t>awful</a:t>
            </a:r>
            <a:r>
              <a:rPr lang="en-US" sz="1400" dirty="0">
                <a:latin typeface="Garamond" panose="02020404030301010803" pitchFamily="18" charset="0"/>
                <a:ea typeface="Calibri" panose="020F0502020204030204" pitchFamily="34" charset="0"/>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400" dirty="0">
                <a:latin typeface="Garamond" panose="02020404030301010803" pitchFamily="18" charset="0"/>
                <a:ea typeface="Calibri" panose="020F0502020204030204" pitchFamily="34" charset="0"/>
                <a:cs typeface="Arial" panose="020B0604020202020204" pitchFamily="34" charset="0"/>
              </a:rPr>
              <a:t>How </a:t>
            </a:r>
            <a:r>
              <a:rPr lang="en-US" sz="1400" dirty="0">
                <a:solidFill>
                  <a:srgbClr val="00B0F0"/>
                </a:solidFill>
                <a:latin typeface="Garamond" panose="02020404030301010803" pitchFamily="18" charset="0"/>
                <a:ea typeface="Calibri" panose="020F0502020204030204" pitchFamily="34" charset="0"/>
                <a:cs typeface="Arial" panose="020B0604020202020204" pitchFamily="34" charset="0"/>
              </a:rPr>
              <a:t>wonderful</a:t>
            </a:r>
            <a:r>
              <a:rPr lang="en-US" sz="1400" dirty="0">
                <a:latin typeface="Garamond" panose="02020404030301010803" pitchFamily="18" charset="0"/>
                <a:ea typeface="Calibri" panose="020F0502020204030204" pitchFamily="34" charset="0"/>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400" dirty="0">
                <a:latin typeface="Garamond" panose="02020404030301010803" pitchFamily="18" charset="0"/>
                <a:ea typeface="Calibri" panose="020F0502020204030204" pitchFamily="34" charset="0"/>
                <a:cs typeface="Arial" panose="020B0604020202020204" pitchFamily="34" charset="0"/>
              </a:rPr>
              <a:t>What a </a:t>
            </a:r>
            <a:r>
              <a:rPr lang="en-US" sz="1400" dirty="0">
                <a:solidFill>
                  <a:srgbClr val="00B050"/>
                </a:solidFill>
                <a:latin typeface="Garamond" panose="02020404030301010803" pitchFamily="18" charset="0"/>
                <a:ea typeface="Calibri" panose="020F0502020204030204" pitchFamily="34" charset="0"/>
                <a:cs typeface="Arial" panose="020B0604020202020204" pitchFamily="34" charset="0"/>
              </a:rPr>
              <a:t>relief</a:t>
            </a:r>
            <a:r>
              <a:rPr lang="en-US" sz="1400" dirty="0">
                <a:latin typeface="Garamond" panose="02020404030301010803" pitchFamily="18" charset="0"/>
                <a:ea typeface="Calibri" panose="020F0502020204030204" pitchFamily="34" charset="0"/>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mj-lt"/>
              <a:buAutoNum type="arabicPeriod"/>
            </a:pPr>
            <a:r>
              <a:rPr lang="en-US" sz="1400" dirty="0">
                <a:latin typeface="Garamond" panose="02020404030301010803" pitchFamily="18" charset="0"/>
                <a:ea typeface="Calibri" panose="020F0502020204030204" pitchFamily="34" charset="0"/>
                <a:cs typeface="Arial" panose="020B0604020202020204" pitchFamily="34" charset="0"/>
              </a:rPr>
              <a:t>What a terrible </a:t>
            </a:r>
            <a:r>
              <a:rPr lang="en-US" sz="1400" dirty="0">
                <a:solidFill>
                  <a:srgbClr val="00B050"/>
                </a:solidFill>
                <a:latin typeface="Garamond" panose="02020404030301010803" pitchFamily="18" charset="0"/>
                <a:ea typeface="Calibri" panose="020F0502020204030204" pitchFamily="34" charset="0"/>
                <a:cs typeface="Arial" panose="020B0604020202020204" pitchFamily="34" charset="0"/>
              </a:rPr>
              <a:t>thing </a:t>
            </a:r>
            <a:r>
              <a:rPr lang="en-US" sz="1400" dirty="0">
                <a:latin typeface="Garamond" panose="02020404030301010803" pitchFamily="18" charset="0"/>
                <a:ea typeface="Calibri" panose="020F0502020204030204" pitchFamily="34" charset="0"/>
                <a:cs typeface="Arial" panose="020B0604020202020204" pitchFamily="34" charset="0"/>
              </a:rPr>
              <a:t>to happen</a:t>
            </a:r>
            <a:r>
              <a:rPr lang="en-US" sz="1400" dirty="0" smtClean="0">
                <a:latin typeface="Garamond" panose="02020404030301010803" pitchFamily="18" charset="0"/>
                <a:ea typeface="Calibri" panose="020F0502020204030204" pitchFamily="34" charset="0"/>
                <a:cs typeface="Arial" panose="020B0604020202020204" pitchFamily="34" charset="0"/>
              </a:rPr>
              <a:t>!</a:t>
            </a:r>
          </a:p>
          <a:p>
            <a:pPr marL="342900" marR="0" lvl="0" indent="-342900">
              <a:lnSpc>
                <a:spcPct val="107000"/>
              </a:lnSpc>
              <a:spcBef>
                <a:spcPts val="0"/>
              </a:spcBef>
              <a:spcAft>
                <a:spcPts val="800"/>
              </a:spcAft>
              <a:buFont typeface="+mj-lt"/>
              <a:buAutoNum type="arabicPeriod"/>
            </a:pPr>
            <a:endParaRPr lang="en-US" sz="1400" dirty="0" smtClean="0">
              <a:latin typeface="Garamond" panose="02020404030301010803" pitchFamily="18" charset="0"/>
              <a:ea typeface="Calibri" panose="020F0502020204030204" pitchFamily="34" charset="0"/>
              <a:cs typeface="Arial" panose="020B0604020202020204" pitchFamily="34" charset="0"/>
            </a:endParaRPr>
          </a:p>
          <a:p>
            <a:pPr>
              <a:lnSpc>
                <a:spcPct val="107000"/>
              </a:lnSpc>
              <a:spcBef>
                <a:spcPts val="0"/>
              </a:spcBef>
              <a:spcAft>
                <a:spcPts val="800"/>
              </a:spcAft>
            </a:pPr>
            <a:endParaRPr lang="en-US" sz="14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Bef>
                <a:spcPts val="0"/>
              </a:spcBef>
              <a:spcAft>
                <a:spcPts val="800"/>
              </a:spcAft>
            </a:pPr>
            <a:r>
              <a:rPr lang="en-US" sz="1400" dirty="0">
                <a:latin typeface="Garamond" panose="02020404030301010803" pitchFamily="18" charset="0"/>
                <a:ea typeface="Calibri" panose="020F0502020204030204" pitchFamily="34" charset="0"/>
                <a:cs typeface="Arial" panose="020B0604020202020204" pitchFamily="34" charset="0"/>
              </a:rPr>
              <a:t>See if you can put the correct word in the following blanks:</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400" dirty="0">
                <a:latin typeface="Garamond" panose="02020404030301010803" pitchFamily="18" charset="0"/>
                <a:ea typeface="Calibri" panose="020F0502020204030204" pitchFamily="34" charset="0"/>
                <a:cs typeface="Arial" panose="020B0604020202020204" pitchFamily="34" charset="0"/>
              </a:rPr>
              <a:t>-------- nice hotel</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400" dirty="0">
                <a:latin typeface="Garamond" panose="02020404030301010803" pitchFamily="18" charset="0"/>
                <a:ea typeface="Calibri" panose="020F0502020204030204" pitchFamily="34" charset="0"/>
                <a:cs typeface="Arial" panose="020B0604020202020204" pitchFamily="34" charset="0"/>
              </a:rPr>
              <a:t>-------- hot it is!</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400" dirty="0">
                <a:latin typeface="Garamond" panose="02020404030301010803" pitchFamily="18" charset="0"/>
                <a:ea typeface="Calibri" panose="020F0502020204030204" pitchFamily="34" charset="0"/>
                <a:cs typeface="Arial" panose="020B0604020202020204" pitchFamily="34" charset="0"/>
              </a:rPr>
              <a:t>-------- elegant dresses!</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400" dirty="0">
                <a:latin typeface="Garamond" panose="02020404030301010803" pitchFamily="18" charset="0"/>
                <a:ea typeface="Calibri" panose="020F0502020204030204" pitchFamily="34" charset="0"/>
                <a:cs typeface="Arial" panose="020B0604020202020204" pitchFamily="34" charset="0"/>
              </a:rPr>
              <a:t>-------- beautifully you sing!</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mj-lt"/>
              <a:buAutoNum type="arabicPeriod"/>
            </a:pPr>
            <a:r>
              <a:rPr lang="en-US" sz="1400" dirty="0">
                <a:latin typeface="Garamond" panose="02020404030301010803" pitchFamily="18" charset="0"/>
                <a:ea typeface="Calibri" panose="020F0502020204030204" pitchFamily="34" charset="0"/>
                <a:cs typeface="Arial" panose="020B0604020202020204" pitchFamily="34" charset="0"/>
              </a:rPr>
              <a:t>-------- nice hair you have</a:t>
            </a:r>
            <a:r>
              <a:rPr lang="en-US" sz="1400" dirty="0" smtClean="0">
                <a:latin typeface="Garamond" panose="02020404030301010803" pitchFamily="18" charset="0"/>
                <a:ea typeface="Calibri" panose="020F0502020204030204" pitchFamily="34" charset="0"/>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p:txBody>
      </p:sp>
      <p:sp>
        <p:nvSpPr>
          <p:cNvPr id="11" name="Slide Number Placeholder 10"/>
          <p:cNvSpPr>
            <a:spLocks noGrp="1"/>
          </p:cNvSpPr>
          <p:nvPr>
            <p:ph type="sldNum" sz="quarter" idx="12"/>
          </p:nvPr>
        </p:nvSpPr>
        <p:spPr/>
        <p:txBody>
          <a:bodyPr/>
          <a:lstStyle/>
          <a:p>
            <a:fld id="{260FA027-7F7A-4343-989B-5CDB2D8C78D4}" type="slidenum">
              <a:rPr lang="en-US" sz="1000" smtClean="0">
                <a:solidFill>
                  <a:schemeClr val="tx1"/>
                </a:solidFill>
                <a:latin typeface="Garamond" panose="02020404030301010803" pitchFamily="18" charset="0"/>
              </a:rPr>
              <a:t>8</a:t>
            </a:fld>
            <a:endParaRPr lang="en-US" sz="1000" dirty="0">
              <a:solidFill>
                <a:schemeClr val="tx1"/>
              </a:solidFill>
              <a:latin typeface="Garamond" panose="02020404030301010803" pitchFamily="18" charset="0"/>
            </a:endParaRPr>
          </a:p>
        </p:txBody>
      </p:sp>
      <p:graphicFrame>
        <p:nvGraphicFramePr>
          <p:cNvPr id="2" name="Diagram 1"/>
          <p:cNvGraphicFramePr/>
          <p:nvPr>
            <p:extLst>
              <p:ext uri="{D42A27DB-BD31-4B8C-83A1-F6EECF244321}">
                <p14:modId xmlns:p14="http://schemas.microsoft.com/office/powerpoint/2010/main" val="704801261"/>
              </p:ext>
            </p:extLst>
          </p:nvPr>
        </p:nvGraphicFramePr>
        <p:xfrm>
          <a:off x="1052565" y="1818752"/>
          <a:ext cx="4564464" cy="14771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3775768"/>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Custom 2">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009999"/>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2868</TotalTime>
  <Words>1161</Words>
  <Application>Microsoft Office PowerPoint</Application>
  <PresentationFormat>A4 Paper (210x297 mm)</PresentationFormat>
  <Paragraphs>205</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Garamond</vt:lpstr>
      <vt:lpstr>Gill Sans MT</vt:lpstr>
      <vt:lpstr>Wingdings 2</vt:lpstr>
      <vt:lpstr>Dividend</vt:lpstr>
      <vt:lpstr>New Headway Plus Upper-intermediate lecture notes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Headway Plus Upper-intermediate Fourth Year</dc:title>
  <dc:creator>rania arts</dc:creator>
  <cp:lastModifiedBy>Rania</cp:lastModifiedBy>
  <cp:revision>133</cp:revision>
  <dcterms:created xsi:type="dcterms:W3CDTF">2021-02-27T19:35:54Z</dcterms:created>
  <dcterms:modified xsi:type="dcterms:W3CDTF">2021-12-11T08:11:55Z</dcterms:modified>
</cp:coreProperties>
</file>