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1"/>
  </p:sldMasterIdLst>
  <p:notesMasterIdLst>
    <p:notesMasterId r:id="rId8"/>
  </p:notesMasterIdLst>
  <p:handoutMasterIdLst>
    <p:handoutMasterId r:id="rId9"/>
  </p:handoutMasterIdLst>
  <p:sldIdLst>
    <p:sldId id="256" r:id="rId2"/>
    <p:sldId id="275" r:id="rId3"/>
    <p:sldId id="286" r:id="rId4"/>
    <p:sldId id="287" r:id="rId5"/>
    <p:sldId id="288" r:id="rId6"/>
    <p:sldId id="28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33CCCC"/>
    <a:srgbClr val="33CC33"/>
    <a:srgbClr val="7AF67D"/>
    <a:srgbClr val="009999"/>
    <a:srgbClr val="00A1DA"/>
    <a:srgbClr val="00B6F6"/>
    <a:srgbClr val="0099CC"/>
    <a:srgbClr val="00CCFF"/>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9" autoAdjust="0"/>
    <p:restoredTop sz="94343" autoAdjust="0"/>
  </p:normalViewPr>
  <p:slideViewPr>
    <p:cSldViewPr snapToGrid="0">
      <p:cViewPr>
        <p:scale>
          <a:sx n="84" d="100"/>
          <a:sy n="84" d="100"/>
        </p:scale>
        <p:origin x="1518" y="-1032"/>
      </p:cViewPr>
      <p:guideLst/>
    </p:cSldViewPr>
  </p:slideViewPr>
  <p:outlineViewPr>
    <p:cViewPr>
      <p:scale>
        <a:sx n="33" d="100"/>
        <a:sy n="33" d="100"/>
      </p:scale>
      <p:origin x="0" y="-702"/>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8675E6-5586-454C-8C7F-61AC20DB11E9}" type="doc">
      <dgm:prSet loTypeId="urn:microsoft.com/office/officeart/2005/8/layout/chart3" loCatId="relationship" qsTypeId="urn:microsoft.com/office/officeart/2005/8/quickstyle/simple1" qsCatId="simple" csTypeId="urn:microsoft.com/office/officeart/2005/8/colors/accent1_2" csCatId="accent1" phldr="1"/>
      <dgm:spPr/>
      <dgm:t>
        <a:bodyPr/>
        <a:lstStyle/>
        <a:p>
          <a:endParaRPr lang="en-US"/>
        </a:p>
      </dgm:t>
    </dgm:pt>
    <dgm:pt modelId="{6B2D9CDF-9FEC-48EF-8633-3DDDB0ABA753}">
      <dgm:prSet phldrT="[Text]" custT="1"/>
      <dgm:spPr>
        <a:solidFill>
          <a:schemeClr val="accent5">
            <a:lumMod val="20000"/>
            <a:lumOff val="80000"/>
          </a:schemeClr>
        </a:solidFill>
      </dgm:spPr>
      <dgm:t>
        <a:bodyPr/>
        <a:lstStyle/>
        <a:p>
          <a:pPr algn="ctr"/>
          <a:r>
            <a:rPr lang="en-US" sz="1500" dirty="0" smtClean="0">
              <a:solidFill>
                <a:schemeClr val="bg2">
                  <a:lumMod val="25000"/>
                </a:schemeClr>
              </a:solidFill>
            </a:rPr>
            <a:t>5</a:t>
          </a:r>
        </a:p>
        <a:p>
          <a:pPr algn="ctr"/>
          <a:r>
            <a:rPr lang="en-US" sz="1500" dirty="0" smtClean="0">
              <a:solidFill>
                <a:schemeClr val="bg2">
                  <a:lumMod val="25000"/>
                </a:schemeClr>
              </a:solidFill>
            </a:rPr>
            <a:t>To express an activity that was in progress at every moment during a period of time</a:t>
          </a:r>
        </a:p>
        <a:p>
          <a:pPr algn="ctr"/>
          <a:endParaRPr lang="en-US" sz="1500" dirty="0">
            <a:solidFill>
              <a:schemeClr val="bg2">
                <a:lumMod val="25000"/>
              </a:schemeClr>
            </a:solidFill>
          </a:endParaRPr>
        </a:p>
      </dgm:t>
    </dgm:pt>
    <dgm:pt modelId="{EC61B35E-3A7E-4717-A29F-6E4143D4A335}" type="parTrans" cxnId="{1E1DABA3-D650-4EDC-83AC-9CF3C8D9AFEE}">
      <dgm:prSet/>
      <dgm:spPr/>
      <dgm:t>
        <a:bodyPr/>
        <a:lstStyle/>
        <a:p>
          <a:endParaRPr lang="en-US" sz="1500"/>
        </a:p>
      </dgm:t>
    </dgm:pt>
    <dgm:pt modelId="{D71EF633-3108-4D15-B27C-25C52BB2C1C9}" type="sibTrans" cxnId="{1E1DABA3-D650-4EDC-83AC-9CF3C8D9AFEE}">
      <dgm:prSet/>
      <dgm:spPr/>
      <dgm:t>
        <a:bodyPr/>
        <a:lstStyle/>
        <a:p>
          <a:endParaRPr lang="en-US" sz="1500"/>
        </a:p>
      </dgm:t>
    </dgm:pt>
    <dgm:pt modelId="{CCFF3ACC-D5E5-459B-8E63-380D79A5E3CE}">
      <dgm:prSet phldrT="[Text]" custT="1"/>
      <dgm:spPr>
        <a:solidFill>
          <a:srgbClr val="FFE697"/>
        </a:solidFill>
      </dgm:spPr>
      <dgm:t>
        <a:bodyPr/>
        <a:lstStyle/>
        <a:p>
          <a:pPr algn="ctr"/>
          <a:r>
            <a:rPr lang="en-US" sz="1500" dirty="0" smtClean="0">
              <a:solidFill>
                <a:schemeClr val="accent5">
                  <a:lumMod val="75000"/>
                </a:schemeClr>
              </a:solidFill>
            </a:rPr>
            <a:t>3</a:t>
          </a:r>
        </a:p>
        <a:p>
          <a:pPr algn="ctr"/>
          <a:r>
            <a:rPr lang="en-US" sz="1500" dirty="0" smtClean="0">
              <a:solidFill>
                <a:schemeClr val="accent5">
                  <a:lumMod val="75000"/>
                </a:schemeClr>
              </a:solidFill>
            </a:rPr>
            <a:t>To express an interrupted past activity</a:t>
          </a:r>
        </a:p>
        <a:p>
          <a:pPr algn="ctr"/>
          <a:endParaRPr lang="en-US" sz="1500" dirty="0" smtClean="0">
            <a:solidFill>
              <a:schemeClr val="accent5">
                <a:lumMod val="75000"/>
              </a:schemeClr>
            </a:solidFill>
          </a:endParaRPr>
        </a:p>
        <a:p>
          <a:pPr algn="ctr"/>
          <a:endParaRPr lang="en-US" sz="1500" dirty="0" smtClean="0">
            <a:solidFill>
              <a:schemeClr val="accent5">
                <a:lumMod val="75000"/>
              </a:schemeClr>
            </a:solidFill>
          </a:endParaRPr>
        </a:p>
        <a:p>
          <a:pPr algn="ctr"/>
          <a:endParaRPr lang="en-US" sz="1500" dirty="0">
            <a:solidFill>
              <a:schemeClr val="accent5">
                <a:lumMod val="75000"/>
              </a:schemeClr>
            </a:solidFill>
          </a:endParaRPr>
        </a:p>
      </dgm:t>
    </dgm:pt>
    <dgm:pt modelId="{0DAFFF70-36DE-4B38-98AA-F05E776D62D9}" type="parTrans" cxnId="{393EE2EB-BC3C-4850-B661-AC103800A929}">
      <dgm:prSet/>
      <dgm:spPr/>
      <dgm:t>
        <a:bodyPr/>
        <a:lstStyle/>
        <a:p>
          <a:endParaRPr lang="en-US" sz="1500"/>
        </a:p>
      </dgm:t>
    </dgm:pt>
    <dgm:pt modelId="{D2D528DC-30B1-4AA1-897B-3D8FC68C0A29}" type="sibTrans" cxnId="{393EE2EB-BC3C-4850-B661-AC103800A929}">
      <dgm:prSet/>
      <dgm:spPr/>
      <dgm:t>
        <a:bodyPr/>
        <a:lstStyle/>
        <a:p>
          <a:endParaRPr lang="en-US" sz="1500"/>
        </a:p>
      </dgm:t>
    </dgm:pt>
    <dgm:pt modelId="{382B6931-952D-4E83-B062-4886D76519B0}">
      <dgm:prSet phldrT="[Text]" custT="1"/>
      <dgm:spPr>
        <a:solidFill>
          <a:schemeClr val="accent3">
            <a:lumMod val="20000"/>
            <a:lumOff val="80000"/>
          </a:schemeClr>
        </a:solidFill>
      </dgm:spPr>
      <dgm:t>
        <a:bodyPr/>
        <a:lstStyle/>
        <a:p>
          <a:pPr algn="ctr"/>
          <a:r>
            <a:rPr lang="en-US" sz="1500" dirty="0" smtClean="0">
              <a:solidFill>
                <a:schemeClr val="accent5">
                  <a:lumMod val="75000"/>
                </a:schemeClr>
              </a:solidFill>
            </a:rPr>
            <a:t>2</a:t>
          </a:r>
        </a:p>
        <a:p>
          <a:pPr algn="ctr"/>
          <a:r>
            <a:rPr lang="en-US" sz="1500" dirty="0" smtClean="0">
              <a:solidFill>
                <a:schemeClr val="accent5">
                  <a:lumMod val="75000"/>
                </a:schemeClr>
              </a:solidFill>
            </a:rPr>
            <a:t>To describe a past situation or activity</a:t>
          </a:r>
          <a:endParaRPr lang="en-US" sz="1500" dirty="0">
            <a:solidFill>
              <a:schemeClr val="accent5">
                <a:lumMod val="75000"/>
              </a:schemeClr>
            </a:solidFill>
          </a:endParaRPr>
        </a:p>
      </dgm:t>
    </dgm:pt>
    <dgm:pt modelId="{B2DA855B-8260-4DE3-B30F-59AED7DFC659}" type="parTrans" cxnId="{C0E7C202-4985-4C2C-A3C8-536D1EBA1892}">
      <dgm:prSet/>
      <dgm:spPr/>
      <dgm:t>
        <a:bodyPr/>
        <a:lstStyle/>
        <a:p>
          <a:endParaRPr lang="en-US" sz="1500"/>
        </a:p>
      </dgm:t>
    </dgm:pt>
    <dgm:pt modelId="{67C84F1B-EE9E-4E47-A6B4-EDB907D6A92C}" type="sibTrans" cxnId="{C0E7C202-4985-4C2C-A3C8-536D1EBA1892}">
      <dgm:prSet/>
      <dgm:spPr/>
      <dgm:t>
        <a:bodyPr/>
        <a:lstStyle/>
        <a:p>
          <a:endParaRPr lang="en-US" sz="1500"/>
        </a:p>
      </dgm:t>
    </dgm:pt>
    <dgm:pt modelId="{0A541850-E973-4559-A979-4B9E901DAB01}">
      <dgm:prSet phldrT="[Text]" custT="1"/>
      <dgm:spPr>
        <a:solidFill>
          <a:srgbClr val="D6EDBD"/>
        </a:solidFill>
      </dgm:spPr>
      <dgm:t>
        <a:bodyPr/>
        <a:lstStyle/>
        <a:p>
          <a:pPr algn="ctr"/>
          <a:r>
            <a:rPr lang="en-US" sz="1500" dirty="0" smtClean="0">
              <a:solidFill>
                <a:schemeClr val="bg2">
                  <a:lumMod val="25000"/>
                </a:schemeClr>
              </a:solidFill>
            </a:rPr>
            <a:t>              1</a:t>
          </a:r>
        </a:p>
        <a:p>
          <a:pPr algn="r"/>
          <a:r>
            <a:rPr lang="en-US" sz="1500" dirty="0" smtClean="0">
              <a:solidFill>
                <a:schemeClr val="bg2">
                  <a:lumMod val="25000"/>
                </a:schemeClr>
              </a:solidFill>
            </a:rPr>
            <a:t>To express activities in progress before, and probably after a particular time in the past</a:t>
          </a:r>
        </a:p>
        <a:p>
          <a:pPr algn="r"/>
          <a:endParaRPr lang="en-US" sz="1500" dirty="0" smtClean="0">
            <a:solidFill>
              <a:schemeClr val="accent1">
                <a:lumMod val="75000"/>
                <a:lumOff val="25000"/>
              </a:schemeClr>
            </a:solidFill>
          </a:endParaRPr>
        </a:p>
        <a:p>
          <a:pPr algn="r"/>
          <a:endParaRPr lang="en-US" sz="1500" dirty="0" smtClean="0">
            <a:solidFill>
              <a:schemeClr val="accent1">
                <a:lumMod val="75000"/>
                <a:lumOff val="25000"/>
              </a:schemeClr>
            </a:solidFill>
          </a:endParaRPr>
        </a:p>
      </dgm:t>
    </dgm:pt>
    <dgm:pt modelId="{EDBAB245-D5B8-4124-B464-8693A86CB765}" type="parTrans" cxnId="{01FCBAED-9BCF-4B5D-9C56-B372F223C553}">
      <dgm:prSet/>
      <dgm:spPr/>
      <dgm:t>
        <a:bodyPr/>
        <a:lstStyle/>
        <a:p>
          <a:endParaRPr lang="en-US" sz="1500"/>
        </a:p>
      </dgm:t>
    </dgm:pt>
    <dgm:pt modelId="{A2002216-C364-49D3-982F-35FCEA3464DA}" type="sibTrans" cxnId="{01FCBAED-9BCF-4B5D-9C56-B372F223C553}">
      <dgm:prSet/>
      <dgm:spPr/>
      <dgm:t>
        <a:bodyPr/>
        <a:lstStyle/>
        <a:p>
          <a:endParaRPr lang="en-US" sz="1500"/>
        </a:p>
      </dgm:t>
    </dgm:pt>
    <dgm:pt modelId="{ACE95FF5-94EE-476A-AD01-CA05BC840B84}">
      <dgm:prSet phldrT="[Text]" custT="1"/>
      <dgm:spPr>
        <a:solidFill>
          <a:srgbClr val="00CC99"/>
        </a:solidFill>
      </dgm:spPr>
      <dgm:t>
        <a:bodyPr/>
        <a:lstStyle/>
        <a:p>
          <a:r>
            <a:rPr lang="en-US" sz="1500" dirty="0" smtClean="0">
              <a:solidFill>
                <a:schemeClr val="bg2">
                  <a:lumMod val="25000"/>
                </a:schemeClr>
              </a:solidFill>
            </a:rPr>
            <a:t>4</a:t>
          </a:r>
        </a:p>
        <a:p>
          <a:r>
            <a:rPr lang="en-US" sz="1500" dirty="0" smtClean="0">
              <a:solidFill>
                <a:schemeClr val="bg2">
                  <a:lumMod val="25000"/>
                </a:schemeClr>
              </a:solidFill>
            </a:rPr>
            <a:t>To express an incomplete activity in the past</a:t>
          </a:r>
          <a:endParaRPr lang="en-US" sz="1500" dirty="0">
            <a:solidFill>
              <a:schemeClr val="bg2">
                <a:lumMod val="25000"/>
              </a:schemeClr>
            </a:solidFill>
          </a:endParaRPr>
        </a:p>
      </dgm:t>
    </dgm:pt>
    <dgm:pt modelId="{EABE7786-F260-4E61-AD88-D04300DD1373}" type="parTrans" cxnId="{C8518687-2D9D-40A3-A8CC-284B40D5064C}">
      <dgm:prSet/>
      <dgm:spPr/>
      <dgm:t>
        <a:bodyPr/>
        <a:lstStyle/>
        <a:p>
          <a:endParaRPr lang="en-US" sz="1500"/>
        </a:p>
      </dgm:t>
    </dgm:pt>
    <dgm:pt modelId="{A90BF370-B5CD-4924-8E03-6424205DE52C}" type="sibTrans" cxnId="{C8518687-2D9D-40A3-A8CC-284B40D5064C}">
      <dgm:prSet/>
      <dgm:spPr/>
      <dgm:t>
        <a:bodyPr/>
        <a:lstStyle/>
        <a:p>
          <a:endParaRPr lang="en-US" sz="1500"/>
        </a:p>
      </dgm:t>
    </dgm:pt>
    <dgm:pt modelId="{5108783F-FE78-4EE6-877B-40F906964238}" type="pres">
      <dgm:prSet presAssocID="{848675E6-5586-454C-8C7F-61AC20DB11E9}" presName="compositeShape" presStyleCnt="0">
        <dgm:presLayoutVars>
          <dgm:chMax val="7"/>
          <dgm:dir/>
          <dgm:resizeHandles val="exact"/>
        </dgm:presLayoutVars>
      </dgm:prSet>
      <dgm:spPr/>
      <dgm:t>
        <a:bodyPr/>
        <a:lstStyle/>
        <a:p>
          <a:endParaRPr lang="en-US"/>
        </a:p>
      </dgm:t>
    </dgm:pt>
    <dgm:pt modelId="{BAA664A2-5DE5-4E32-A4F1-BC64FE24AF97}" type="pres">
      <dgm:prSet presAssocID="{848675E6-5586-454C-8C7F-61AC20DB11E9}" presName="wedge1" presStyleLbl="node1" presStyleIdx="0" presStyleCnt="5" custLinFactNeighborX="17899" custLinFactNeighborY="-14688"/>
      <dgm:spPr/>
      <dgm:t>
        <a:bodyPr/>
        <a:lstStyle/>
        <a:p>
          <a:endParaRPr lang="en-US"/>
        </a:p>
      </dgm:t>
    </dgm:pt>
    <dgm:pt modelId="{3B4700B6-FE61-4021-B752-09A016B6416E}" type="pres">
      <dgm:prSet presAssocID="{848675E6-5586-454C-8C7F-61AC20DB11E9}" presName="wedge1Tx" presStyleLbl="node1" presStyleIdx="0" presStyleCnt="5">
        <dgm:presLayoutVars>
          <dgm:chMax val="0"/>
          <dgm:chPref val="0"/>
          <dgm:bulletEnabled val="1"/>
        </dgm:presLayoutVars>
      </dgm:prSet>
      <dgm:spPr/>
      <dgm:t>
        <a:bodyPr/>
        <a:lstStyle/>
        <a:p>
          <a:endParaRPr lang="en-US"/>
        </a:p>
      </dgm:t>
    </dgm:pt>
    <dgm:pt modelId="{E1F3F682-3313-4B8B-8AA6-B1DCBEE7220A}" type="pres">
      <dgm:prSet presAssocID="{848675E6-5586-454C-8C7F-61AC20DB11E9}" presName="wedge2" presStyleLbl="node1" presStyleIdx="1" presStyleCnt="5" custLinFactNeighborX="21123" custLinFactNeighborY="-20086"/>
      <dgm:spPr/>
      <dgm:t>
        <a:bodyPr/>
        <a:lstStyle/>
        <a:p>
          <a:endParaRPr lang="en-US"/>
        </a:p>
      </dgm:t>
    </dgm:pt>
    <dgm:pt modelId="{A82829D5-87E1-415C-A63C-376EE86615EC}" type="pres">
      <dgm:prSet presAssocID="{848675E6-5586-454C-8C7F-61AC20DB11E9}" presName="wedge2Tx" presStyleLbl="node1" presStyleIdx="1" presStyleCnt="5">
        <dgm:presLayoutVars>
          <dgm:chMax val="0"/>
          <dgm:chPref val="0"/>
          <dgm:bulletEnabled val="1"/>
        </dgm:presLayoutVars>
      </dgm:prSet>
      <dgm:spPr/>
      <dgm:t>
        <a:bodyPr/>
        <a:lstStyle/>
        <a:p>
          <a:endParaRPr lang="en-US"/>
        </a:p>
      </dgm:t>
    </dgm:pt>
    <dgm:pt modelId="{232525B6-C342-479F-966C-A26D475E942D}" type="pres">
      <dgm:prSet presAssocID="{848675E6-5586-454C-8C7F-61AC20DB11E9}" presName="wedge3" presStyleLbl="node1" presStyleIdx="2" presStyleCnt="5" custLinFactNeighborX="21123" custLinFactNeighborY="-20007"/>
      <dgm:spPr/>
      <dgm:t>
        <a:bodyPr/>
        <a:lstStyle/>
        <a:p>
          <a:endParaRPr lang="en-US"/>
        </a:p>
      </dgm:t>
    </dgm:pt>
    <dgm:pt modelId="{A486C7F9-149D-4AB3-946E-A486A965DC60}" type="pres">
      <dgm:prSet presAssocID="{848675E6-5586-454C-8C7F-61AC20DB11E9}" presName="wedge3Tx" presStyleLbl="node1" presStyleIdx="2" presStyleCnt="5">
        <dgm:presLayoutVars>
          <dgm:chMax val="0"/>
          <dgm:chPref val="0"/>
          <dgm:bulletEnabled val="1"/>
        </dgm:presLayoutVars>
      </dgm:prSet>
      <dgm:spPr/>
      <dgm:t>
        <a:bodyPr/>
        <a:lstStyle/>
        <a:p>
          <a:endParaRPr lang="en-US"/>
        </a:p>
      </dgm:t>
    </dgm:pt>
    <dgm:pt modelId="{F8475468-1841-40B0-BE12-F067471AA9E2}" type="pres">
      <dgm:prSet presAssocID="{848675E6-5586-454C-8C7F-61AC20DB11E9}" presName="wedge4" presStyleLbl="node1" presStyleIdx="3" presStyleCnt="5" custLinFactNeighborX="21399" custLinFactNeighborY="-20364"/>
      <dgm:spPr/>
      <dgm:t>
        <a:bodyPr/>
        <a:lstStyle/>
        <a:p>
          <a:endParaRPr lang="en-US"/>
        </a:p>
      </dgm:t>
    </dgm:pt>
    <dgm:pt modelId="{8A5C0DFF-2B24-4305-9F5F-693E2457FB0D}" type="pres">
      <dgm:prSet presAssocID="{848675E6-5586-454C-8C7F-61AC20DB11E9}" presName="wedge4Tx" presStyleLbl="node1" presStyleIdx="3" presStyleCnt="5">
        <dgm:presLayoutVars>
          <dgm:chMax val="0"/>
          <dgm:chPref val="0"/>
          <dgm:bulletEnabled val="1"/>
        </dgm:presLayoutVars>
      </dgm:prSet>
      <dgm:spPr/>
      <dgm:t>
        <a:bodyPr/>
        <a:lstStyle/>
        <a:p>
          <a:endParaRPr lang="en-US"/>
        </a:p>
      </dgm:t>
    </dgm:pt>
    <dgm:pt modelId="{5652FDF7-932C-43AA-A91E-E7E47AD018E3}" type="pres">
      <dgm:prSet presAssocID="{848675E6-5586-454C-8C7F-61AC20DB11E9}" presName="wedge5" presStyleLbl="node1" presStyleIdx="4" presStyleCnt="5" custLinFactNeighborX="21399" custLinFactNeighborY="-19344"/>
      <dgm:spPr/>
      <dgm:t>
        <a:bodyPr/>
        <a:lstStyle/>
        <a:p>
          <a:endParaRPr lang="en-US"/>
        </a:p>
      </dgm:t>
    </dgm:pt>
    <dgm:pt modelId="{A4DFE9CF-EB78-4893-8C46-C9F54592FDDB}" type="pres">
      <dgm:prSet presAssocID="{848675E6-5586-454C-8C7F-61AC20DB11E9}" presName="wedge5Tx" presStyleLbl="node1" presStyleIdx="4" presStyleCnt="5">
        <dgm:presLayoutVars>
          <dgm:chMax val="0"/>
          <dgm:chPref val="0"/>
          <dgm:bulletEnabled val="1"/>
        </dgm:presLayoutVars>
      </dgm:prSet>
      <dgm:spPr/>
      <dgm:t>
        <a:bodyPr/>
        <a:lstStyle/>
        <a:p>
          <a:endParaRPr lang="en-US"/>
        </a:p>
      </dgm:t>
    </dgm:pt>
  </dgm:ptLst>
  <dgm:cxnLst>
    <dgm:cxn modelId="{01FCBAED-9BCF-4B5D-9C56-B372F223C553}" srcId="{848675E6-5586-454C-8C7F-61AC20DB11E9}" destId="{0A541850-E973-4559-A979-4B9E901DAB01}" srcOrd="4" destOrd="0" parTransId="{EDBAB245-D5B8-4124-B464-8693A86CB765}" sibTransId="{A2002216-C364-49D3-982F-35FCEA3464DA}"/>
    <dgm:cxn modelId="{393EE2EB-BC3C-4850-B661-AC103800A929}" srcId="{848675E6-5586-454C-8C7F-61AC20DB11E9}" destId="{CCFF3ACC-D5E5-459B-8E63-380D79A5E3CE}" srcOrd="2" destOrd="0" parTransId="{0DAFFF70-36DE-4B38-98AA-F05E776D62D9}" sibTransId="{D2D528DC-30B1-4AA1-897B-3D8FC68C0A29}"/>
    <dgm:cxn modelId="{0DF05258-6A45-42DE-8054-4A90EA0F2668}" type="presOf" srcId="{6B2D9CDF-9FEC-48EF-8633-3DDDB0ABA753}" destId="{3B4700B6-FE61-4021-B752-09A016B6416E}" srcOrd="1" destOrd="0" presId="urn:microsoft.com/office/officeart/2005/8/layout/chart3"/>
    <dgm:cxn modelId="{47F4BD3F-F667-4BDF-89BC-9D3232EF9666}" type="presOf" srcId="{0A541850-E973-4559-A979-4B9E901DAB01}" destId="{5652FDF7-932C-43AA-A91E-E7E47AD018E3}" srcOrd="0" destOrd="0" presId="urn:microsoft.com/office/officeart/2005/8/layout/chart3"/>
    <dgm:cxn modelId="{1009D081-7560-478A-B1AD-F013F42888E5}" type="presOf" srcId="{CCFF3ACC-D5E5-459B-8E63-380D79A5E3CE}" destId="{A486C7F9-149D-4AB3-946E-A486A965DC60}" srcOrd="1" destOrd="0" presId="urn:microsoft.com/office/officeart/2005/8/layout/chart3"/>
    <dgm:cxn modelId="{C8518687-2D9D-40A3-A8CC-284B40D5064C}" srcId="{848675E6-5586-454C-8C7F-61AC20DB11E9}" destId="{ACE95FF5-94EE-476A-AD01-CA05BC840B84}" srcOrd="1" destOrd="0" parTransId="{EABE7786-F260-4E61-AD88-D04300DD1373}" sibTransId="{A90BF370-B5CD-4924-8E03-6424205DE52C}"/>
    <dgm:cxn modelId="{48799719-51A0-4CCF-809F-589CCE5315BC}" type="presOf" srcId="{382B6931-952D-4E83-B062-4886D76519B0}" destId="{8A5C0DFF-2B24-4305-9F5F-693E2457FB0D}" srcOrd="1" destOrd="0" presId="urn:microsoft.com/office/officeart/2005/8/layout/chart3"/>
    <dgm:cxn modelId="{2B7E164D-1898-4598-B17D-575B5AF687AD}" type="presOf" srcId="{ACE95FF5-94EE-476A-AD01-CA05BC840B84}" destId="{A82829D5-87E1-415C-A63C-376EE86615EC}" srcOrd="1" destOrd="0" presId="urn:microsoft.com/office/officeart/2005/8/layout/chart3"/>
    <dgm:cxn modelId="{A3309D9F-340B-4B21-BCED-D6FBD9ADBC65}" type="presOf" srcId="{ACE95FF5-94EE-476A-AD01-CA05BC840B84}" destId="{E1F3F682-3313-4B8B-8AA6-B1DCBEE7220A}" srcOrd="0" destOrd="0" presId="urn:microsoft.com/office/officeart/2005/8/layout/chart3"/>
    <dgm:cxn modelId="{B0BBD3F6-221C-49F2-84B0-4FAB31F4F76A}" type="presOf" srcId="{848675E6-5586-454C-8C7F-61AC20DB11E9}" destId="{5108783F-FE78-4EE6-877B-40F906964238}" srcOrd="0" destOrd="0" presId="urn:microsoft.com/office/officeart/2005/8/layout/chart3"/>
    <dgm:cxn modelId="{B61D0CC0-56B1-4831-BE22-E06E19EE8AA5}" type="presOf" srcId="{CCFF3ACC-D5E5-459B-8E63-380D79A5E3CE}" destId="{232525B6-C342-479F-966C-A26D475E942D}" srcOrd="0" destOrd="0" presId="urn:microsoft.com/office/officeart/2005/8/layout/chart3"/>
    <dgm:cxn modelId="{C0E7C202-4985-4C2C-A3C8-536D1EBA1892}" srcId="{848675E6-5586-454C-8C7F-61AC20DB11E9}" destId="{382B6931-952D-4E83-B062-4886D76519B0}" srcOrd="3" destOrd="0" parTransId="{B2DA855B-8260-4DE3-B30F-59AED7DFC659}" sibTransId="{67C84F1B-EE9E-4E47-A6B4-EDB907D6A92C}"/>
    <dgm:cxn modelId="{8184C21D-EC5B-4E9C-B424-BB9B3E777764}" type="presOf" srcId="{382B6931-952D-4E83-B062-4886D76519B0}" destId="{F8475468-1841-40B0-BE12-F067471AA9E2}" srcOrd="0" destOrd="0" presId="urn:microsoft.com/office/officeart/2005/8/layout/chart3"/>
    <dgm:cxn modelId="{813658AD-F459-417C-9356-1F6641B7A174}" type="presOf" srcId="{0A541850-E973-4559-A979-4B9E901DAB01}" destId="{A4DFE9CF-EB78-4893-8C46-C9F54592FDDB}" srcOrd="1" destOrd="0" presId="urn:microsoft.com/office/officeart/2005/8/layout/chart3"/>
    <dgm:cxn modelId="{1E1DABA3-D650-4EDC-83AC-9CF3C8D9AFEE}" srcId="{848675E6-5586-454C-8C7F-61AC20DB11E9}" destId="{6B2D9CDF-9FEC-48EF-8633-3DDDB0ABA753}" srcOrd="0" destOrd="0" parTransId="{EC61B35E-3A7E-4717-A29F-6E4143D4A335}" sibTransId="{D71EF633-3108-4D15-B27C-25C52BB2C1C9}"/>
    <dgm:cxn modelId="{33B0C6B9-8C2D-4E9F-AEEC-AE415627D441}" type="presOf" srcId="{6B2D9CDF-9FEC-48EF-8633-3DDDB0ABA753}" destId="{BAA664A2-5DE5-4E32-A4F1-BC64FE24AF97}" srcOrd="0" destOrd="0" presId="urn:microsoft.com/office/officeart/2005/8/layout/chart3"/>
    <dgm:cxn modelId="{9E242760-41A1-411E-BCE6-CB4EDEC0B306}" type="presParOf" srcId="{5108783F-FE78-4EE6-877B-40F906964238}" destId="{BAA664A2-5DE5-4E32-A4F1-BC64FE24AF97}" srcOrd="0" destOrd="0" presId="urn:microsoft.com/office/officeart/2005/8/layout/chart3"/>
    <dgm:cxn modelId="{F942D629-1D49-4712-BC52-8DF889355AAF}" type="presParOf" srcId="{5108783F-FE78-4EE6-877B-40F906964238}" destId="{3B4700B6-FE61-4021-B752-09A016B6416E}" srcOrd="1" destOrd="0" presId="urn:microsoft.com/office/officeart/2005/8/layout/chart3"/>
    <dgm:cxn modelId="{557274A8-8FE9-4B6E-9D80-9838E4692200}" type="presParOf" srcId="{5108783F-FE78-4EE6-877B-40F906964238}" destId="{E1F3F682-3313-4B8B-8AA6-B1DCBEE7220A}" srcOrd="2" destOrd="0" presId="urn:microsoft.com/office/officeart/2005/8/layout/chart3"/>
    <dgm:cxn modelId="{B14FA516-C740-4E31-9F6B-EE1C38F34B4C}" type="presParOf" srcId="{5108783F-FE78-4EE6-877B-40F906964238}" destId="{A82829D5-87E1-415C-A63C-376EE86615EC}" srcOrd="3" destOrd="0" presId="urn:microsoft.com/office/officeart/2005/8/layout/chart3"/>
    <dgm:cxn modelId="{F7716E74-25CF-42E1-A6FF-20E08DBA4FF5}" type="presParOf" srcId="{5108783F-FE78-4EE6-877B-40F906964238}" destId="{232525B6-C342-479F-966C-A26D475E942D}" srcOrd="4" destOrd="0" presId="urn:microsoft.com/office/officeart/2005/8/layout/chart3"/>
    <dgm:cxn modelId="{D84B5FDB-122B-4D90-A65F-295BC7646812}" type="presParOf" srcId="{5108783F-FE78-4EE6-877B-40F906964238}" destId="{A486C7F9-149D-4AB3-946E-A486A965DC60}" srcOrd="5" destOrd="0" presId="urn:microsoft.com/office/officeart/2005/8/layout/chart3"/>
    <dgm:cxn modelId="{048252C3-30EE-4213-ACF4-B816F3E18D47}" type="presParOf" srcId="{5108783F-FE78-4EE6-877B-40F906964238}" destId="{F8475468-1841-40B0-BE12-F067471AA9E2}" srcOrd="6" destOrd="0" presId="urn:microsoft.com/office/officeart/2005/8/layout/chart3"/>
    <dgm:cxn modelId="{EACEDB8E-0098-4C9E-86B6-D359F0A91262}" type="presParOf" srcId="{5108783F-FE78-4EE6-877B-40F906964238}" destId="{8A5C0DFF-2B24-4305-9F5F-693E2457FB0D}" srcOrd="7" destOrd="0" presId="urn:microsoft.com/office/officeart/2005/8/layout/chart3"/>
    <dgm:cxn modelId="{7E0CAE3C-CCE7-414C-BBF1-152CA9F400F4}" type="presParOf" srcId="{5108783F-FE78-4EE6-877B-40F906964238}" destId="{5652FDF7-932C-43AA-A91E-E7E47AD018E3}" srcOrd="8" destOrd="0" presId="urn:microsoft.com/office/officeart/2005/8/layout/chart3"/>
    <dgm:cxn modelId="{9D254BFB-574C-4966-9C19-93F27867A16F}" type="presParOf" srcId="{5108783F-FE78-4EE6-877B-40F906964238}" destId="{A4DFE9CF-EB78-4893-8C46-C9F54592FDDB}" srcOrd="9"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5EA4E2-F7E8-4C5B-8CA6-E86A141A81C7}" type="doc">
      <dgm:prSet loTypeId="urn:microsoft.com/office/officeart/2005/8/layout/venn1" loCatId="relationship" qsTypeId="urn:microsoft.com/office/officeart/2005/8/quickstyle/simple1" qsCatId="simple" csTypeId="urn:microsoft.com/office/officeart/2005/8/colors/accent1_2" csCatId="accent1" phldr="1"/>
      <dgm:spPr/>
    </dgm:pt>
    <dgm:pt modelId="{77394C3D-19DD-4597-AAD6-5E686CB20717}">
      <dgm:prSet phldrT="[Text]" custT="1"/>
      <dgm:spPr>
        <a:solidFill>
          <a:srgbClr val="B0DC80">
            <a:alpha val="49804"/>
          </a:srgbClr>
        </a:solidFill>
      </dgm:spPr>
      <dgm:t>
        <a:bodyPr/>
        <a:lstStyle/>
        <a:p>
          <a:r>
            <a:rPr lang="en-US" sz="1200" dirty="0" smtClean="0"/>
            <a:t>The Past Perfect is used to make clear that one action in the past happened before another action in the past.</a:t>
          </a:r>
          <a:endParaRPr lang="en-US" sz="1200" dirty="0"/>
        </a:p>
      </dgm:t>
    </dgm:pt>
    <dgm:pt modelId="{335A15F6-F3F6-496B-B2C3-E84C8F31F828}" type="sibTrans" cxnId="{003DE138-C4AA-4774-824D-2291095C2F0F}">
      <dgm:prSet/>
      <dgm:spPr/>
      <dgm:t>
        <a:bodyPr/>
        <a:lstStyle/>
        <a:p>
          <a:endParaRPr lang="en-US" sz="1200"/>
        </a:p>
      </dgm:t>
    </dgm:pt>
    <dgm:pt modelId="{9A25B177-93FD-4A19-AA41-28DD9D78C1B4}" type="parTrans" cxnId="{003DE138-C4AA-4774-824D-2291095C2F0F}">
      <dgm:prSet/>
      <dgm:spPr/>
      <dgm:t>
        <a:bodyPr/>
        <a:lstStyle/>
        <a:p>
          <a:endParaRPr lang="en-US" sz="1200"/>
        </a:p>
      </dgm:t>
    </dgm:pt>
    <dgm:pt modelId="{98CB82A7-0240-4ABA-824E-E8C2FEC18265}" type="pres">
      <dgm:prSet presAssocID="{855EA4E2-F7E8-4C5B-8CA6-E86A141A81C7}" presName="compositeShape" presStyleCnt="0">
        <dgm:presLayoutVars>
          <dgm:chMax val="7"/>
          <dgm:dir/>
          <dgm:resizeHandles val="exact"/>
        </dgm:presLayoutVars>
      </dgm:prSet>
      <dgm:spPr/>
    </dgm:pt>
    <dgm:pt modelId="{EB1F1E9C-8B09-4DBE-B650-BFAD5E9FAF1B}" type="pres">
      <dgm:prSet presAssocID="{77394C3D-19DD-4597-AAD6-5E686CB20717}" presName="circ1TxSh" presStyleLbl="vennNode1" presStyleIdx="0" presStyleCnt="1" custScaleX="542292" custLinFactNeighborX="-2533" custLinFactNeighborY="-1021"/>
      <dgm:spPr/>
      <dgm:t>
        <a:bodyPr/>
        <a:lstStyle/>
        <a:p>
          <a:endParaRPr lang="en-US"/>
        </a:p>
      </dgm:t>
    </dgm:pt>
  </dgm:ptLst>
  <dgm:cxnLst>
    <dgm:cxn modelId="{003DE138-C4AA-4774-824D-2291095C2F0F}" srcId="{855EA4E2-F7E8-4C5B-8CA6-E86A141A81C7}" destId="{77394C3D-19DD-4597-AAD6-5E686CB20717}" srcOrd="0" destOrd="0" parTransId="{9A25B177-93FD-4A19-AA41-28DD9D78C1B4}" sibTransId="{335A15F6-F3F6-496B-B2C3-E84C8F31F828}"/>
    <dgm:cxn modelId="{00ECE97C-04A7-42C1-92D6-59351C2EE431}" type="presOf" srcId="{77394C3D-19DD-4597-AAD6-5E686CB20717}" destId="{EB1F1E9C-8B09-4DBE-B650-BFAD5E9FAF1B}" srcOrd="0" destOrd="0" presId="urn:microsoft.com/office/officeart/2005/8/layout/venn1"/>
    <dgm:cxn modelId="{E4447A60-59D0-44CA-AB2B-0083B490771A}" type="presOf" srcId="{855EA4E2-F7E8-4C5B-8CA6-E86A141A81C7}" destId="{98CB82A7-0240-4ABA-824E-E8C2FEC18265}" srcOrd="0" destOrd="0" presId="urn:microsoft.com/office/officeart/2005/8/layout/venn1"/>
    <dgm:cxn modelId="{0BBC6BE0-F667-4027-9312-875B0D9DD88A}" type="presParOf" srcId="{98CB82A7-0240-4ABA-824E-E8C2FEC18265}" destId="{EB1F1E9C-8B09-4DBE-B650-BFAD5E9FAF1B}"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A664A2-5DE5-4E32-A4F1-BC64FE24AF97}">
      <dsp:nvSpPr>
        <dsp:cNvPr id="0" name=""/>
        <dsp:cNvSpPr/>
      </dsp:nvSpPr>
      <dsp:spPr>
        <a:xfrm>
          <a:off x="2111251" y="-310617"/>
          <a:ext cx="4100606" cy="4100606"/>
        </a:xfrm>
        <a:prstGeom prst="pie">
          <a:avLst>
            <a:gd name="adj1" fmla="val 16200000"/>
            <a:gd name="adj2" fmla="val 20520000"/>
          </a:avLst>
        </a:prstGeom>
        <a:solidFill>
          <a:schemeClr val="accent5">
            <a:lumMod val="20000"/>
            <a:lumOff val="8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bg2">
                  <a:lumMod val="25000"/>
                </a:schemeClr>
              </a:solidFill>
            </a:rPr>
            <a:t>5</a:t>
          </a:r>
        </a:p>
        <a:p>
          <a:pPr lvl="0" algn="ctr" defTabSz="666750">
            <a:lnSpc>
              <a:spcPct val="90000"/>
            </a:lnSpc>
            <a:spcBef>
              <a:spcPct val="0"/>
            </a:spcBef>
            <a:spcAft>
              <a:spcPct val="35000"/>
            </a:spcAft>
          </a:pPr>
          <a:r>
            <a:rPr lang="en-US" sz="1500" kern="1200" dirty="0" smtClean="0">
              <a:solidFill>
                <a:schemeClr val="bg2">
                  <a:lumMod val="25000"/>
                </a:schemeClr>
              </a:solidFill>
            </a:rPr>
            <a:t>To express an activity that was in progress at every moment during a period of time</a:t>
          </a:r>
        </a:p>
        <a:p>
          <a:pPr lvl="0" algn="ctr" defTabSz="666750">
            <a:lnSpc>
              <a:spcPct val="90000"/>
            </a:lnSpc>
            <a:spcBef>
              <a:spcPct val="0"/>
            </a:spcBef>
            <a:spcAft>
              <a:spcPct val="35000"/>
            </a:spcAft>
          </a:pPr>
          <a:endParaRPr lang="en-US" sz="1500" kern="1200" dirty="0">
            <a:solidFill>
              <a:schemeClr val="bg2">
                <a:lumMod val="25000"/>
              </a:schemeClr>
            </a:solidFill>
          </a:endParaRPr>
        </a:p>
      </dsp:txBody>
      <dsp:txXfrm>
        <a:off x="4213299" y="302033"/>
        <a:ext cx="1391277" cy="951926"/>
      </dsp:txXfrm>
    </dsp:sp>
    <dsp:sp modelId="{E1F3F682-3313-4B8B-8AA6-B1DCBEE7220A}">
      <dsp:nvSpPr>
        <dsp:cNvPr id="0" name=""/>
        <dsp:cNvSpPr/>
      </dsp:nvSpPr>
      <dsp:spPr>
        <a:xfrm>
          <a:off x="2099933" y="-334259"/>
          <a:ext cx="4100606" cy="4100606"/>
        </a:xfrm>
        <a:prstGeom prst="pie">
          <a:avLst>
            <a:gd name="adj1" fmla="val 20520000"/>
            <a:gd name="adj2" fmla="val 3240000"/>
          </a:avLst>
        </a:prstGeom>
        <a:solidFill>
          <a:srgbClr val="00CC99"/>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bg2">
                  <a:lumMod val="25000"/>
                </a:schemeClr>
              </a:solidFill>
            </a:rPr>
            <a:t>4</a:t>
          </a:r>
        </a:p>
        <a:p>
          <a:pPr lvl="0" algn="ctr" defTabSz="666750">
            <a:lnSpc>
              <a:spcPct val="90000"/>
            </a:lnSpc>
            <a:spcBef>
              <a:spcPct val="0"/>
            </a:spcBef>
            <a:spcAft>
              <a:spcPct val="35000"/>
            </a:spcAft>
          </a:pPr>
          <a:r>
            <a:rPr lang="en-US" sz="1500" kern="1200" dirty="0" smtClean="0">
              <a:solidFill>
                <a:schemeClr val="bg2">
                  <a:lumMod val="25000"/>
                </a:schemeClr>
              </a:solidFill>
            </a:rPr>
            <a:t>To express an incomplete activity in the past</a:t>
          </a:r>
          <a:endParaRPr lang="en-US" sz="1500" kern="1200" dirty="0">
            <a:solidFill>
              <a:schemeClr val="bg2">
                <a:lumMod val="25000"/>
              </a:schemeClr>
            </a:solidFill>
          </a:endParaRPr>
        </a:p>
      </dsp:txBody>
      <dsp:txXfrm>
        <a:off x="4779972" y="1520776"/>
        <a:ext cx="1220418" cy="1030033"/>
      </dsp:txXfrm>
    </dsp:sp>
    <dsp:sp modelId="{232525B6-C342-479F-966C-A26D475E942D}">
      <dsp:nvSpPr>
        <dsp:cNvPr id="0" name=""/>
        <dsp:cNvSpPr/>
      </dsp:nvSpPr>
      <dsp:spPr>
        <a:xfrm>
          <a:off x="2099933" y="-331020"/>
          <a:ext cx="4100606" cy="4100606"/>
        </a:xfrm>
        <a:prstGeom prst="pie">
          <a:avLst>
            <a:gd name="adj1" fmla="val 3240000"/>
            <a:gd name="adj2" fmla="val 7560000"/>
          </a:avLst>
        </a:prstGeom>
        <a:solidFill>
          <a:srgbClr val="FFE697"/>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accent5">
                  <a:lumMod val="75000"/>
                </a:schemeClr>
              </a:solidFill>
            </a:rPr>
            <a:t>3</a:t>
          </a:r>
        </a:p>
        <a:p>
          <a:pPr lvl="0" algn="ctr" defTabSz="666750">
            <a:lnSpc>
              <a:spcPct val="90000"/>
            </a:lnSpc>
            <a:spcBef>
              <a:spcPct val="0"/>
            </a:spcBef>
            <a:spcAft>
              <a:spcPct val="35000"/>
            </a:spcAft>
          </a:pPr>
          <a:r>
            <a:rPr lang="en-US" sz="1500" kern="1200" dirty="0" smtClean="0">
              <a:solidFill>
                <a:schemeClr val="accent5">
                  <a:lumMod val="75000"/>
                </a:schemeClr>
              </a:solidFill>
            </a:rPr>
            <a:t>To express an interrupted past activity</a:t>
          </a:r>
        </a:p>
        <a:p>
          <a:pPr lvl="0" algn="ctr" defTabSz="666750">
            <a:lnSpc>
              <a:spcPct val="90000"/>
            </a:lnSpc>
            <a:spcBef>
              <a:spcPct val="0"/>
            </a:spcBef>
            <a:spcAft>
              <a:spcPct val="35000"/>
            </a:spcAft>
          </a:pPr>
          <a:endParaRPr lang="en-US" sz="1500" kern="1200" dirty="0" smtClean="0">
            <a:solidFill>
              <a:schemeClr val="accent5">
                <a:lumMod val="75000"/>
              </a:schemeClr>
            </a:solidFill>
          </a:endParaRPr>
        </a:p>
        <a:p>
          <a:pPr lvl="0" algn="ctr" defTabSz="666750">
            <a:lnSpc>
              <a:spcPct val="90000"/>
            </a:lnSpc>
            <a:spcBef>
              <a:spcPct val="0"/>
            </a:spcBef>
            <a:spcAft>
              <a:spcPct val="35000"/>
            </a:spcAft>
          </a:pPr>
          <a:endParaRPr lang="en-US" sz="1500" kern="1200" dirty="0" smtClean="0">
            <a:solidFill>
              <a:schemeClr val="accent5">
                <a:lumMod val="75000"/>
              </a:schemeClr>
            </a:solidFill>
          </a:endParaRPr>
        </a:p>
        <a:p>
          <a:pPr lvl="0" algn="ctr" defTabSz="666750">
            <a:lnSpc>
              <a:spcPct val="90000"/>
            </a:lnSpc>
            <a:spcBef>
              <a:spcPct val="0"/>
            </a:spcBef>
            <a:spcAft>
              <a:spcPct val="35000"/>
            </a:spcAft>
          </a:pPr>
          <a:endParaRPr lang="en-US" sz="1500" kern="1200" dirty="0">
            <a:solidFill>
              <a:schemeClr val="accent5">
                <a:lumMod val="75000"/>
              </a:schemeClr>
            </a:solidFill>
          </a:endParaRPr>
        </a:p>
      </dsp:txBody>
      <dsp:txXfrm>
        <a:off x="3417985" y="2744434"/>
        <a:ext cx="1464502" cy="878701"/>
      </dsp:txXfrm>
    </dsp:sp>
    <dsp:sp modelId="{F8475468-1841-40B0-BE12-F067471AA9E2}">
      <dsp:nvSpPr>
        <dsp:cNvPr id="0" name=""/>
        <dsp:cNvSpPr/>
      </dsp:nvSpPr>
      <dsp:spPr>
        <a:xfrm>
          <a:off x="2111251" y="-345659"/>
          <a:ext cx="4100606" cy="4100606"/>
        </a:xfrm>
        <a:prstGeom prst="pie">
          <a:avLst>
            <a:gd name="adj1" fmla="val 7560000"/>
            <a:gd name="adj2" fmla="val 11880000"/>
          </a:avLst>
        </a:prstGeom>
        <a:solidFill>
          <a:schemeClr val="accent3">
            <a:lumMod val="20000"/>
            <a:lumOff val="8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accent5">
                  <a:lumMod val="75000"/>
                </a:schemeClr>
              </a:solidFill>
            </a:rPr>
            <a:t>2</a:t>
          </a:r>
        </a:p>
        <a:p>
          <a:pPr lvl="0" algn="ctr" defTabSz="666750">
            <a:lnSpc>
              <a:spcPct val="90000"/>
            </a:lnSpc>
            <a:spcBef>
              <a:spcPct val="0"/>
            </a:spcBef>
            <a:spcAft>
              <a:spcPct val="35000"/>
            </a:spcAft>
          </a:pPr>
          <a:r>
            <a:rPr lang="en-US" sz="1500" kern="1200" dirty="0" smtClean="0">
              <a:solidFill>
                <a:schemeClr val="accent5">
                  <a:lumMod val="75000"/>
                </a:schemeClr>
              </a:solidFill>
            </a:rPr>
            <a:t>To describe a past situation or activity</a:t>
          </a:r>
          <a:endParaRPr lang="en-US" sz="1500" kern="1200" dirty="0">
            <a:solidFill>
              <a:schemeClr val="accent5">
                <a:lumMod val="75000"/>
              </a:schemeClr>
            </a:solidFill>
          </a:endParaRPr>
        </a:p>
      </dsp:txBody>
      <dsp:txXfrm>
        <a:off x="2306517" y="1509376"/>
        <a:ext cx="1220418" cy="1030033"/>
      </dsp:txXfrm>
    </dsp:sp>
    <dsp:sp modelId="{5652FDF7-932C-43AA-A91E-E7E47AD018E3}">
      <dsp:nvSpPr>
        <dsp:cNvPr id="0" name=""/>
        <dsp:cNvSpPr/>
      </dsp:nvSpPr>
      <dsp:spPr>
        <a:xfrm>
          <a:off x="2111251" y="-303833"/>
          <a:ext cx="4100606" cy="4100606"/>
        </a:xfrm>
        <a:prstGeom prst="pie">
          <a:avLst>
            <a:gd name="adj1" fmla="val 11880000"/>
            <a:gd name="adj2" fmla="val 16200000"/>
          </a:avLst>
        </a:prstGeom>
        <a:solidFill>
          <a:srgbClr val="D6EDBD"/>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bg2">
                  <a:lumMod val="25000"/>
                </a:schemeClr>
              </a:solidFill>
            </a:rPr>
            <a:t>              1</a:t>
          </a:r>
        </a:p>
        <a:p>
          <a:pPr lvl="0" algn="r" defTabSz="666750">
            <a:lnSpc>
              <a:spcPct val="90000"/>
            </a:lnSpc>
            <a:spcBef>
              <a:spcPct val="0"/>
            </a:spcBef>
            <a:spcAft>
              <a:spcPct val="35000"/>
            </a:spcAft>
          </a:pPr>
          <a:r>
            <a:rPr lang="en-US" sz="1500" kern="1200" dirty="0" smtClean="0">
              <a:solidFill>
                <a:schemeClr val="bg2">
                  <a:lumMod val="25000"/>
                </a:schemeClr>
              </a:solidFill>
            </a:rPr>
            <a:t>To express activities in progress before, and probably after a particular time in the past</a:t>
          </a:r>
        </a:p>
        <a:p>
          <a:pPr lvl="0" algn="r" defTabSz="666750">
            <a:lnSpc>
              <a:spcPct val="90000"/>
            </a:lnSpc>
            <a:spcBef>
              <a:spcPct val="0"/>
            </a:spcBef>
            <a:spcAft>
              <a:spcPct val="35000"/>
            </a:spcAft>
          </a:pPr>
          <a:endParaRPr lang="en-US" sz="1500" kern="1200" dirty="0" smtClean="0">
            <a:solidFill>
              <a:schemeClr val="accent1">
                <a:lumMod val="75000"/>
                <a:lumOff val="25000"/>
              </a:schemeClr>
            </a:solidFill>
          </a:endParaRPr>
        </a:p>
        <a:p>
          <a:pPr lvl="0" algn="r" defTabSz="666750">
            <a:lnSpc>
              <a:spcPct val="90000"/>
            </a:lnSpc>
            <a:spcBef>
              <a:spcPct val="0"/>
            </a:spcBef>
            <a:spcAft>
              <a:spcPct val="35000"/>
            </a:spcAft>
          </a:pPr>
          <a:endParaRPr lang="en-US" sz="1500" kern="1200" dirty="0" smtClean="0">
            <a:solidFill>
              <a:schemeClr val="accent1">
                <a:lumMod val="75000"/>
                <a:lumOff val="25000"/>
              </a:schemeClr>
            </a:solidFill>
          </a:endParaRPr>
        </a:p>
      </dsp:txBody>
      <dsp:txXfrm>
        <a:off x="2709256" y="321020"/>
        <a:ext cx="1391277" cy="9519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1F1E9C-8B09-4DBE-B650-BFAD5E9FAF1B}">
      <dsp:nvSpPr>
        <dsp:cNvPr id="0" name=""/>
        <dsp:cNvSpPr/>
      </dsp:nvSpPr>
      <dsp:spPr>
        <a:xfrm>
          <a:off x="40293" y="0"/>
          <a:ext cx="5165331" cy="952500"/>
        </a:xfrm>
        <a:prstGeom prst="ellipse">
          <a:avLst/>
        </a:prstGeom>
        <a:solidFill>
          <a:srgbClr val="B0DC80">
            <a:alpha val="49804"/>
          </a:srgb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kern="1200" dirty="0" smtClean="0"/>
            <a:t>The Past Perfect is used to make clear that one action in the past happened before another action in the past.</a:t>
          </a:r>
          <a:endParaRPr lang="en-US" sz="1200" kern="1200" dirty="0"/>
        </a:p>
      </dsp:txBody>
      <dsp:txXfrm>
        <a:off x="796738" y="139490"/>
        <a:ext cx="3652441" cy="67352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526DBF-10DF-4B7F-968E-14CFFB4C5D86}" type="datetimeFigureOut">
              <a:rPr lang="en-US" smtClean="0"/>
              <a:t>24-Jan-22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7E7B2F-FB1E-49F2-83C1-D221BC4536FA}" type="slidenum">
              <a:rPr lang="en-US" smtClean="0"/>
              <a:t>‹#›</a:t>
            </a:fld>
            <a:endParaRPr lang="en-US" dirty="0"/>
          </a:p>
        </p:txBody>
      </p:sp>
    </p:spTree>
    <p:extLst>
      <p:ext uri="{BB962C8B-B14F-4D97-AF65-F5344CB8AC3E}">
        <p14:creationId xmlns:p14="http://schemas.microsoft.com/office/powerpoint/2010/main" val="20593101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E28B8E-CE86-4F2B-A531-1AD9A090F986}" type="datetimeFigureOut">
              <a:rPr lang="en-US" smtClean="0"/>
              <a:t>24-Jan-22</a:t>
            </a:fld>
            <a:endParaRPr lang="en-US"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03408E-0FB9-4E70-B355-312525C2F632}" type="slidenum">
              <a:rPr lang="en-US" smtClean="0"/>
              <a:t>‹#›</a:t>
            </a:fld>
            <a:endParaRPr lang="en-US" dirty="0"/>
          </a:p>
        </p:txBody>
      </p:sp>
    </p:spTree>
    <p:extLst>
      <p:ext uri="{BB962C8B-B14F-4D97-AF65-F5344CB8AC3E}">
        <p14:creationId xmlns:p14="http://schemas.microsoft.com/office/powerpoint/2010/main" val="25167782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03408E-0FB9-4E70-B355-312525C2F632}" type="slidenum">
              <a:rPr lang="en-US" smtClean="0"/>
              <a:t>1</a:t>
            </a:fld>
            <a:endParaRPr lang="en-US" dirty="0"/>
          </a:p>
        </p:txBody>
      </p:sp>
    </p:spTree>
    <p:extLst>
      <p:ext uri="{BB962C8B-B14F-4D97-AF65-F5344CB8AC3E}">
        <p14:creationId xmlns:p14="http://schemas.microsoft.com/office/powerpoint/2010/main" val="246272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2192090"/>
            <a:ext cx="4571999" cy="2265131"/>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hasCustomPrompt="1"/>
          </p:nvPr>
        </p:nvSpPr>
        <p:spPr>
          <a:xfrm>
            <a:off x="171799" y="2219313"/>
            <a:ext cx="6183871" cy="838603"/>
          </a:xfrm>
          <a:effectLst/>
        </p:spPr>
        <p:txBody>
          <a:bodyPr anchor="b">
            <a:normAutofit/>
          </a:bodyPr>
          <a:lstStyle>
            <a:lvl1pPr>
              <a:defRPr sz="2025">
                <a:solidFill>
                  <a:schemeClr val="accent1"/>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78347" y="8603313"/>
            <a:ext cx="1600200" cy="527403"/>
          </a:xfrm>
        </p:spPr>
        <p:txBody>
          <a:bodyPr/>
          <a:lstStyle>
            <a:lvl1pPr>
              <a:defRPr>
                <a:solidFill>
                  <a:schemeClr val="accent1">
                    <a:lumMod val="75000"/>
                    <a:lumOff val="25000"/>
                  </a:schemeClr>
                </a:solidFill>
              </a:defRPr>
            </a:lvl1pPr>
          </a:lstStyle>
          <a:p>
            <a:fld id="{83656DAD-46F8-45C6-A969-97EBA7A33308}" type="datetimeFigureOut">
              <a:rPr lang="en-US" smtClean="0"/>
              <a:t>24-Jan-22</a:t>
            </a:fld>
            <a:endParaRPr lang="en-US" dirty="0"/>
          </a:p>
        </p:txBody>
      </p:sp>
      <p:sp>
        <p:nvSpPr>
          <p:cNvPr id="6" name="Slide Number Placeholder 5"/>
          <p:cNvSpPr>
            <a:spLocks noGrp="1"/>
          </p:cNvSpPr>
          <p:nvPr>
            <p:ph type="sldNum" sz="quarter" idx="12"/>
          </p:nvPr>
        </p:nvSpPr>
        <p:spPr>
          <a:xfrm>
            <a:off x="5939044" y="8603313"/>
            <a:ext cx="571748" cy="527403"/>
          </a:xfrm>
        </p:spPr>
        <p:txBody>
          <a:bodyPr/>
          <a:lstStyle>
            <a:lvl1pPr>
              <a:defRPr>
                <a:solidFill>
                  <a:schemeClr val="accent1">
                    <a:lumMod val="75000"/>
                    <a:lumOff val="25000"/>
                  </a:schemeClr>
                </a:solidFill>
              </a:defRPr>
            </a:lvl1pPr>
          </a:lstStyle>
          <a:p>
            <a:fld id="{260FA027-7F7A-4343-989B-5CDB2D8C78D4}" type="slidenum">
              <a:rPr lang="en-US" smtClean="0"/>
              <a:t>‹#›</a:t>
            </a:fld>
            <a:endParaRPr lang="en-US" dirty="0"/>
          </a:p>
        </p:txBody>
      </p:sp>
      <p:sp>
        <p:nvSpPr>
          <p:cNvPr id="8" name="Rectangle 7"/>
          <p:cNvSpPr/>
          <p:nvPr userDrawn="1"/>
        </p:nvSpPr>
        <p:spPr>
          <a:xfrm>
            <a:off x="1157234" y="5992046"/>
            <a:ext cx="4571999" cy="1473879"/>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326921" y="6448219"/>
            <a:ext cx="6183870" cy="852686"/>
          </a:xfrm>
        </p:spPr>
        <p:txBody>
          <a:bodyPr anchor="t">
            <a:normAutofit/>
          </a:bodyPr>
          <a:lstStyle>
            <a:lvl1pPr marL="0" indent="0" algn="l">
              <a:buNone/>
              <a:defRPr sz="900" cap="all">
                <a:solidFill>
                  <a:schemeClr val="tx1"/>
                </a:solidFill>
              </a:defRPr>
            </a:lvl1pPr>
            <a:lvl2pPr marL="257169" indent="0" algn="ctr">
              <a:buNone/>
              <a:defRPr>
                <a:solidFill>
                  <a:schemeClr val="tx1">
                    <a:tint val="75000"/>
                  </a:schemeClr>
                </a:solidFill>
              </a:defRPr>
            </a:lvl2pPr>
            <a:lvl3pPr marL="514337" indent="0" algn="ctr">
              <a:buNone/>
              <a:defRPr>
                <a:solidFill>
                  <a:schemeClr val="tx1">
                    <a:tint val="75000"/>
                  </a:schemeClr>
                </a:solidFill>
              </a:defRPr>
            </a:lvl3pPr>
            <a:lvl4pPr marL="771506" indent="0" algn="ctr">
              <a:buNone/>
              <a:defRPr>
                <a:solidFill>
                  <a:schemeClr val="tx1">
                    <a:tint val="75000"/>
                  </a:schemeClr>
                </a:solidFill>
              </a:defRPr>
            </a:lvl4pPr>
            <a:lvl5pPr marL="1028674" indent="0" algn="ctr">
              <a:buNone/>
              <a:defRPr>
                <a:solidFill>
                  <a:schemeClr val="tx1">
                    <a:tint val="75000"/>
                  </a:schemeClr>
                </a:solidFill>
              </a:defRPr>
            </a:lvl5pPr>
            <a:lvl6pPr marL="1285843" indent="0" algn="ctr">
              <a:buNone/>
              <a:defRPr>
                <a:solidFill>
                  <a:schemeClr val="tx1">
                    <a:tint val="75000"/>
                  </a:schemeClr>
                </a:solidFill>
              </a:defRPr>
            </a:lvl6pPr>
            <a:lvl7pPr marL="1543011" indent="0" algn="ctr">
              <a:buNone/>
              <a:defRPr>
                <a:solidFill>
                  <a:schemeClr val="tx1">
                    <a:tint val="75000"/>
                  </a:schemeClr>
                </a:solidFill>
              </a:defRPr>
            </a:lvl7pPr>
            <a:lvl8pPr marL="1800180" indent="0" algn="ctr">
              <a:buNone/>
              <a:defRPr>
                <a:solidFill>
                  <a:schemeClr val="tx1">
                    <a:tint val="75000"/>
                  </a:schemeClr>
                </a:solidFill>
              </a:defRPr>
            </a:lvl8pPr>
            <a:lvl9pPr marL="2057349"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727167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656DAD-46F8-45C6-A969-97EBA7A33308}" type="datetimeFigureOut">
              <a:rPr lang="en-US" smtClean="0"/>
              <a:t>24-Jan-22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11175274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solidFill>
              </a:defRPr>
            </a:lvl1pPr>
          </a:lstStyle>
          <a:p>
            <a:fld id="{83656DAD-46F8-45C6-A969-97EBA7A33308}" type="datetimeFigureOut">
              <a:rPr lang="en-US" smtClean="0"/>
              <a:pPr/>
              <a:t>24-Jan-22</a:t>
            </a:fld>
            <a:endParaRPr lang="en-US" dirty="0"/>
          </a:p>
        </p:txBody>
      </p:sp>
      <p:sp>
        <p:nvSpPr>
          <p:cNvPr id="3" name="Footer Placeholder 2"/>
          <p:cNvSpPr>
            <a:spLocks noGrp="1"/>
          </p:cNvSpPr>
          <p:nvPr>
            <p:ph type="ftr" sz="quarter" idx="11"/>
          </p:nvPr>
        </p:nvSpPr>
        <p:spPr/>
        <p:txBody>
          <a:bodyPr/>
          <a:lstStyle>
            <a:lvl1pPr>
              <a:defRPr>
                <a:solidFill>
                  <a:schemeClr val="tx1"/>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60FA027-7F7A-4343-989B-5CDB2D8C78D4}" type="slidenum">
              <a:rPr lang="en-US" smtClean="0"/>
              <a:pPr/>
              <a:t>‹#›</a:t>
            </a:fld>
            <a:endParaRPr lang="en-US" dirty="0"/>
          </a:p>
        </p:txBody>
      </p:sp>
    </p:spTree>
    <p:extLst>
      <p:ext uri="{BB962C8B-B14F-4D97-AF65-F5344CB8AC3E}">
        <p14:creationId xmlns:p14="http://schemas.microsoft.com/office/powerpoint/2010/main" val="19713437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6921" y="6779339"/>
            <a:ext cx="6204159" cy="818622"/>
          </a:xfrm>
        </p:spPr>
        <p:txBody>
          <a:bodyPr anchor="b">
            <a:normAutofit/>
          </a:bodyPr>
          <a:lstStyle>
            <a:lvl1pPr algn="l">
              <a:defRPr sz="135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1897" y="866269"/>
            <a:ext cx="6351108" cy="5138253"/>
          </a:xfrm>
        </p:spPr>
        <p:txBody>
          <a:bodyPr anchor="t">
            <a:normAutofit/>
          </a:bodyPr>
          <a:lstStyle>
            <a:lvl1pPr marL="0" indent="0" algn="ctr">
              <a:buNone/>
              <a:defRPr sz="900"/>
            </a:lvl1pPr>
            <a:lvl2pPr marL="257169" indent="0">
              <a:buNone/>
              <a:defRPr sz="900"/>
            </a:lvl2pPr>
            <a:lvl3pPr marL="514337" indent="0">
              <a:buNone/>
              <a:defRPr sz="900"/>
            </a:lvl3pPr>
            <a:lvl4pPr marL="771506" indent="0">
              <a:buNone/>
              <a:defRPr sz="900"/>
            </a:lvl4pPr>
            <a:lvl5pPr marL="1028674" indent="0">
              <a:buNone/>
              <a:defRPr sz="900"/>
            </a:lvl5pPr>
            <a:lvl6pPr marL="1285843" indent="0">
              <a:buNone/>
              <a:defRPr sz="900"/>
            </a:lvl6pPr>
            <a:lvl7pPr marL="1543011" indent="0">
              <a:buNone/>
              <a:defRPr sz="900"/>
            </a:lvl7pPr>
            <a:lvl8pPr marL="1800180" indent="0">
              <a:buNone/>
              <a:defRPr sz="900"/>
            </a:lvl8pPr>
            <a:lvl9pPr marL="2057349" indent="0">
              <a:buNone/>
              <a:defRPr sz="900"/>
            </a:lvl9pPr>
          </a:lstStyle>
          <a:p>
            <a:r>
              <a:rPr lang="en-US" dirty="0" smtClean="0"/>
              <a:t>Click icon to add picture</a:t>
            </a:r>
            <a:endParaRPr lang="en-US" dirty="0"/>
          </a:p>
        </p:txBody>
      </p:sp>
      <p:sp>
        <p:nvSpPr>
          <p:cNvPr id="4" name="Text Placeholder 3"/>
          <p:cNvSpPr>
            <a:spLocks noGrp="1"/>
          </p:cNvSpPr>
          <p:nvPr>
            <p:ph type="body" sz="half" idx="2"/>
          </p:nvPr>
        </p:nvSpPr>
        <p:spPr>
          <a:xfrm>
            <a:off x="326921" y="7597965"/>
            <a:ext cx="6204160" cy="864747"/>
          </a:xfrm>
        </p:spPr>
        <p:txBody>
          <a:bodyPr>
            <a:normAutofit/>
          </a:bodyPr>
          <a:lstStyle>
            <a:lvl1pPr marL="0" indent="0">
              <a:buNone/>
              <a:defRPr sz="675"/>
            </a:lvl1pPr>
            <a:lvl2pPr marL="257169" indent="0">
              <a:buNone/>
              <a:defRPr sz="675"/>
            </a:lvl2pPr>
            <a:lvl3pPr marL="514337" indent="0">
              <a:buNone/>
              <a:defRPr sz="563"/>
            </a:lvl3pPr>
            <a:lvl4pPr marL="771506" indent="0">
              <a:buNone/>
              <a:defRPr sz="506"/>
            </a:lvl4pPr>
            <a:lvl5pPr marL="1028674" indent="0">
              <a:buNone/>
              <a:defRPr sz="506"/>
            </a:lvl5pPr>
            <a:lvl6pPr marL="1285843" indent="0">
              <a:buNone/>
              <a:defRPr sz="506"/>
            </a:lvl6pPr>
            <a:lvl7pPr marL="1543011" indent="0">
              <a:buNone/>
              <a:defRPr sz="506"/>
            </a:lvl7pPr>
            <a:lvl8pPr marL="1800180" indent="0">
              <a:buNone/>
              <a:defRPr sz="506"/>
            </a:lvl8pPr>
            <a:lvl9pPr marL="2057349" indent="0">
              <a:buNone/>
              <a:defRPr sz="506"/>
            </a:lvl9pPr>
          </a:lstStyle>
          <a:p>
            <a:pPr lvl="0"/>
            <a:r>
              <a:rPr lang="en-US" smtClean="0"/>
              <a:t>Edit Master text styles</a:t>
            </a:r>
          </a:p>
        </p:txBody>
      </p:sp>
      <p:sp>
        <p:nvSpPr>
          <p:cNvPr id="5" name="Date Placeholder 4"/>
          <p:cNvSpPr>
            <a:spLocks noGrp="1"/>
          </p:cNvSpPr>
          <p:nvPr>
            <p:ph type="dt" sz="half" idx="10"/>
          </p:nvPr>
        </p:nvSpPr>
        <p:spPr/>
        <p:txBody>
          <a:bodyPr/>
          <a:lstStyle/>
          <a:p>
            <a:fld id="{83656DAD-46F8-45C6-A969-97EBA7A33308}" type="datetimeFigureOut">
              <a:rPr lang="en-US" smtClean="0"/>
              <a:t>24-Jan-22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9769152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656DAD-46F8-45C6-A969-97EBA7A33308}" type="datetimeFigureOut">
              <a:rPr lang="en-US" smtClean="0"/>
              <a:t>24-Jan-22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0FA027-7F7A-4343-989B-5CDB2D8C78D4}" type="slidenum">
              <a:rPr lang="en-US" smtClean="0"/>
              <a:t>‹#›</a:t>
            </a:fld>
            <a:endParaRPr lang="en-US" dirty="0"/>
          </a:p>
        </p:txBody>
      </p:sp>
    </p:spTree>
    <p:extLst>
      <p:ext uri="{BB962C8B-B14F-4D97-AF65-F5344CB8AC3E}">
        <p14:creationId xmlns:p14="http://schemas.microsoft.com/office/powerpoint/2010/main" val="38937469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5509" y="188689"/>
            <a:ext cx="6204159" cy="885755"/>
          </a:xfrm>
          <a:prstGeom prst="rect">
            <a:avLst/>
          </a:prstGeom>
        </p:spPr>
        <p:txBody>
          <a:bodyPr vert="horz" lIns="91440" tIns="45720" rIns="91440" bIns="45720" rtlCol="0" anchor="b">
            <a:normAutofit/>
          </a:bodyPr>
          <a:lstStyle/>
          <a:p>
            <a:r>
              <a:rPr lang="en-US" dirty="0" smtClean="0"/>
              <a:t> title style</a:t>
            </a:r>
            <a:endParaRPr lang="en-US" dirty="0"/>
          </a:p>
        </p:txBody>
      </p:sp>
      <p:sp>
        <p:nvSpPr>
          <p:cNvPr id="3" name="Text Placeholder 2"/>
          <p:cNvSpPr>
            <a:spLocks noGrp="1"/>
          </p:cNvSpPr>
          <p:nvPr>
            <p:ph type="body" idx="1"/>
          </p:nvPr>
        </p:nvSpPr>
        <p:spPr>
          <a:xfrm>
            <a:off x="326921" y="3374227"/>
            <a:ext cx="6204159" cy="5088480"/>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278349" y="8603313"/>
            <a:ext cx="1600199" cy="527403"/>
          </a:xfrm>
          <a:prstGeom prst="rect">
            <a:avLst/>
          </a:prstGeom>
        </p:spPr>
        <p:txBody>
          <a:bodyPr vert="horz" lIns="91440" tIns="45720" rIns="91440" bIns="45720" rtlCol="0" anchor="ctr"/>
          <a:lstStyle>
            <a:lvl1pPr algn="r">
              <a:defRPr sz="506">
                <a:solidFill>
                  <a:schemeClr val="accent2"/>
                </a:solidFill>
              </a:defRPr>
            </a:lvl1pPr>
          </a:lstStyle>
          <a:p>
            <a:fld id="{83656DAD-46F8-45C6-A969-97EBA7A33308}" type="datetimeFigureOut">
              <a:rPr lang="en-US" smtClean="0"/>
              <a:t>24-Jan-22</a:t>
            </a:fld>
            <a:endParaRPr lang="en-US" dirty="0"/>
          </a:p>
        </p:txBody>
      </p:sp>
      <p:sp>
        <p:nvSpPr>
          <p:cNvPr id="5" name="Footer Placeholder 4"/>
          <p:cNvSpPr>
            <a:spLocks noGrp="1"/>
          </p:cNvSpPr>
          <p:nvPr>
            <p:ph type="ftr" sz="quarter" idx="3"/>
          </p:nvPr>
        </p:nvSpPr>
        <p:spPr>
          <a:xfrm>
            <a:off x="326921" y="8597064"/>
            <a:ext cx="3890931" cy="527403"/>
          </a:xfrm>
          <a:prstGeom prst="rect">
            <a:avLst/>
          </a:prstGeom>
        </p:spPr>
        <p:txBody>
          <a:bodyPr vert="horz" lIns="91440" tIns="45720" rIns="91440" bIns="45720" rtlCol="0" anchor="ctr"/>
          <a:lstStyle>
            <a:lvl1pPr algn="l">
              <a:defRPr sz="506"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5939045" y="9055485"/>
            <a:ext cx="592037" cy="527403"/>
          </a:xfrm>
          <a:prstGeom prst="rect">
            <a:avLst/>
          </a:prstGeom>
        </p:spPr>
        <p:txBody>
          <a:bodyPr vert="horz" lIns="91440" tIns="45720" rIns="91440" bIns="45720" rtlCol="0" anchor="ctr"/>
          <a:lstStyle>
            <a:lvl1pPr algn="r">
              <a:defRPr sz="506">
                <a:solidFill>
                  <a:schemeClr val="accent2"/>
                </a:solidFill>
              </a:defRPr>
            </a:lvl1pPr>
          </a:lstStyle>
          <a:p>
            <a:fld id="{260FA027-7F7A-4343-989B-5CDB2D8C78D4}" type="slidenum">
              <a:rPr lang="en-US" smtClean="0"/>
              <a:t>‹#›</a:t>
            </a:fld>
            <a:endParaRPr lang="en-US" dirty="0"/>
          </a:p>
        </p:txBody>
      </p:sp>
      <p:sp>
        <p:nvSpPr>
          <p:cNvPr id="9" name="Rectangle 8"/>
          <p:cNvSpPr/>
          <p:nvPr userDrawn="1"/>
        </p:nvSpPr>
        <p:spPr>
          <a:xfrm>
            <a:off x="346426" y="1184520"/>
            <a:ext cx="1920240" cy="91440"/>
          </a:xfrm>
          <a:prstGeom prst="rect">
            <a:avLst/>
          </a:prstGeom>
          <a:solidFill>
            <a:srgbClr val="00999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userDrawn="1"/>
        </p:nvSpPr>
        <p:spPr>
          <a:xfrm>
            <a:off x="4418932" y="1179379"/>
            <a:ext cx="2103120" cy="91440"/>
          </a:xfrm>
          <a:prstGeom prst="rect">
            <a:avLst/>
          </a:prstGeom>
          <a:solidFill>
            <a:srgbClr val="00CC99">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userDrawn="1"/>
        </p:nvSpPr>
        <p:spPr>
          <a:xfrm>
            <a:off x="2290780" y="1183648"/>
            <a:ext cx="2103120" cy="91440"/>
          </a:xfrm>
          <a:prstGeom prst="rect">
            <a:avLst/>
          </a:prstGeom>
          <a:solidFill>
            <a:srgbClr val="33CCCC"/>
          </a:solidFill>
          <a:ln>
            <a:noFill/>
          </a:ln>
          <a:effectLst/>
        </p:spPr>
        <p:style>
          <a:lnRef idx="1">
            <a:schemeClr val="accent1"/>
          </a:lnRef>
          <a:fillRef idx="3">
            <a:schemeClr val="accent1"/>
          </a:fillRef>
          <a:effectRef idx="2">
            <a:schemeClr val="accent1"/>
          </a:effectRef>
          <a:fontRef idx="minor">
            <a:schemeClr val="lt1"/>
          </a:fontRef>
        </p:style>
      </p:sp>
      <p:sp>
        <p:nvSpPr>
          <p:cNvPr id="12" name="Footer Placeholder 4"/>
          <p:cNvSpPr txBox="1">
            <a:spLocks/>
          </p:cNvSpPr>
          <p:nvPr userDrawn="1"/>
        </p:nvSpPr>
        <p:spPr>
          <a:xfrm>
            <a:off x="2631121" y="188689"/>
            <a:ext cx="3890931" cy="527403"/>
          </a:xfrm>
          <a:prstGeom prst="rect">
            <a:avLst/>
          </a:prstGeom>
        </p:spPr>
        <p:txBody>
          <a:bodyPr/>
          <a:lstStyle>
            <a:defPPr>
              <a:defRPr lang="en-US"/>
            </a:defPPr>
            <a:lvl1pPr marL="0" algn="l" defTabSz="457200" rtl="0" eaLnBrk="1" latinLnBrk="0" hangingPunct="1">
              <a:defRPr sz="900" kern="1200">
                <a:solidFill>
                  <a:schemeClr val="accent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smtClean="0">
                <a:solidFill>
                  <a:schemeClr val="tx1"/>
                </a:solidFill>
              </a:rPr>
              <a:t>Lect. Rania Adnan Aziz</a:t>
            </a:r>
            <a:endParaRPr lang="en-US" dirty="0">
              <a:solidFill>
                <a:schemeClr val="tx1"/>
              </a:solidFill>
            </a:endParaRPr>
          </a:p>
        </p:txBody>
      </p:sp>
      <p:sp>
        <p:nvSpPr>
          <p:cNvPr id="13" name="Footer Placeholder 4"/>
          <p:cNvSpPr txBox="1">
            <a:spLocks/>
          </p:cNvSpPr>
          <p:nvPr userDrawn="1"/>
        </p:nvSpPr>
        <p:spPr>
          <a:xfrm>
            <a:off x="326921" y="9282864"/>
            <a:ext cx="3890931" cy="527403"/>
          </a:xfrm>
          <a:prstGeom prst="rect">
            <a:avLst/>
          </a:prstGeom>
        </p:spPr>
        <p:txBody>
          <a:bodyPr/>
          <a:lstStyle>
            <a:defPPr>
              <a:defRPr lang="en-US"/>
            </a:defPPr>
            <a:lvl1pPr marL="0" algn="l" defTabSz="457200" rtl="0" eaLnBrk="1" latinLnBrk="0" hangingPunct="1">
              <a:defRPr sz="900" kern="1200">
                <a:solidFill>
                  <a:schemeClr val="accent1">
                    <a:lumMod val="75000"/>
                    <a:lumOff val="2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solidFill>
                  <a:schemeClr val="tx1"/>
                </a:solidFill>
              </a:rPr>
              <a:t>Lect. Rania Adnan Aziz</a:t>
            </a:r>
            <a:endParaRPr lang="en-US" dirty="0">
              <a:solidFill>
                <a:schemeClr val="tx1"/>
              </a:solidFill>
            </a:endParaRPr>
          </a:p>
        </p:txBody>
      </p:sp>
    </p:spTree>
    <p:extLst>
      <p:ext uri="{BB962C8B-B14F-4D97-AF65-F5344CB8AC3E}">
        <p14:creationId xmlns:p14="http://schemas.microsoft.com/office/powerpoint/2010/main" val="608621909"/>
      </p:ext>
    </p:extLst>
  </p:cSld>
  <p:clrMap bg1="lt1" tx1="dk1" bg2="lt2" tx2="dk2" accent1="accent1" accent2="accent2" accent3="accent3" accent4="accent4" accent5="accent5" accent6="accent6" hlink="hlink" folHlink="folHlink"/>
  <p:sldLayoutIdLst>
    <p:sldLayoutId id="2147483918" r:id="rId1"/>
    <p:sldLayoutId id="2147483929" r:id="rId2"/>
    <p:sldLayoutId id="2147483924" r:id="rId3"/>
    <p:sldLayoutId id="2147483926" r:id="rId4"/>
    <p:sldLayoutId id="2147483930" r:id="rId5"/>
  </p:sldLayoutIdLst>
  <p:timing>
    <p:tnLst>
      <p:par>
        <p:cTn id="1" dur="indefinite" restart="never" nodeType="tmRoot"/>
      </p:par>
    </p:tnLst>
  </p:timing>
  <p:txStyles>
    <p:titleStyle>
      <a:lvl1pPr algn="l" defTabSz="257169" rtl="0" eaLnBrk="1" latinLnBrk="0" hangingPunct="1">
        <a:spcBef>
          <a:spcPct val="0"/>
        </a:spcBef>
        <a:buNone/>
        <a:defRPr sz="1575"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257169" rtl="0" eaLnBrk="1" latinLnBrk="0" hangingPunct="1">
        <a:spcBef>
          <a:spcPct val="20000"/>
        </a:spcBef>
        <a:spcAft>
          <a:spcPts val="338"/>
        </a:spcAft>
        <a:buClrTx/>
        <a:buSzPct val="92000"/>
        <a:buFont typeface="+mj-lt"/>
        <a:buNone/>
        <a:defRPr sz="1013" kern="1200">
          <a:solidFill>
            <a:schemeClr val="tx2"/>
          </a:solidFill>
          <a:latin typeface="+mn-lt"/>
          <a:ea typeface="+mn-ea"/>
          <a:cs typeface="+mn-cs"/>
        </a:defRPr>
      </a:lvl1pPr>
      <a:lvl2pPr marL="354366" indent="-172121" algn="l" defTabSz="257169" rtl="0" eaLnBrk="1" latinLnBrk="0" hangingPunct="1">
        <a:spcBef>
          <a:spcPct val="20000"/>
        </a:spcBef>
        <a:spcAft>
          <a:spcPts val="338"/>
        </a:spcAft>
        <a:buClrTx/>
        <a:buSzPct val="92000"/>
        <a:buFont typeface="Wingdings 2" panose="05020102010507070707" pitchFamily="18" charset="2"/>
        <a:buChar char=""/>
        <a:defRPr sz="900" kern="1200">
          <a:solidFill>
            <a:schemeClr val="tx2"/>
          </a:solidFill>
          <a:latin typeface="+mn-lt"/>
          <a:ea typeface="+mn-ea"/>
          <a:cs typeface="+mn-cs"/>
        </a:defRPr>
      </a:lvl2pPr>
      <a:lvl3pPr marL="506238" indent="-151871" algn="l" defTabSz="257169" rtl="0" eaLnBrk="1" latinLnBrk="0" hangingPunct="1">
        <a:spcBef>
          <a:spcPct val="20000"/>
        </a:spcBef>
        <a:spcAft>
          <a:spcPts val="338"/>
        </a:spcAft>
        <a:buClrTx/>
        <a:buSzPct val="92000"/>
        <a:buFont typeface="Wingdings 2" panose="05020102010507070707" pitchFamily="18" charset="2"/>
        <a:buChar char=""/>
        <a:defRPr sz="788" kern="1200">
          <a:solidFill>
            <a:schemeClr val="tx2"/>
          </a:solidFill>
          <a:latin typeface="+mn-lt"/>
          <a:ea typeface="+mn-ea"/>
          <a:cs typeface="+mn-cs"/>
        </a:defRPr>
      </a:lvl3pPr>
      <a:lvl4pPr marL="698608" indent="-131622" algn="l" defTabSz="257169" rtl="0" eaLnBrk="1" latinLnBrk="0" hangingPunct="1">
        <a:spcBef>
          <a:spcPct val="20000"/>
        </a:spcBef>
        <a:spcAft>
          <a:spcPts val="338"/>
        </a:spcAft>
        <a:buClrTx/>
        <a:buSzPct val="92000"/>
        <a:buFont typeface="Wingdings 2" panose="05020102010507070707" pitchFamily="18" charset="2"/>
        <a:buChar char=""/>
        <a:defRPr sz="675" kern="1200">
          <a:solidFill>
            <a:schemeClr val="tx2"/>
          </a:solidFill>
          <a:latin typeface="+mn-lt"/>
          <a:ea typeface="+mn-ea"/>
          <a:cs typeface="+mn-cs"/>
        </a:defRPr>
      </a:lvl4pPr>
      <a:lvl5pPr marL="901103" indent="-131622" algn="l" defTabSz="257169" rtl="0" eaLnBrk="1" latinLnBrk="0" hangingPunct="1">
        <a:spcBef>
          <a:spcPct val="20000"/>
        </a:spcBef>
        <a:spcAft>
          <a:spcPts val="338"/>
        </a:spcAft>
        <a:buClrTx/>
        <a:buSzPct val="92000"/>
        <a:buFont typeface="Wingdings 2" panose="05020102010507070707" pitchFamily="18" charset="2"/>
        <a:buChar char=""/>
        <a:defRPr sz="675" kern="1200">
          <a:solidFill>
            <a:schemeClr val="tx2"/>
          </a:solidFill>
          <a:latin typeface="+mn-lt"/>
          <a:ea typeface="+mn-ea"/>
          <a:cs typeface="+mn-cs"/>
        </a:defRPr>
      </a:lvl5pPr>
      <a:lvl6pPr marL="1068724"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469"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15"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4961" indent="-128584" algn="l" defTabSz="257169"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p:bodyStyle>
    <p:otherStyle>
      <a:defPPr>
        <a:defRPr lang="en-US"/>
      </a:defPPr>
      <a:lvl1pPr marL="0" algn="l" defTabSz="257169" rtl="0" eaLnBrk="1" latinLnBrk="0" hangingPunct="1">
        <a:defRPr sz="1013" kern="1200">
          <a:solidFill>
            <a:schemeClr val="tx1"/>
          </a:solidFill>
          <a:latin typeface="+mn-lt"/>
          <a:ea typeface="+mn-ea"/>
          <a:cs typeface="+mn-cs"/>
        </a:defRPr>
      </a:lvl1pPr>
      <a:lvl2pPr marL="257169" algn="l" defTabSz="257169" rtl="0" eaLnBrk="1" latinLnBrk="0" hangingPunct="1">
        <a:defRPr sz="1013" kern="1200">
          <a:solidFill>
            <a:schemeClr val="tx1"/>
          </a:solidFill>
          <a:latin typeface="+mn-lt"/>
          <a:ea typeface="+mn-ea"/>
          <a:cs typeface="+mn-cs"/>
        </a:defRPr>
      </a:lvl2pPr>
      <a:lvl3pPr marL="514337" algn="l" defTabSz="257169" rtl="0" eaLnBrk="1" latinLnBrk="0" hangingPunct="1">
        <a:defRPr sz="1013" kern="1200">
          <a:solidFill>
            <a:schemeClr val="tx1"/>
          </a:solidFill>
          <a:latin typeface="+mn-lt"/>
          <a:ea typeface="+mn-ea"/>
          <a:cs typeface="+mn-cs"/>
        </a:defRPr>
      </a:lvl3pPr>
      <a:lvl4pPr marL="771506" algn="l" defTabSz="257169" rtl="0" eaLnBrk="1" latinLnBrk="0" hangingPunct="1">
        <a:defRPr sz="1013" kern="1200">
          <a:solidFill>
            <a:schemeClr val="tx1"/>
          </a:solidFill>
          <a:latin typeface="+mn-lt"/>
          <a:ea typeface="+mn-ea"/>
          <a:cs typeface="+mn-cs"/>
        </a:defRPr>
      </a:lvl4pPr>
      <a:lvl5pPr marL="1028674" algn="l" defTabSz="257169" rtl="0" eaLnBrk="1" latinLnBrk="0" hangingPunct="1">
        <a:defRPr sz="1013" kern="1200">
          <a:solidFill>
            <a:schemeClr val="tx1"/>
          </a:solidFill>
          <a:latin typeface="+mn-lt"/>
          <a:ea typeface="+mn-ea"/>
          <a:cs typeface="+mn-cs"/>
        </a:defRPr>
      </a:lvl5pPr>
      <a:lvl6pPr marL="1285843" algn="l" defTabSz="257169" rtl="0" eaLnBrk="1" latinLnBrk="0" hangingPunct="1">
        <a:defRPr sz="1013" kern="1200">
          <a:solidFill>
            <a:schemeClr val="tx1"/>
          </a:solidFill>
          <a:latin typeface="+mn-lt"/>
          <a:ea typeface="+mn-ea"/>
          <a:cs typeface="+mn-cs"/>
        </a:defRPr>
      </a:lvl6pPr>
      <a:lvl7pPr marL="1543011" algn="l" defTabSz="257169" rtl="0" eaLnBrk="1" latinLnBrk="0" hangingPunct="1">
        <a:defRPr sz="1013" kern="1200">
          <a:solidFill>
            <a:schemeClr val="tx1"/>
          </a:solidFill>
          <a:latin typeface="+mn-lt"/>
          <a:ea typeface="+mn-ea"/>
          <a:cs typeface="+mn-cs"/>
        </a:defRPr>
      </a:lvl7pPr>
      <a:lvl8pPr marL="1800180" algn="l" defTabSz="257169" rtl="0" eaLnBrk="1" latinLnBrk="0" hangingPunct="1">
        <a:defRPr sz="1013" kern="1200">
          <a:solidFill>
            <a:schemeClr val="tx1"/>
          </a:solidFill>
          <a:latin typeface="+mn-lt"/>
          <a:ea typeface="+mn-ea"/>
          <a:cs typeface="+mn-cs"/>
        </a:defRPr>
      </a:lvl8pPr>
      <a:lvl9pPr marL="2057349" algn="l" defTabSz="257169"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0465" y="3374392"/>
            <a:ext cx="6183871" cy="326571"/>
          </a:xfrm>
        </p:spPr>
        <p:txBody>
          <a:bodyPr>
            <a:normAutofit fontScale="90000"/>
          </a:bodyPr>
          <a:lstStyle/>
          <a:p>
            <a:r>
              <a:rPr lang="en-US" sz="2000" dirty="0">
                <a:solidFill>
                  <a:schemeClr val="tx1"/>
                </a:solidFill>
              </a:rPr>
              <a:t>New</a:t>
            </a:r>
            <a:r>
              <a:rPr lang="en-US" dirty="0" smtClean="0">
                <a:solidFill>
                  <a:schemeClr val="tx1"/>
                </a:solidFill>
              </a:rPr>
              <a:t> Headway Plus</a:t>
            </a:r>
            <a:br>
              <a:rPr lang="en-US" dirty="0" smtClean="0">
                <a:solidFill>
                  <a:schemeClr val="tx1"/>
                </a:solidFill>
              </a:rPr>
            </a:br>
            <a:r>
              <a:rPr lang="en-US" dirty="0" smtClean="0">
                <a:solidFill>
                  <a:schemeClr val="tx1"/>
                </a:solidFill>
              </a:rPr>
              <a:t>Upper-intermediate</a:t>
            </a:r>
            <a:br>
              <a:rPr lang="en-US" dirty="0" smtClean="0">
                <a:solidFill>
                  <a:schemeClr val="tx1"/>
                </a:solidFill>
              </a:rPr>
            </a:br>
            <a:r>
              <a:rPr lang="en-US" dirty="0" smtClean="0">
                <a:solidFill>
                  <a:schemeClr val="tx1"/>
                </a:solidFill>
              </a:rPr>
              <a:t>lecture notes</a:t>
            </a:r>
            <a:endParaRPr lang="en-US"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76729296"/>
              </p:ext>
            </p:extLst>
          </p:nvPr>
        </p:nvGraphicFramePr>
        <p:xfrm>
          <a:off x="270465" y="864160"/>
          <a:ext cx="6356553" cy="55435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					</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10" name="Rectangle 9"/>
          <p:cNvSpPr/>
          <p:nvPr/>
        </p:nvSpPr>
        <p:spPr>
          <a:xfrm>
            <a:off x="1145512" y="5978768"/>
            <a:ext cx="4582048" cy="1200329"/>
          </a:xfrm>
          <a:prstGeom prst="rect">
            <a:avLst/>
          </a:prstGeom>
        </p:spPr>
        <p:txBody>
          <a:bodyPr wrap="square">
            <a:spAutoFit/>
          </a:bodyPr>
          <a:lstStyle/>
          <a:p>
            <a:pPr algn="r" defTabSz="257169">
              <a:spcBef>
                <a:spcPct val="0"/>
              </a:spcBef>
            </a:pPr>
            <a:r>
              <a:rPr lang="en-US" cap="all" dirty="0">
                <a:latin typeface="+mj-lt"/>
                <a:ea typeface="+mj-ea"/>
                <a:cs typeface="+mj-cs"/>
              </a:rPr>
              <a:t>Fourth Year</a:t>
            </a:r>
          </a:p>
          <a:p>
            <a:pPr algn="r" defTabSz="257169">
              <a:spcBef>
                <a:spcPct val="0"/>
              </a:spcBef>
            </a:pPr>
            <a:r>
              <a:rPr lang="en-US" cap="all" dirty="0">
                <a:latin typeface="+mj-lt"/>
                <a:ea typeface="+mj-ea"/>
                <a:cs typeface="+mj-cs"/>
              </a:rPr>
              <a:t>College of Law</a:t>
            </a:r>
          </a:p>
          <a:p>
            <a:pPr algn="r" defTabSz="257169">
              <a:spcBef>
                <a:spcPct val="0"/>
              </a:spcBef>
            </a:pPr>
            <a:r>
              <a:rPr lang="en-US" cap="all" dirty="0">
                <a:latin typeface="+mj-lt"/>
                <a:ea typeface="+mj-ea"/>
                <a:cs typeface="+mj-cs"/>
              </a:rPr>
              <a:t>Mustansiriyah University</a:t>
            </a:r>
          </a:p>
          <a:p>
            <a:pPr algn="r" defTabSz="257169">
              <a:spcBef>
                <a:spcPct val="0"/>
              </a:spcBef>
            </a:pPr>
            <a:r>
              <a:rPr lang="en-US" cap="all" dirty="0">
                <a:latin typeface="+mj-lt"/>
                <a:ea typeface="+mj-ea"/>
                <a:cs typeface="+mj-cs"/>
              </a:rPr>
              <a:t>Lect. Rania Adnan Aziz</a:t>
            </a:r>
          </a:p>
        </p:txBody>
      </p:sp>
    </p:spTree>
    <p:extLst>
      <p:ext uri="{BB962C8B-B14F-4D97-AF65-F5344CB8AC3E}">
        <p14:creationId xmlns:p14="http://schemas.microsoft.com/office/powerpoint/2010/main" val="943505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77776191"/>
              </p:ext>
            </p:extLst>
          </p:nvPr>
        </p:nvGraphicFramePr>
        <p:xfrm>
          <a:off x="255333" y="783773"/>
          <a:ext cx="6356553" cy="38671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3</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What a story!</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Narrative Tenses</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11981" y="1423637"/>
            <a:ext cx="6013203" cy="7236733"/>
          </a:xfrm>
        </p:spPr>
        <p:txBody>
          <a:bodyPr anchor="t">
            <a:noAutofit/>
          </a:bodyPr>
          <a:lstStyle/>
          <a:p>
            <a:pPr>
              <a:spcBef>
                <a:spcPts val="0"/>
              </a:spcBef>
              <a:spcAft>
                <a:spcPts val="800"/>
              </a:spcAft>
            </a:pPr>
            <a:r>
              <a:rPr lang="en-US" sz="1400" cap="small" dirty="0" smtClean="0">
                <a:latin typeface="Garamond" panose="02020404030301010803" pitchFamily="18" charset="0"/>
                <a:ea typeface="Calibri" panose="020F0502020204030204" pitchFamily="34" charset="0"/>
                <a:cs typeface="Arial" panose="020B0604020202020204" pitchFamily="34" charset="0"/>
              </a:rPr>
              <a:t>Past Simple and present perfect</a:t>
            </a:r>
          </a:p>
          <a:p>
            <a:pPr>
              <a:spcBef>
                <a:spcPts val="0"/>
              </a:spcBef>
              <a:spcAft>
                <a:spcPts val="800"/>
              </a:spcAft>
            </a:pPr>
            <a:r>
              <a:rPr lang="en-US" sz="1400" dirty="0" smtClean="0">
                <a:latin typeface="Garamond" panose="02020404030301010803" pitchFamily="18" charset="0"/>
                <a:ea typeface="Calibri" panose="020F0502020204030204" pitchFamily="34" charset="0"/>
                <a:cs typeface="Arial" panose="020B0604020202020204" pitchFamily="34" charset="0"/>
              </a:rPr>
              <a:t>Past simple and present perfect both have connection with the past. The difference is that the past simple is rooted in the past and has no connection with the present, no present result, and the present perfect has a link with the present. </a:t>
            </a:r>
            <a:endParaRPr lang="en-US" sz="1400" dirty="0">
              <a:latin typeface="Garamond" panose="02020404030301010803" pitchFamily="18" charset="0"/>
              <a:ea typeface="Calibri" panose="020F0502020204030204" pitchFamily="34" charset="0"/>
              <a:cs typeface="Arial" panose="020B0604020202020204" pitchFamily="34" charset="0"/>
            </a:endParaRPr>
          </a:p>
          <a:p>
            <a:pPr>
              <a:spcBef>
                <a:spcPts val="0"/>
              </a:spcBef>
              <a:spcAft>
                <a:spcPts val="800"/>
              </a:spcAft>
            </a:pPr>
            <a:endParaRPr lang="en-US" sz="1400" cap="small" dirty="0" smtClean="0">
              <a:latin typeface="Garamond" panose="02020404030301010803" pitchFamily="18" charset="0"/>
              <a:ea typeface="Calibri" panose="020F0502020204030204" pitchFamily="34" charset="0"/>
              <a:cs typeface="Arial" panose="020B0604020202020204" pitchFamily="34" charset="0"/>
            </a:endParaRPr>
          </a:p>
          <a:p>
            <a:pPr>
              <a:spcBef>
                <a:spcPts val="0"/>
              </a:spcBef>
              <a:spcAft>
                <a:spcPts val="800"/>
              </a:spcAft>
            </a:pPr>
            <a:r>
              <a:rPr lang="en-US" sz="1400" cap="small" dirty="0" smtClean="0">
                <a:latin typeface="Garamond" panose="02020404030301010803" pitchFamily="18" charset="0"/>
                <a:ea typeface="Calibri" panose="020F0502020204030204" pitchFamily="34" charset="0"/>
                <a:cs typeface="Arial" panose="020B0604020202020204" pitchFamily="34" charset="0"/>
              </a:rPr>
              <a:t>Past Simple: </a:t>
            </a:r>
            <a:r>
              <a:rPr lang="en-US" sz="1400" dirty="0" smtClean="0">
                <a:latin typeface="Garamond" panose="02020404030301010803" pitchFamily="18" charset="0"/>
                <a:cs typeface="Arial" panose="020B0604020202020204" pitchFamily="34" charset="0"/>
              </a:rPr>
              <a:t>Uses</a:t>
            </a: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a:spcBef>
                <a:spcPts val="0"/>
              </a:spcBef>
              <a:spcAft>
                <a:spcPts val="800"/>
              </a:spcAft>
            </a:pPr>
            <a:endParaRPr lang="en-US" sz="1400" dirty="0" smtClean="0">
              <a:latin typeface="Garamond" panose="02020404030301010803" pitchFamily="18" charset="0"/>
              <a:cs typeface="Arial" panose="020B0604020202020204" pitchFamily="34" charset="0"/>
            </a:endParaRPr>
          </a:p>
          <a:p>
            <a:pPr>
              <a:spcBef>
                <a:spcPts val="0"/>
              </a:spcBef>
              <a:spcAft>
                <a:spcPts val="800"/>
              </a:spcAft>
            </a:pPr>
            <a:endParaRPr lang="en-US" sz="1400" dirty="0">
              <a:latin typeface="Garamond" panose="02020404030301010803" pitchFamily="18" charset="0"/>
              <a:cs typeface="Arial" panose="020B0604020202020204" pitchFamily="34" charset="0"/>
            </a:endParaRPr>
          </a:p>
          <a:p>
            <a:pPr marL="342900" indent="-342900">
              <a:spcBef>
                <a:spcPts val="0"/>
              </a:spcBef>
              <a:spcAft>
                <a:spcPts val="800"/>
              </a:spcAft>
              <a:buAutoNum type="arabicPeriod"/>
            </a:pPr>
            <a:r>
              <a:rPr lang="en-US" sz="1600" i="1" dirty="0" smtClean="0">
                <a:latin typeface="Garamond" panose="02020404030301010803" pitchFamily="18" charset="0"/>
                <a:cs typeface="Arial" panose="020B0604020202020204" pitchFamily="34" charset="0"/>
              </a:rPr>
              <a:t>Shakespeare </a:t>
            </a:r>
            <a:r>
              <a:rPr lang="en-US" sz="1600" b="1" i="1" dirty="0" smtClean="0">
                <a:latin typeface="Garamond" panose="02020404030301010803" pitchFamily="18" charset="0"/>
                <a:cs typeface="Arial" panose="020B0604020202020204" pitchFamily="34" charset="0"/>
              </a:rPr>
              <a:t>wrote</a:t>
            </a:r>
            <a:r>
              <a:rPr lang="en-US" sz="1600" i="1" dirty="0" smtClean="0">
                <a:latin typeface="Garamond" panose="02020404030301010803" pitchFamily="18" charset="0"/>
                <a:cs typeface="Arial" panose="020B0604020202020204" pitchFamily="34" charset="0"/>
              </a:rPr>
              <a:t> plays. (He’s dead, so there is no more writing.)</a:t>
            </a:r>
          </a:p>
          <a:p>
            <a:pPr marL="342900" indent="-342900">
              <a:spcBef>
                <a:spcPts val="0"/>
              </a:spcBef>
              <a:spcAft>
                <a:spcPts val="800"/>
              </a:spcAft>
              <a:buAutoNum type="arabicPeriod"/>
            </a:pPr>
            <a:r>
              <a:rPr lang="en-US" sz="1600" i="1" dirty="0" smtClean="0">
                <a:latin typeface="Garamond" panose="02020404030301010803" pitchFamily="18" charset="0"/>
                <a:cs typeface="Arial" panose="020B0604020202020204" pitchFamily="34" charset="0"/>
              </a:rPr>
              <a:t>I </a:t>
            </a:r>
            <a:r>
              <a:rPr lang="en-US" sz="1600" b="1" i="1" dirty="0" smtClean="0">
                <a:latin typeface="Garamond" panose="02020404030301010803" pitchFamily="18" charset="0"/>
                <a:cs typeface="Arial" panose="020B0604020202020204" pitchFamily="34" charset="0"/>
              </a:rPr>
              <a:t>heard</a:t>
            </a:r>
            <a:r>
              <a:rPr lang="en-US" sz="1600" i="1" dirty="0" smtClean="0">
                <a:latin typeface="Garamond" panose="02020404030301010803" pitchFamily="18" charset="0"/>
                <a:cs typeface="Arial" panose="020B0604020202020204" pitchFamily="34" charset="0"/>
              </a:rPr>
              <a:t> voices coming from downstairs, so I </a:t>
            </a:r>
            <a:r>
              <a:rPr lang="en-US" sz="1600" b="1" i="1" dirty="0" smtClean="0">
                <a:latin typeface="Garamond" panose="02020404030301010803" pitchFamily="18" charset="0"/>
                <a:cs typeface="Arial" panose="020B0604020202020204" pitchFamily="34" charset="0"/>
              </a:rPr>
              <a:t>put on</a:t>
            </a:r>
            <a:r>
              <a:rPr lang="en-US" sz="1600" i="1" dirty="0" smtClean="0">
                <a:latin typeface="Garamond" panose="02020404030301010803" pitchFamily="18" charset="0"/>
                <a:cs typeface="Arial" panose="020B0604020202020204" pitchFamily="34" charset="0"/>
              </a:rPr>
              <a:t> my dressing-gown and </a:t>
            </a:r>
            <a:r>
              <a:rPr lang="en-US" sz="1600" b="1" i="1" dirty="0" smtClean="0">
                <a:latin typeface="Garamond" panose="02020404030301010803" pitchFamily="18" charset="0"/>
                <a:cs typeface="Arial" panose="020B0604020202020204" pitchFamily="34" charset="0"/>
              </a:rPr>
              <a:t>went</a:t>
            </a:r>
            <a:r>
              <a:rPr lang="en-US" sz="1600" i="1" dirty="0" smtClean="0">
                <a:latin typeface="Garamond" panose="02020404030301010803" pitchFamily="18" charset="0"/>
                <a:cs typeface="Arial" panose="020B0604020202020204" pitchFamily="34" charset="0"/>
              </a:rPr>
              <a:t> to investigate.</a:t>
            </a:r>
          </a:p>
          <a:p>
            <a:pPr marL="342900" indent="-342900">
              <a:spcBef>
                <a:spcPts val="0"/>
              </a:spcBef>
              <a:spcAft>
                <a:spcPts val="800"/>
              </a:spcAft>
              <a:buFont typeface="+mj-lt"/>
              <a:buAutoNum type="arabicPeriod"/>
            </a:pPr>
            <a:r>
              <a:rPr lang="en-US" sz="1600" i="1" dirty="0">
                <a:latin typeface="Garamond" panose="02020404030301010803" pitchFamily="18" charset="0"/>
                <a:cs typeface="Arial" panose="020B0604020202020204" pitchFamily="34" charset="0"/>
              </a:rPr>
              <a:t>I </a:t>
            </a:r>
            <a:r>
              <a:rPr lang="en-US" sz="1600" b="1" i="1" dirty="0">
                <a:latin typeface="Garamond" panose="02020404030301010803" pitchFamily="18" charset="0"/>
                <a:cs typeface="Arial" panose="020B0604020202020204" pitchFamily="34" charset="0"/>
              </a:rPr>
              <a:t>hurt</a:t>
            </a:r>
            <a:r>
              <a:rPr lang="en-US" sz="1600" i="1" dirty="0">
                <a:latin typeface="Garamond" panose="02020404030301010803" pitchFamily="18" charset="0"/>
                <a:cs typeface="Arial" panose="020B0604020202020204" pitchFamily="34" charset="0"/>
              </a:rPr>
              <a:t> my back. (But it’s better now.)</a:t>
            </a:r>
          </a:p>
          <a:p>
            <a:pPr marL="342900" indent="-342900">
              <a:spcBef>
                <a:spcPts val="0"/>
              </a:spcBef>
              <a:spcAft>
                <a:spcPts val="800"/>
              </a:spcAft>
              <a:buAutoNum type="arabicPeriod"/>
            </a:pPr>
            <a:r>
              <a:rPr lang="en-US" sz="1600" i="1" dirty="0" smtClean="0">
                <a:latin typeface="Garamond" panose="02020404030301010803" pitchFamily="18" charset="0"/>
                <a:cs typeface="Arial" panose="020B0604020202020204" pitchFamily="34" charset="0"/>
              </a:rPr>
              <a:t>I </a:t>
            </a:r>
            <a:r>
              <a:rPr lang="en-US" sz="1600" b="1" i="1" dirty="0" smtClean="0">
                <a:latin typeface="Garamond" panose="02020404030301010803" pitchFamily="18" charset="0"/>
                <a:cs typeface="Arial" panose="020B0604020202020204" pitchFamily="34" charset="0"/>
              </a:rPr>
              <a:t>saw</a:t>
            </a:r>
            <a:r>
              <a:rPr lang="en-US" sz="1600" i="1" dirty="0" smtClean="0">
                <a:latin typeface="Garamond" panose="02020404030301010803" pitchFamily="18" charset="0"/>
                <a:cs typeface="Arial" panose="020B0604020202020204" pitchFamily="34" charset="0"/>
              </a:rPr>
              <a:t> him </a:t>
            </a:r>
            <a:r>
              <a:rPr lang="en-US" sz="1600" i="1" dirty="0" smtClean="0">
                <a:solidFill>
                  <a:srgbClr val="FF0000"/>
                </a:solidFill>
                <a:latin typeface="Garamond" panose="02020404030301010803" pitchFamily="18" charset="0"/>
                <a:cs typeface="Arial" panose="020B0604020202020204" pitchFamily="34" charset="0"/>
              </a:rPr>
              <a:t>last night</a:t>
            </a:r>
            <a:r>
              <a:rPr lang="en-US" sz="1600" i="1" dirty="0" smtClean="0">
                <a:latin typeface="Garamond" panose="02020404030301010803" pitchFamily="18" charset="0"/>
                <a:cs typeface="Arial" panose="020B0604020202020204" pitchFamily="34" charset="0"/>
              </a:rPr>
              <a:t>.</a:t>
            </a:r>
          </a:p>
          <a:p>
            <a:pPr>
              <a:spcBef>
                <a:spcPts val="0"/>
              </a:spcBef>
              <a:spcAft>
                <a:spcPts val="800"/>
              </a:spcAft>
            </a:pPr>
            <a:r>
              <a:rPr lang="en-US" sz="1400" dirty="0">
                <a:latin typeface="Garamond" panose="02020404030301010803" pitchFamily="18" charset="0"/>
                <a:cs typeface="Arial" panose="020B0604020202020204" pitchFamily="34" charset="0"/>
              </a:rPr>
              <a:t>Compare this with the indefinite adverbials found with the Present Perfect.</a:t>
            </a:r>
            <a:endParaRPr lang="en-US" sz="1400" i="1" dirty="0" smtClean="0">
              <a:latin typeface="Garamond" panose="02020404030301010803" pitchFamily="18" charset="0"/>
              <a:cs typeface="Arial" panose="020B0604020202020204" pitchFamily="34" charset="0"/>
            </a:endParaRPr>
          </a:p>
          <a:p>
            <a:pPr>
              <a:spcBef>
                <a:spcPts val="0"/>
              </a:spcBef>
              <a:spcAft>
                <a:spcPts val="800"/>
              </a:spcAft>
            </a:pPr>
            <a:r>
              <a:rPr lang="en-US" sz="1600" i="1" dirty="0" smtClean="0">
                <a:latin typeface="Garamond" panose="02020404030301010803" pitchFamily="18" charset="0"/>
                <a:cs typeface="Arial" panose="020B0604020202020204" pitchFamily="34" charset="0"/>
              </a:rPr>
              <a:t>I’</a:t>
            </a:r>
            <a:r>
              <a:rPr lang="en-US" sz="1600" b="1" i="1" dirty="0" smtClean="0">
                <a:latin typeface="Garamond" panose="02020404030301010803" pitchFamily="18" charset="0"/>
                <a:cs typeface="Arial" panose="020B0604020202020204" pitchFamily="34" charset="0"/>
              </a:rPr>
              <a:t>ve seen</a:t>
            </a:r>
            <a:r>
              <a:rPr lang="en-US" sz="1600" i="1" dirty="0" smtClean="0">
                <a:latin typeface="Garamond" panose="02020404030301010803" pitchFamily="18" charset="0"/>
                <a:cs typeface="Arial" panose="020B0604020202020204" pitchFamily="34" charset="0"/>
              </a:rPr>
              <a:t> him </a:t>
            </a:r>
            <a:r>
              <a:rPr lang="en-US" sz="1600" i="1" dirty="0" smtClean="0">
                <a:solidFill>
                  <a:srgbClr val="FF0000"/>
                </a:solidFill>
                <a:latin typeface="Garamond" panose="02020404030301010803" pitchFamily="18" charset="0"/>
                <a:cs typeface="Arial" panose="020B0604020202020204" pitchFamily="34" charset="0"/>
              </a:rPr>
              <a:t>before</a:t>
            </a:r>
            <a:r>
              <a:rPr lang="en-US" sz="1600" i="1" dirty="0" smtClean="0">
                <a:latin typeface="Garamond" panose="02020404030301010803" pitchFamily="18" charset="0"/>
                <a:cs typeface="Arial" panose="020B0604020202020204" pitchFamily="34" charset="0"/>
              </a:rPr>
              <a:t>.</a:t>
            </a:r>
          </a:p>
          <a:p>
            <a:pPr>
              <a:spcBef>
                <a:spcPts val="0"/>
              </a:spcBef>
              <a:spcAft>
                <a:spcPts val="800"/>
              </a:spcAft>
            </a:pPr>
            <a:r>
              <a:rPr lang="en-US" sz="1600" i="1" dirty="0" smtClean="0">
                <a:latin typeface="Garamond" panose="02020404030301010803" pitchFamily="18" charset="0"/>
                <a:cs typeface="Arial" panose="020B0604020202020204" pitchFamily="34" charset="0"/>
              </a:rPr>
              <a:t>5.	When </a:t>
            </a:r>
            <a:r>
              <a:rPr lang="en-US" sz="1600" i="1" dirty="0">
                <a:latin typeface="Garamond" panose="02020404030301010803" pitchFamily="18" charset="0"/>
                <a:cs typeface="Arial" panose="020B0604020202020204" pitchFamily="34" charset="0"/>
              </a:rPr>
              <a:t>I </a:t>
            </a:r>
            <a:r>
              <a:rPr lang="en-US" sz="1600" b="1" i="1" dirty="0">
                <a:latin typeface="Garamond" panose="02020404030301010803" pitchFamily="18" charset="0"/>
                <a:cs typeface="Arial" panose="020B0604020202020204" pitchFamily="34" charset="0"/>
              </a:rPr>
              <a:t>was</a:t>
            </a:r>
            <a:r>
              <a:rPr lang="en-US" sz="1600" i="1" dirty="0">
                <a:latin typeface="Garamond" panose="02020404030301010803" pitchFamily="18" charset="0"/>
                <a:cs typeface="Arial" panose="020B0604020202020204" pitchFamily="34" charset="0"/>
              </a:rPr>
              <a:t> a child, we </a:t>
            </a:r>
            <a:r>
              <a:rPr lang="en-US" sz="1600" b="1" i="1" dirty="0">
                <a:latin typeface="Garamond" panose="02020404030301010803" pitchFamily="18" charset="0"/>
                <a:cs typeface="Arial" panose="020B0604020202020204" pitchFamily="34" charset="0"/>
              </a:rPr>
              <a:t>lived</a:t>
            </a:r>
            <a:r>
              <a:rPr lang="en-US" sz="1600" i="1" dirty="0">
                <a:latin typeface="Garamond" panose="02020404030301010803" pitchFamily="18" charset="0"/>
                <a:cs typeface="Arial" panose="020B0604020202020204" pitchFamily="34" charset="0"/>
              </a:rPr>
              <a:t> in a small house by the sea. Every day I </a:t>
            </a:r>
            <a:r>
              <a:rPr lang="en-US" sz="1600" b="1" i="1" dirty="0">
                <a:latin typeface="Garamond" panose="02020404030301010803" pitchFamily="18" charset="0"/>
                <a:cs typeface="Arial" panose="020B0604020202020204" pitchFamily="34" charset="0"/>
              </a:rPr>
              <a:t>walked</a:t>
            </a:r>
            <a:r>
              <a:rPr lang="en-US" sz="1600" i="1" dirty="0">
                <a:latin typeface="Garamond" panose="02020404030301010803" pitchFamily="18" charset="0"/>
                <a:cs typeface="Arial" panose="020B0604020202020204" pitchFamily="34" charset="0"/>
              </a:rPr>
              <a:t> for miles on the beach.</a:t>
            </a:r>
          </a:p>
          <a:p>
            <a:pPr>
              <a:spcBef>
                <a:spcPts val="0"/>
              </a:spcBef>
              <a:spcAft>
                <a:spcPts val="800"/>
              </a:spcAft>
            </a:pPr>
            <a:r>
              <a:rPr lang="en-US" sz="1400" dirty="0" smtClean="0">
                <a:latin typeface="Garamond" panose="02020404030301010803" pitchFamily="18" charset="0"/>
                <a:cs typeface="Arial" panose="020B0604020202020204" pitchFamily="34" charset="0"/>
              </a:rPr>
              <a:t>This use is often expressed with </a:t>
            </a:r>
            <a:r>
              <a:rPr lang="en-US" sz="1400" i="1" dirty="0" smtClean="0">
                <a:latin typeface="Garamond" panose="02020404030301010803" pitchFamily="18" charset="0"/>
                <a:cs typeface="Arial" panose="020B0604020202020204" pitchFamily="34" charset="0"/>
              </a:rPr>
              <a:t>used to.</a:t>
            </a:r>
          </a:p>
          <a:p>
            <a:pPr>
              <a:spcBef>
                <a:spcPts val="0"/>
              </a:spcBef>
              <a:spcAft>
                <a:spcPts val="800"/>
              </a:spcAft>
            </a:pPr>
            <a:r>
              <a:rPr lang="en-US" sz="1600" i="1" dirty="0" smtClean="0">
                <a:latin typeface="Garamond" panose="02020404030301010803" pitchFamily="18" charset="0"/>
                <a:cs typeface="Arial" panose="020B0604020202020204" pitchFamily="34" charset="0"/>
              </a:rPr>
              <a:t>We </a:t>
            </a:r>
            <a:r>
              <a:rPr lang="en-US" sz="1600" b="1" i="1" dirty="0" smtClean="0">
                <a:latin typeface="Garamond" panose="02020404030301010803" pitchFamily="18" charset="0"/>
                <a:cs typeface="Arial" panose="020B0604020202020204" pitchFamily="34" charset="0"/>
              </a:rPr>
              <a:t>used to</a:t>
            </a:r>
            <a:r>
              <a:rPr lang="en-US" sz="1600" i="1" dirty="0" smtClean="0">
                <a:latin typeface="Garamond" panose="02020404030301010803" pitchFamily="18" charset="0"/>
                <a:cs typeface="Arial" panose="020B0604020202020204" pitchFamily="34" charset="0"/>
              </a:rPr>
              <a:t> live… I </a:t>
            </a:r>
            <a:r>
              <a:rPr lang="en-US" sz="1600" b="1" i="1" dirty="0" smtClean="0">
                <a:latin typeface="Garamond" panose="02020404030301010803" pitchFamily="18" charset="0"/>
                <a:cs typeface="Arial" panose="020B0604020202020204" pitchFamily="34" charset="0"/>
              </a:rPr>
              <a:t>used to</a:t>
            </a:r>
            <a:r>
              <a:rPr lang="en-US" sz="1600" i="1" dirty="0" smtClean="0">
                <a:latin typeface="Garamond" panose="02020404030301010803" pitchFamily="18" charset="0"/>
                <a:cs typeface="Arial" panose="020B0604020202020204" pitchFamily="34" charset="0"/>
              </a:rPr>
              <a:t> walk…</a:t>
            </a: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2</a:t>
            </a:fld>
            <a:endParaRPr lang="en-US" sz="1000" dirty="0">
              <a:solidFill>
                <a:schemeClr val="tx1"/>
              </a:solidFill>
              <a:latin typeface="Garamond" panose="02020404030301010803" pitchFamily="18" charset="0"/>
            </a:endParaRPr>
          </a:p>
        </p:txBody>
      </p:sp>
      <p:grpSp>
        <p:nvGrpSpPr>
          <p:cNvPr id="5" name="Group 4"/>
          <p:cNvGrpSpPr/>
          <p:nvPr/>
        </p:nvGrpSpPr>
        <p:grpSpPr>
          <a:xfrm>
            <a:off x="579484" y="3164632"/>
            <a:ext cx="4572000" cy="2101413"/>
            <a:chOff x="1009650" y="2426175"/>
            <a:chExt cx="4572000" cy="2101413"/>
          </a:xfrm>
        </p:grpSpPr>
        <p:sp>
          <p:nvSpPr>
            <p:cNvPr id="6" name="Freeform 5"/>
            <p:cNvSpPr>
              <a:spLocks noChangeAspect="1"/>
            </p:cNvSpPr>
            <p:nvPr/>
          </p:nvSpPr>
          <p:spPr>
            <a:xfrm>
              <a:off x="1009650" y="2426175"/>
              <a:ext cx="1206306" cy="1386560"/>
            </a:xfrm>
            <a:custGeom>
              <a:avLst/>
              <a:gdLst>
                <a:gd name="connsiteX0" fmla="*/ 0 w 1270000"/>
                <a:gd name="connsiteY0" fmla="*/ 552450 h 1104900"/>
                <a:gd name="connsiteX1" fmla="*/ 276225 w 1270000"/>
                <a:gd name="connsiteY1" fmla="*/ 0 h 1104900"/>
                <a:gd name="connsiteX2" fmla="*/ 993775 w 1270000"/>
                <a:gd name="connsiteY2" fmla="*/ 0 h 1104900"/>
                <a:gd name="connsiteX3" fmla="*/ 1270000 w 1270000"/>
                <a:gd name="connsiteY3" fmla="*/ 552450 h 1104900"/>
                <a:gd name="connsiteX4" fmla="*/ 993775 w 1270000"/>
                <a:gd name="connsiteY4" fmla="*/ 1104900 h 1104900"/>
                <a:gd name="connsiteX5" fmla="*/ 276225 w 1270000"/>
                <a:gd name="connsiteY5" fmla="*/ 1104900 h 1104900"/>
                <a:gd name="connsiteX6" fmla="*/ 0 w 1270000"/>
                <a:gd name="connsiteY6" fmla="*/ 552450 h 11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000" h="1104900">
                  <a:moveTo>
                    <a:pt x="635000" y="0"/>
                  </a:moveTo>
                  <a:lnTo>
                    <a:pt x="1270000" y="240316"/>
                  </a:lnTo>
                  <a:lnTo>
                    <a:pt x="1270000" y="864584"/>
                  </a:lnTo>
                  <a:lnTo>
                    <a:pt x="635000" y="1104900"/>
                  </a:lnTo>
                  <a:lnTo>
                    <a:pt x="0" y="864584"/>
                  </a:lnTo>
                  <a:lnTo>
                    <a:pt x="0" y="240316"/>
                  </a:lnTo>
                  <a:lnTo>
                    <a:pt x="635000" y="0"/>
                  </a:lnTo>
                  <a:close/>
                </a:path>
              </a:pathLst>
            </a:custGeom>
            <a:solidFill>
              <a:schemeClr val="accent1">
                <a:lumMod val="25000"/>
                <a:lumOff val="75000"/>
              </a:schemeClr>
            </a:solidFill>
            <a:effectLst>
              <a:softEdge rad="63500"/>
            </a:effectLst>
            <a:scene3d>
              <a:camera prst="orthographicFront"/>
              <a:lightRig rig="threePt" dir="t"/>
            </a:scene3d>
            <a:sp3d>
              <a:bevelT w="165100" prst="coolSlan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7900" tIns="243628" rIns="217900" bIns="243628" numCol="1" spcCol="1270" anchor="ctr" anchorCtr="0">
              <a:noAutofit/>
            </a:bodyPr>
            <a:lstStyle/>
            <a:p>
              <a:pPr lvl="0" algn="ctr" defTabSz="533400">
                <a:lnSpc>
                  <a:spcPct val="90000"/>
                </a:lnSpc>
                <a:spcBef>
                  <a:spcPct val="0"/>
                </a:spcBef>
                <a:spcAft>
                  <a:spcPct val="35000"/>
                </a:spcAft>
              </a:pPr>
              <a:r>
                <a:rPr lang="en-US" sz="1400" dirty="0" smtClean="0">
                  <a:solidFill>
                    <a:schemeClr val="accent1">
                      <a:lumMod val="75000"/>
                      <a:lumOff val="25000"/>
                    </a:schemeClr>
                  </a:solidFill>
                </a:rPr>
                <a:t>1</a:t>
              </a:r>
            </a:p>
            <a:p>
              <a:pPr lvl="0" algn="ctr" defTabSz="533400">
                <a:lnSpc>
                  <a:spcPct val="90000"/>
                </a:lnSpc>
                <a:spcBef>
                  <a:spcPct val="0"/>
                </a:spcBef>
                <a:spcAft>
                  <a:spcPct val="35000"/>
                </a:spcAft>
              </a:pPr>
              <a:r>
                <a:rPr lang="en-US" sz="1400" kern="1200" dirty="0" smtClean="0">
                  <a:solidFill>
                    <a:schemeClr val="accent1">
                      <a:lumMod val="75000"/>
                      <a:lumOff val="25000"/>
                    </a:schemeClr>
                  </a:solidFill>
                </a:rPr>
                <a:t>A finished action in the past</a:t>
              </a:r>
              <a:endParaRPr lang="en-US" sz="1400" kern="1200" dirty="0">
                <a:solidFill>
                  <a:schemeClr val="accent1">
                    <a:lumMod val="75000"/>
                    <a:lumOff val="25000"/>
                  </a:schemeClr>
                </a:solidFill>
              </a:endParaRPr>
            </a:p>
          </p:txBody>
        </p:sp>
        <p:sp>
          <p:nvSpPr>
            <p:cNvPr id="7" name="Freeform 6"/>
            <p:cNvSpPr/>
            <p:nvPr/>
          </p:nvSpPr>
          <p:spPr>
            <a:xfrm>
              <a:off x="4164330" y="2618202"/>
              <a:ext cx="1417320" cy="762000"/>
            </a:xfrm>
            <a:custGeom>
              <a:avLst/>
              <a:gdLst>
                <a:gd name="connsiteX0" fmla="*/ 0 w 1417320"/>
                <a:gd name="connsiteY0" fmla="*/ 0 h 762000"/>
                <a:gd name="connsiteX1" fmla="*/ 1417320 w 1417320"/>
                <a:gd name="connsiteY1" fmla="*/ 0 h 762000"/>
                <a:gd name="connsiteX2" fmla="*/ 1417320 w 1417320"/>
                <a:gd name="connsiteY2" fmla="*/ 762000 h 762000"/>
                <a:gd name="connsiteX3" fmla="*/ 0 w 1417320"/>
                <a:gd name="connsiteY3" fmla="*/ 762000 h 762000"/>
                <a:gd name="connsiteX4" fmla="*/ 0 w 1417320"/>
                <a:gd name="connsiteY4" fmla="*/ 0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7320" h="762000">
                  <a:moveTo>
                    <a:pt x="0" y="0"/>
                  </a:moveTo>
                  <a:lnTo>
                    <a:pt x="1417320" y="0"/>
                  </a:lnTo>
                  <a:lnTo>
                    <a:pt x="1417320" y="762000"/>
                  </a:lnTo>
                  <a:lnTo>
                    <a:pt x="0" y="762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endParaRPr lang="en-US" sz="1200" kern="1200" dirty="0"/>
            </a:p>
          </p:txBody>
        </p:sp>
        <p:sp>
          <p:nvSpPr>
            <p:cNvPr id="8" name="Freeform 7"/>
            <p:cNvSpPr>
              <a:spLocks noChangeAspect="1"/>
            </p:cNvSpPr>
            <p:nvPr/>
          </p:nvSpPr>
          <p:spPr>
            <a:xfrm>
              <a:off x="2160270" y="3141027"/>
              <a:ext cx="1206306" cy="1386561"/>
            </a:xfrm>
            <a:custGeom>
              <a:avLst/>
              <a:gdLst>
                <a:gd name="connsiteX0" fmla="*/ 0 w 1270000"/>
                <a:gd name="connsiteY0" fmla="*/ 552450 h 1104900"/>
                <a:gd name="connsiteX1" fmla="*/ 276225 w 1270000"/>
                <a:gd name="connsiteY1" fmla="*/ 0 h 1104900"/>
                <a:gd name="connsiteX2" fmla="*/ 993775 w 1270000"/>
                <a:gd name="connsiteY2" fmla="*/ 0 h 1104900"/>
                <a:gd name="connsiteX3" fmla="*/ 1270000 w 1270000"/>
                <a:gd name="connsiteY3" fmla="*/ 552450 h 1104900"/>
                <a:gd name="connsiteX4" fmla="*/ 993775 w 1270000"/>
                <a:gd name="connsiteY4" fmla="*/ 1104900 h 1104900"/>
                <a:gd name="connsiteX5" fmla="*/ 276225 w 1270000"/>
                <a:gd name="connsiteY5" fmla="*/ 1104900 h 1104900"/>
                <a:gd name="connsiteX6" fmla="*/ 0 w 1270000"/>
                <a:gd name="connsiteY6" fmla="*/ 552450 h 11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000" h="1104900">
                  <a:moveTo>
                    <a:pt x="635000" y="0"/>
                  </a:moveTo>
                  <a:lnTo>
                    <a:pt x="1270000" y="240316"/>
                  </a:lnTo>
                  <a:lnTo>
                    <a:pt x="1270000" y="864584"/>
                  </a:lnTo>
                  <a:lnTo>
                    <a:pt x="635000" y="1104900"/>
                  </a:lnTo>
                  <a:lnTo>
                    <a:pt x="0" y="864584"/>
                  </a:lnTo>
                  <a:lnTo>
                    <a:pt x="0" y="240316"/>
                  </a:lnTo>
                  <a:lnTo>
                    <a:pt x="635000" y="0"/>
                  </a:lnTo>
                  <a:close/>
                </a:path>
              </a:pathLst>
            </a:custGeom>
            <a:solidFill>
              <a:srgbClr val="B2F0E0"/>
            </a:solidFill>
            <a:effectLst>
              <a:softEdge rad="63500"/>
            </a:effectLst>
            <a:scene3d>
              <a:camera prst="orthographicFront"/>
              <a:lightRig rig="threePt" dir="t"/>
            </a:scene3d>
            <a:sp3d>
              <a:bevelT w="165100" prst="coolSlan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7900" tIns="243629" rIns="217900" bIns="243628" numCol="1" spcCol="1270" anchor="ctr" anchorCtr="0">
              <a:noAutofit/>
            </a:bodyPr>
            <a:lstStyle/>
            <a:p>
              <a:pPr lvl="0" algn="ctr" defTabSz="533400">
                <a:lnSpc>
                  <a:spcPct val="90000"/>
                </a:lnSpc>
                <a:spcBef>
                  <a:spcPct val="0"/>
                </a:spcBef>
                <a:spcAft>
                  <a:spcPct val="35000"/>
                </a:spcAft>
              </a:pPr>
              <a:r>
                <a:rPr lang="en-US" sz="1400" kern="1200" dirty="0" smtClean="0">
                  <a:solidFill>
                    <a:schemeClr val="bg1">
                      <a:lumMod val="50000"/>
                    </a:schemeClr>
                  </a:solidFill>
                </a:rPr>
                <a:t>2</a:t>
              </a:r>
            </a:p>
            <a:p>
              <a:pPr lvl="0" algn="ctr" defTabSz="533400">
                <a:lnSpc>
                  <a:spcPct val="90000"/>
                </a:lnSpc>
                <a:spcBef>
                  <a:spcPct val="0"/>
                </a:spcBef>
                <a:spcAft>
                  <a:spcPct val="35000"/>
                </a:spcAft>
              </a:pPr>
              <a:r>
                <a:rPr lang="en-US" sz="1400" kern="1200" dirty="0" smtClean="0">
                  <a:solidFill>
                    <a:schemeClr val="bg1">
                      <a:lumMod val="50000"/>
                    </a:schemeClr>
                  </a:solidFill>
                </a:rPr>
                <a:t>actions following each other</a:t>
              </a:r>
              <a:endParaRPr lang="en-US" sz="1400" kern="1200" dirty="0">
                <a:solidFill>
                  <a:schemeClr val="bg1">
                    <a:lumMod val="50000"/>
                  </a:schemeClr>
                </a:solidFill>
              </a:endParaRPr>
            </a:p>
          </p:txBody>
        </p:sp>
        <p:sp>
          <p:nvSpPr>
            <p:cNvPr id="10" name="Rectangle 9"/>
            <p:cNvSpPr/>
            <p:nvPr/>
          </p:nvSpPr>
          <p:spPr>
            <a:xfrm>
              <a:off x="1009650" y="3696178"/>
              <a:ext cx="1371600" cy="76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Freeform 11"/>
            <p:cNvSpPr>
              <a:spLocks noChangeAspect="1"/>
            </p:cNvSpPr>
            <p:nvPr/>
          </p:nvSpPr>
          <p:spPr>
            <a:xfrm>
              <a:off x="3312795" y="2426175"/>
              <a:ext cx="1206306" cy="1386560"/>
            </a:xfrm>
            <a:custGeom>
              <a:avLst/>
              <a:gdLst>
                <a:gd name="connsiteX0" fmla="*/ 0 w 1270000"/>
                <a:gd name="connsiteY0" fmla="*/ 552450 h 1104900"/>
                <a:gd name="connsiteX1" fmla="*/ 276225 w 1270000"/>
                <a:gd name="connsiteY1" fmla="*/ 0 h 1104900"/>
                <a:gd name="connsiteX2" fmla="*/ 993775 w 1270000"/>
                <a:gd name="connsiteY2" fmla="*/ 0 h 1104900"/>
                <a:gd name="connsiteX3" fmla="*/ 1270000 w 1270000"/>
                <a:gd name="connsiteY3" fmla="*/ 552450 h 1104900"/>
                <a:gd name="connsiteX4" fmla="*/ 993775 w 1270000"/>
                <a:gd name="connsiteY4" fmla="*/ 1104900 h 1104900"/>
                <a:gd name="connsiteX5" fmla="*/ 276225 w 1270000"/>
                <a:gd name="connsiteY5" fmla="*/ 1104900 h 1104900"/>
                <a:gd name="connsiteX6" fmla="*/ 0 w 1270000"/>
                <a:gd name="connsiteY6" fmla="*/ 552450 h 11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000" h="1104900">
                  <a:moveTo>
                    <a:pt x="635000" y="0"/>
                  </a:moveTo>
                  <a:lnTo>
                    <a:pt x="1270000" y="240316"/>
                  </a:lnTo>
                  <a:lnTo>
                    <a:pt x="1270000" y="864584"/>
                  </a:lnTo>
                  <a:lnTo>
                    <a:pt x="635000" y="1104900"/>
                  </a:lnTo>
                  <a:lnTo>
                    <a:pt x="0" y="864584"/>
                  </a:lnTo>
                  <a:lnTo>
                    <a:pt x="0" y="240316"/>
                  </a:lnTo>
                  <a:lnTo>
                    <a:pt x="635000" y="0"/>
                  </a:lnTo>
                  <a:close/>
                </a:path>
              </a:pathLst>
            </a:custGeom>
            <a:solidFill>
              <a:schemeClr val="accent6">
                <a:lumMod val="40000"/>
                <a:lumOff val="60000"/>
              </a:schemeClr>
            </a:solidFill>
            <a:effectLst>
              <a:softEdge rad="63500"/>
            </a:effectLst>
            <a:scene3d>
              <a:camera prst="orthographicFront"/>
              <a:lightRig rig="threePt" dir="t"/>
            </a:scene3d>
            <a:sp3d>
              <a:bevelT w="165100" prst="coolSlan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2180" tIns="197908" rIns="172180" bIns="197908" numCol="1" spcCol="1270" anchor="ctr" anchorCtr="0">
              <a:noAutofit/>
            </a:bodyPr>
            <a:lstStyle/>
            <a:p>
              <a:pPr lvl="0" algn="ctr" defTabSz="755650">
                <a:lnSpc>
                  <a:spcPct val="90000"/>
                </a:lnSpc>
                <a:spcBef>
                  <a:spcPct val="0"/>
                </a:spcBef>
                <a:spcAft>
                  <a:spcPct val="35000"/>
                </a:spcAft>
              </a:pPr>
              <a:r>
                <a:rPr lang="en-US" sz="1400" dirty="0" smtClean="0"/>
                <a:t>3</a:t>
              </a:r>
              <a:endParaRPr lang="en-US" sz="1400" dirty="0" smtClean="0">
                <a:solidFill>
                  <a:schemeClr val="bg1"/>
                </a:solidFill>
              </a:endParaRPr>
            </a:p>
            <a:p>
              <a:pPr algn="ctr" defTabSz="755650">
                <a:lnSpc>
                  <a:spcPct val="90000"/>
                </a:lnSpc>
                <a:spcBef>
                  <a:spcPct val="0"/>
                </a:spcBef>
                <a:spcAft>
                  <a:spcPct val="35000"/>
                </a:spcAft>
              </a:pPr>
              <a:r>
                <a:rPr lang="en-US" sz="1400" dirty="0">
                  <a:solidFill>
                    <a:schemeClr val="bg1"/>
                  </a:solidFill>
                </a:rPr>
                <a:t>No present </a:t>
              </a:r>
              <a:r>
                <a:rPr lang="en-US" sz="1400" dirty="0" smtClean="0">
                  <a:solidFill>
                    <a:schemeClr val="bg1"/>
                  </a:solidFill>
                </a:rPr>
                <a:t>result</a:t>
              </a:r>
              <a:endParaRPr lang="en-US" sz="1400" dirty="0">
                <a:solidFill>
                  <a:schemeClr val="bg1"/>
                </a:solidFill>
              </a:endParaRPr>
            </a:p>
          </p:txBody>
        </p:sp>
      </p:grpSp>
      <p:sp>
        <p:nvSpPr>
          <p:cNvPr id="13" name="Freeform 12"/>
          <p:cNvSpPr>
            <a:spLocks noChangeAspect="1"/>
          </p:cNvSpPr>
          <p:nvPr/>
        </p:nvSpPr>
        <p:spPr>
          <a:xfrm>
            <a:off x="3919756" y="3896559"/>
            <a:ext cx="1206306" cy="1386560"/>
          </a:xfrm>
          <a:custGeom>
            <a:avLst/>
            <a:gdLst>
              <a:gd name="connsiteX0" fmla="*/ 0 w 1270000"/>
              <a:gd name="connsiteY0" fmla="*/ 552450 h 1104900"/>
              <a:gd name="connsiteX1" fmla="*/ 276225 w 1270000"/>
              <a:gd name="connsiteY1" fmla="*/ 0 h 1104900"/>
              <a:gd name="connsiteX2" fmla="*/ 993775 w 1270000"/>
              <a:gd name="connsiteY2" fmla="*/ 0 h 1104900"/>
              <a:gd name="connsiteX3" fmla="*/ 1270000 w 1270000"/>
              <a:gd name="connsiteY3" fmla="*/ 552450 h 1104900"/>
              <a:gd name="connsiteX4" fmla="*/ 993775 w 1270000"/>
              <a:gd name="connsiteY4" fmla="*/ 1104900 h 1104900"/>
              <a:gd name="connsiteX5" fmla="*/ 276225 w 1270000"/>
              <a:gd name="connsiteY5" fmla="*/ 1104900 h 1104900"/>
              <a:gd name="connsiteX6" fmla="*/ 0 w 1270000"/>
              <a:gd name="connsiteY6" fmla="*/ 552450 h 11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000" h="1104900">
                <a:moveTo>
                  <a:pt x="635000" y="0"/>
                </a:moveTo>
                <a:lnTo>
                  <a:pt x="1270000" y="240316"/>
                </a:lnTo>
                <a:lnTo>
                  <a:pt x="1270000" y="864584"/>
                </a:lnTo>
                <a:lnTo>
                  <a:pt x="635000" y="1104900"/>
                </a:lnTo>
                <a:lnTo>
                  <a:pt x="0" y="864584"/>
                </a:lnTo>
                <a:lnTo>
                  <a:pt x="0" y="240316"/>
                </a:lnTo>
                <a:lnTo>
                  <a:pt x="635000" y="0"/>
                </a:lnTo>
                <a:close/>
              </a:path>
            </a:pathLst>
          </a:custGeom>
          <a:solidFill>
            <a:srgbClr val="0099CC"/>
          </a:solidFill>
          <a:effectLst>
            <a:softEdge rad="63500"/>
          </a:effectLst>
          <a:scene3d>
            <a:camera prst="orthographicFront"/>
            <a:lightRig rig="threePt" dir="t"/>
          </a:scene3d>
          <a:sp3d>
            <a:bevelT w="165100" prst="coolSlan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2180" tIns="197908" rIns="172180" bIns="197908" numCol="1" spcCol="1270" anchor="ctr" anchorCtr="0">
            <a:noAutofit/>
          </a:bodyPr>
          <a:lstStyle/>
          <a:p>
            <a:pPr lvl="0" algn="ctr" defTabSz="755650">
              <a:lnSpc>
                <a:spcPct val="90000"/>
              </a:lnSpc>
              <a:spcBef>
                <a:spcPct val="0"/>
              </a:spcBef>
              <a:spcAft>
                <a:spcPct val="35000"/>
              </a:spcAft>
            </a:pPr>
            <a:r>
              <a:rPr lang="en-US" sz="1400" kern="1200" dirty="0" smtClean="0"/>
              <a:t>4</a:t>
            </a:r>
          </a:p>
          <a:p>
            <a:pPr lvl="0" algn="ctr" defTabSz="755650">
              <a:lnSpc>
                <a:spcPct val="90000"/>
              </a:lnSpc>
              <a:spcBef>
                <a:spcPct val="0"/>
              </a:spcBef>
              <a:spcAft>
                <a:spcPct val="35000"/>
              </a:spcAft>
            </a:pPr>
            <a:r>
              <a:rPr lang="en-US" sz="1400" kern="1200" dirty="0" smtClean="0"/>
              <a:t>Definite past</a:t>
            </a:r>
            <a:endParaRPr lang="en-US" sz="1400" kern="1200" dirty="0"/>
          </a:p>
        </p:txBody>
      </p:sp>
      <p:sp>
        <p:nvSpPr>
          <p:cNvPr id="14" name="Freeform 13"/>
          <p:cNvSpPr>
            <a:spLocks noChangeAspect="1"/>
          </p:cNvSpPr>
          <p:nvPr/>
        </p:nvSpPr>
        <p:spPr>
          <a:xfrm>
            <a:off x="5020480" y="3205705"/>
            <a:ext cx="1206306" cy="1386560"/>
          </a:xfrm>
          <a:custGeom>
            <a:avLst/>
            <a:gdLst>
              <a:gd name="connsiteX0" fmla="*/ 0 w 1270000"/>
              <a:gd name="connsiteY0" fmla="*/ 552450 h 1104900"/>
              <a:gd name="connsiteX1" fmla="*/ 276225 w 1270000"/>
              <a:gd name="connsiteY1" fmla="*/ 0 h 1104900"/>
              <a:gd name="connsiteX2" fmla="*/ 993775 w 1270000"/>
              <a:gd name="connsiteY2" fmla="*/ 0 h 1104900"/>
              <a:gd name="connsiteX3" fmla="*/ 1270000 w 1270000"/>
              <a:gd name="connsiteY3" fmla="*/ 552450 h 1104900"/>
              <a:gd name="connsiteX4" fmla="*/ 993775 w 1270000"/>
              <a:gd name="connsiteY4" fmla="*/ 1104900 h 1104900"/>
              <a:gd name="connsiteX5" fmla="*/ 276225 w 1270000"/>
              <a:gd name="connsiteY5" fmla="*/ 1104900 h 1104900"/>
              <a:gd name="connsiteX6" fmla="*/ 0 w 1270000"/>
              <a:gd name="connsiteY6" fmla="*/ 552450 h 110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000" h="1104900">
                <a:moveTo>
                  <a:pt x="635000" y="0"/>
                </a:moveTo>
                <a:lnTo>
                  <a:pt x="1270000" y="240316"/>
                </a:lnTo>
                <a:lnTo>
                  <a:pt x="1270000" y="864584"/>
                </a:lnTo>
                <a:lnTo>
                  <a:pt x="635000" y="1104900"/>
                </a:lnTo>
                <a:lnTo>
                  <a:pt x="0" y="864584"/>
                </a:lnTo>
                <a:lnTo>
                  <a:pt x="0" y="240316"/>
                </a:lnTo>
                <a:lnTo>
                  <a:pt x="635000" y="0"/>
                </a:lnTo>
                <a:close/>
              </a:path>
            </a:pathLst>
          </a:custGeom>
          <a:solidFill>
            <a:srgbClr val="7AF67D"/>
          </a:solidFill>
          <a:effectLst>
            <a:softEdge rad="63500"/>
          </a:effectLst>
          <a:scene3d>
            <a:camera prst="orthographicFront"/>
            <a:lightRig rig="threePt" dir="t"/>
          </a:scene3d>
          <a:sp3d>
            <a:bevelT w="165100" prst="coolSlan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72180" tIns="197908" rIns="172180" bIns="197908" numCol="1" spcCol="1270" anchor="ctr" anchorCtr="0">
            <a:noAutofit/>
          </a:bodyPr>
          <a:lstStyle/>
          <a:p>
            <a:pPr lvl="0" algn="ctr" defTabSz="755650">
              <a:lnSpc>
                <a:spcPct val="90000"/>
              </a:lnSpc>
              <a:spcBef>
                <a:spcPct val="0"/>
              </a:spcBef>
              <a:spcAft>
                <a:spcPct val="35000"/>
              </a:spcAft>
            </a:pPr>
            <a:r>
              <a:rPr lang="en-US" sz="1400" dirty="0" smtClean="0">
                <a:solidFill>
                  <a:schemeClr val="accent5">
                    <a:lumMod val="75000"/>
                  </a:schemeClr>
                </a:solidFill>
              </a:rPr>
              <a:t>5</a:t>
            </a:r>
          </a:p>
          <a:p>
            <a:pPr lvl="0" algn="ctr" defTabSz="755650">
              <a:lnSpc>
                <a:spcPct val="90000"/>
              </a:lnSpc>
              <a:spcBef>
                <a:spcPct val="0"/>
              </a:spcBef>
              <a:spcAft>
                <a:spcPct val="35000"/>
              </a:spcAft>
            </a:pPr>
            <a:r>
              <a:rPr lang="en-US" sz="1400" dirty="0" smtClean="0">
                <a:solidFill>
                  <a:schemeClr val="accent5">
                    <a:lumMod val="75000"/>
                  </a:schemeClr>
                </a:solidFill>
              </a:rPr>
              <a:t>Past state or habit</a:t>
            </a:r>
            <a:endParaRPr lang="en-US" sz="1400" dirty="0">
              <a:solidFill>
                <a:schemeClr val="accent5">
                  <a:lumMod val="75000"/>
                </a:schemeClr>
              </a:solidFill>
            </a:endParaRPr>
          </a:p>
        </p:txBody>
      </p:sp>
    </p:spTree>
    <p:extLst>
      <p:ext uri="{BB962C8B-B14F-4D97-AF65-F5344CB8AC3E}">
        <p14:creationId xmlns:p14="http://schemas.microsoft.com/office/powerpoint/2010/main" val="783745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77776191"/>
              </p:ext>
            </p:extLst>
          </p:nvPr>
        </p:nvGraphicFramePr>
        <p:xfrm>
          <a:off x="255333" y="783773"/>
          <a:ext cx="6356553" cy="38671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3</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What a story!</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Narrative Tenses</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27007" y="1296211"/>
            <a:ext cx="6184879" cy="7759274"/>
          </a:xfrm>
        </p:spPr>
        <p:txBody>
          <a:bodyPr anchor="t">
            <a:noAutofit/>
          </a:bodyPr>
          <a:lstStyle/>
          <a:p>
            <a:pPr>
              <a:spcBef>
                <a:spcPts val="0"/>
              </a:spcBef>
              <a:spcAft>
                <a:spcPts val="800"/>
              </a:spcAft>
            </a:pPr>
            <a:r>
              <a:rPr lang="en-US" sz="1600" dirty="0" smtClean="0">
                <a:latin typeface="Garamond" panose="02020404030301010803" pitchFamily="18" charset="0"/>
              </a:rPr>
              <a:t>*Note: Even when there is no past time adverbial, we can build a past time in our head.</a:t>
            </a:r>
          </a:p>
          <a:p>
            <a:pPr>
              <a:spcBef>
                <a:spcPts val="0"/>
              </a:spcBef>
              <a:spcAft>
                <a:spcPts val="800"/>
              </a:spcAft>
            </a:pPr>
            <a:r>
              <a:rPr lang="en-US" sz="1600" b="1" i="1" dirty="0" smtClean="0">
                <a:latin typeface="Garamond" panose="02020404030301010803" pitchFamily="18" charset="0"/>
              </a:rPr>
              <a:t>Did you have</a:t>
            </a:r>
            <a:r>
              <a:rPr lang="en-US" sz="1600" i="1" dirty="0" smtClean="0">
                <a:latin typeface="Garamond" panose="02020404030301010803" pitchFamily="18" charset="0"/>
              </a:rPr>
              <a:t> a good journey? </a:t>
            </a:r>
            <a:r>
              <a:rPr lang="en-US" sz="1600" dirty="0" smtClean="0">
                <a:latin typeface="Garamond" panose="02020404030301010803" pitchFamily="18" charset="0"/>
              </a:rPr>
              <a:t>(The journey’s over. You’re here now.)</a:t>
            </a:r>
          </a:p>
          <a:p>
            <a:pPr>
              <a:spcBef>
                <a:spcPts val="0"/>
              </a:spcBef>
              <a:spcAft>
                <a:spcPts val="800"/>
              </a:spcAft>
            </a:pPr>
            <a:endParaRPr lang="en-US" sz="1600" dirty="0">
              <a:latin typeface="Garamond" panose="02020404030301010803" pitchFamily="18" charset="0"/>
            </a:endParaRPr>
          </a:p>
          <a:p>
            <a:pPr>
              <a:spcBef>
                <a:spcPts val="0"/>
              </a:spcBef>
              <a:spcAft>
                <a:spcPts val="800"/>
              </a:spcAft>
            </a:pPr>
            <a:r>
              <a:rPr lang="en-US" sz="1600" cap="small" dirty="0" smtClean="0">
                <a:latin typeface="Garamond" panose="02020404030301010803" pitchFamily="18" charset="0"/>
              </a:rPr>
              <a:t>Past continuous: </a:t>
            </a:r>
            <a:r>
              <a:rPr lang="en-US" sz="1600" dirty="0" smtClean="0">
                <a:latin typeface="Garamond" panose="02020404030301010803" pitchFamily="18" charset="0"/>
              </a:rPr>
              <a:t>Uses</a:t>
            </a: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endParaRPr lang="en-US" sz="1600" dirty="0">
              <a:latin typeface="Garamond" panose="02020404030301010803" pitchFamily="18" charset="0"/>
            </a:endParaRP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endParaRPr lang="en-US" sz="1600" dirty="0">
              <a:latin typeface="Garamond" panose="02020404030301010803" pitchFamily="18" charset="0"/>
            </a:endParaRP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endParaRPr lang="en-US" sz="1600" dirty="0">
              <a:latin typeface="Garamond" panose="02020404030301010803" pitchFamily="18" charset="0"/>
            </a:endParaRP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endParaRPr lang="en-US" sz="1600" dirty="0">
              <a:latin typeface="Garamond" panose="02020404030301010803" pitchFamily="18" charset="0"/>
            </a:endParaRP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endParaRPr lang="en-US" sz="1400" dirty="0">
              <a:latin typeface="Garamond" panose="02020404030301010803" pitchFamily="18" charset="0"/>
            </a:endParaRPr>
          </a:p>
          <a:p>
            <a:pPr>
              <a:spcBef>
                <a:spcPts val="0"/>
              </a:spcBef>
              <a:spcAft>
                <a:spcPts val="800"/>
              </a:spcAft>
            </a:pPr>
            <a:endParaRPr lang="en-US" sz="1400" dirty="0" smtClean="0">
              <a:latin typeface="Garamond" panose="02020404030301010803" pitchFamily="18" charset="0"/>
            </a:endParaRPr>
          </a:p>
          <a:p>
            <a:pPr marL="342900" indent="-342900">
              <a:spcBef>
                <a:spcPts val="0"/>
              </a:spcBef>
              <a:spcAft>
                <a:spcPts val="800"/>
              </a:spcAft>
              <a:buSzPct val="90000"/>
              <a:buAutoNum type="arabicPeriod"/>
            </a:pPr>
            <a:r>
              <a:rPr lang="en-US" sz="1400" i="1" dirty="0" smtClean="0">
                <a:latin typeface="Garamond" panose="02020404030301010803" pitchFamily="18" charset="0"/>
              </a:rPr>
              <a:t>I phoned at 4:00, but there was no reply. What </a:t>
            </a:r>
            <a:r>
              <a:rPr lang="en-US" sz="1400" b="1" i="1" dirty="0" smtClean="0">
                <a:latin typeface="Garamond" panose="02020404030301010803" pitchFamily="18" charset="0"/>
              </a:rPr>
              <a:t>were</a:t>
            </a:r>
            <a:r>
              <a:rPr lang="en-US" sz="1400" i="1" dirty="0" smtClean="0">
                <a:latin typeface="Garamond" panose="02020404030301010803" pitchFamily="18" charset="0"/>
              </a:rPr>
              <a:t> you </a:t>
            </a:r>
            <a:r>
              <a:rPr lang="en-US" sz="1400" b="1" i="1" dirty="0" smtClean="0">
                <a:latin typeface="Garamond" panose="02020404030301010803" pitchFamily="18" charset="0"/>
              </a:rPr>
              <a:t>doing</a:t>
            </a:r>
            <a:r>
              <a:rPr lang="en-US" sz="1400" i="1" dirty="0" smtClean="0">
                <a:latin typeface="Garamond" panose="02020404030301010803" pitchFamily="18" charset="0"/>
              </a:rPr>
              <a:t>?</a:t>
            </a:r>
          </a:p>
          <a:p>
            <a:pPr marL="342900" indent="-342900">
              <a:spcBef>
                <a:spcPts val="0"/>
              </a:spcBef>
              <a:spcAft>
                <a:spcPts val="800"/>
              </a:spcAft>
              <a:buAutoNum type="arabicPeriod"/>
            </a:pPr>
            <a:r>
              <a:rPr lang="en-US" sz="1400" i="1" dirty="0" smtClean="0">
                <a:latin typeface="Garamond" panose="02020404030301010803" pitchFamily="18" charset="0"/>
              </a:rPr>
              <a:t>The cottage </a:t>
            </a:r>
            <a:r>
              <a:rPr lang="en-US" sz="1400" b="1" i="1" dirty="0" smtClean="0">
                <a:latin typeface="Garamond" panose="02020404030301010803" pitchFamily="18" charset="0"/>
              </a:rPr>
              <a:t>was looking</a:t>
            </a:r>
            <a:r>
              <a:rPr lang="en-US" sz="1400" i="1" dirty="0" smtClean="0">
                <a:latin typeface="Garamond" panose="02020404030301010803" pitchFamily="18" charset="0"/>
              </a:rPr>
              <a:t> so cozy. A fire </a:t>
            </a:r>
            <a:r>
              <a:rPr lang="en-US" sz="1400" b="1" i="1" dirty="0" smtClean="0">
                <a:latin typeface="Garamond" panose="02020404030301010803" pitchFamily="18" charset="0"/>
              </a:rPr>
              <a:t>was burning</a:t>
            </a:r>
            <a:r>
              <a:rPr lang="en-US" sz="1400" i="1" dirty="0" smtClean="0">
                <a:latin typeface="Garamond" panose="02020404030301010803" pitchFamily="18" charset="0"/>
              </a:rPr>
              <a:t> in the grate, music </a:t>
            </a:r>
            <a:r>
              <a:rPr lang="en-US" sz="1400" b="1" i="1" dirty="0" smtClean="0">
                <a:latin typeface="Garamond" panose="02020404030301010803" pitchFamily="18" charset="0"/>
              </a:rPr>
              <a:t>was playing</a:t>
            </a:r>
            <a:r>
              <a:rPr lang="en-US" sz="1400" i="1" dirty="0" smtClean="0">
                <a:latin typeface="Garamond" panose="02020404030301010803" pitchFamily="18" charset="0"/>
              </a:rPr>
              <a:t> and from the kitchen </a:t>
            </a:r>
            <a:r>
              <a:rPr lang="en-US" sz="1400" b="1" i="1" dirty="0" smtClean="0">
                <a:latin typeface="Garamond" panose="02020404030301010803" pitchFamily="18" charset="0"/>
              </a:rPr>
              <a:t>were coming</a:t>
            </a:r>
            <a:r>
              <a:rPr lang="en-US" sz="1400" i="1" dirty="0" smtClean="0">
                <a:latin typeface="Garamond" panose="02020404030301010803" pitchFamily="18" charset="0"/>
              </a:rPr>
              <a:t> the most delicious smells.</a:t>
            </a:r>
          </a:p>
          <a:p>
            <a:pPr marL="342900" indent="-342900">
              <a:spcBef>
                <a:spcPts val="0"/>
              </a:spcBef>
              <a:spcAft>
                <a:spcPts val="800"/>
              </a:spcAft>
              <a:buAutoNum type="arabicPeriod"/>
            </a:pPr>
            <a:r>
              <a:rPr lang="en-US" sz="1400" i="1" dirty="0" smtClean="0">
                <a:latin typeface="Garamond" panose="02020404030301010803" pitchFamily="18" charset="0"/>
              </a:rPr>
              <a:t>I </a:t>
            </a:r>
            <a:r>
              <a:rPr lang="en-US" sz="1400" b="1" i="1" dirty="0" smtClean="0">
                <a:latin typeface="Garamond" panose="02020404030301010803" pitchFamily="18" charset="0"/>
              </a:rPr>
              <a:t>was having</a:t>
            </a:r>
            <a:r>
              <a:rPr lang="en-US" sz="1400" i="1" dirty="0" smtClean="0">
                <a:latin typeface="Garamond" panose="02020404030301010803" pitchFamily="18" charset="0"/>
              </a:rPr>
              <a:t> a bath when the phone rang.</a:t>
            </a:r>
          </a:p>
          <a:p>
            <a:pPr marL="342900" indent="-342900">
              <a:spcBef>
                <a:spcPts val="0"/>
              </a:spcBef>
              <a:spcAft>
                <a:spcPts val="800"/>
              </a:spcAft>
              <a:buAutoNum type="arabicPeriod"/>
            </a:pPr>
            <a:r>
              <a:rPr lang="en-US" sz="1400" i="1" dirty="0" smtClean="0">
                <a:latin typeface="Garamond" panose="02020404030301010803" pitchFamily="18" charset="0"/>
              </a:rPr>
              <a:t>I </a:t>
            </a:r>
            <a:r>
              <a:rPr lang="en-US" sz="1400" b="1" i="1" dirty="0" smtClean="0">
                <a:latin typeface="Garamond" panose="02020404030301010803" pitchFamily="18" charset="0"/>
              </a:rPr>
              <a:t>was</a:t>
            </a:r>
            <a:r>
              <a:rPr lang="en-US" sz="1400" i="1" dirty="0" smtClean="0">
                <a:latin typeface="Garamond" panose="02020404030301010803" pitchFamily="18" charset="0"/>
              </a:rPr>
              <a:t> </a:t>
            </a:r>
            <a:r>
              <a:rPr lang="en-US" sz="1400" b="1" i="1" dirty="0" smtClean="0">
                <a:latin typeface="Garamond" panose="02020404030301010803" pitchFamily="18" charset="0"/>
              </a:rPr>
              <a:t>reading</a:t>
            </a:r>
            <a:r>
              <a:rPr lang="en-US" sz="1400" i="1" dirty="0" smtClean="0">
                <a:latin typeface="Garamond" panose="02020404030301010803" pitchFamily="18" charset="0"/>
              </a:rPr>
              <a:t> a book during the flight. (But I didn’t finish it.)</a:t>
            </a:r>
          </a:p>
          <a:p>
            <a:pPr>
              <a:spcBef>
                <a:spcPts val="0"/>
              </a:spcBef>
              <a:spcAft>
                <a:spcPts val="800"/>
              </a:spcAft>
            </a:pPr>
            <a:r>
              <a:rPr lang="en-US" sz="1400" dirty="0" smtClean="0">
                <a:latin typeface="Garamond" panose="02020404030301010803" pitchFamily="18" charset="0"/>
              </a:rPr>
              <a:t>Compare it with the past simple: </a:t>
            </a:r>
            <a:r>
              <a:rPr lang="en-US" sz="1400" i="1" dirty="0" smtClean="0">
                <a:latin typeface="Garamond" panose="02020404030301010803" pitchFamily="18" charset="0"/>
              </a:rPr>
              <a:t>I </a:t>
            </a:r>
            <a:r>
              <a:rPr lang="en-US" sz="1400" b="1" i="1" dirty="0" smtClean="0">
                <a:latin typeface="Garamond" panose="02020404030301010803" pitchFamily="18" charset="0"/>
              </a:rPr>
              <a:t>read</a:t>
            </a:r>
            <a:r>
              <a:rPr lang="en-US" sz="1400" i="1" dirty="0" smtClean="0">
                <a:latin typeface="Garamond" panose="02020404030301010803" pitchFamily="18" charset="0"/>
              </a:rPr>
              <a:t> a book during the flight. (the whole book)</a:t>
            </a:r>
          </a:p>
          <a:p>
            <a:pPr>
              <a:spcBef>
                <a:spcPts val="0"/>
              </a:spcBef>
              <a:spcAft>
                <a:spcPts val="800"/>
              </a:spcAft>
            </a:pPr>
            <a:r>
              <a:rPr lang="en-US" sz="1400" i="1" dirty="0" smtClean="0">
                <a:latin typeface="Garamond" panose="02020404030301010803" pitchFamily="18" charset="0"/>
              </a:rPr>
              <a:t>5.	 I </a:t>
            </a:r>
            <a:r>
              <a:rPr lang="en-US" sz="1400" b="1" i="1" dirty="0" smtClean="0">
                <a:latin typeface="Garamond" panose="02020404030301010803" pitchFamily="18" charset="0"/>
              </a:rPr>
              <a:t>was</a:t>
            </a:r>
            <a:r>
              <a:rPr lang="en-US" sz="1400" i="1" dirty="0" smtClean="0">
                <a:latin typeface="Garamond" panose="02020404030301010803" pitchFamily="18" charset="0"/>
              </a:rPr>
              <a:t> </a:t>
            </a:r>
            <a:r>
              <a:rPr lang="en-US" sz="1400" b="1" i="1" dirty="0" smtClean="0">
                <a:latin typeface="Garamond" panose="02020404030301010803" pitchFamily="18" charset="0"/>
              </a:rPr>
              <a:t>working</a:t>
            </a:r>
            <a:r>
              <a:rPr lang="en-US" sz="1400" i="1" dirty="0" smtClean="0">
                <a:latin typeface="Garamond" panose="02020404030301010803" pitchFamily="18" charset="0"/>
              </a:rPr>
              <a:t> all day yesterday.</a:t>
            </a:r>
          </a:p>
          <a:p>
            <a:pPr>
              <a:spcBef>
                <a:spcPts val="0"/>
              </a:spcBef>
              <a:spcAft>
                <a:spcPts val="800"/>
              </a:spcAft>
            </a:pPr>
            <a:endParaRPr lang="en-US" sz="1400" dirty="0" smtClean="0">
              <a:latin typeface="Garamond" panose="02020404030301010803" pitchFamily="18"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3</a:t>
            </a:fld>
            <a:endParaRPr lang="en-US" sz="1000" dirty="0">
              <a:solidFill>
                <a:schemeClr val="tx1"/>
              </a:solidFill>
              <a:latin typeface="Garamond" panose="02020404030301010803" pitchFamily="18" charset="0"/>
            </a:endParaRPr>
          </a:p>
        </p:txBody>
      </p:sp>
      <p:graphicFrame>
        <p:nvGraphicFramePr>
          <p:cNvPr id="15" name="Diagram 14"/>
          <p:cNvGraphicFramePr/>
          <p:nvPr>
            <p:extLst>
              <p:ext uri="{D42A27DB-BD31-4B8C-83A1-F6EECF244321}">
                <p14:modId xmlns:p14="http://schemas.microsoft.com/office/powerpoint/2010/main" val="2481138427"/>
              </p:ext>
            </p:extLst>
          </p:nvPr>
        </p:nvGraphicFramePr>
        <p:xfrm>
          <a:off x="-589130" y="3133918"/>
          <a:ext cx="6711652" cy="4881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9101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77776191"/>
              </p:ext>
            </p:extLst>
          </p:nvPr>
        </p:nvGraphicFramePr>
        <p:xfrm>
          <a:off x="255333" y="783773"/>
          <a:ext cx="6356553" cy="38671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3</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What a story!</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Narrative Tenses</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27007" y="1296211"/>
            <a:ext cx="6184879" cy="7759274"/>
          </a:xfrm>
        </p:spPr>
        <p:txBody>
          <a:bodyPr anchor="t">
            <a:noAutofit/>
          </a:bodyPr>
          <a:lstStyle/>
          <a:p>
            <a:pPr>
              <a:spcBef>
                <a:spcPts val="0"/>
              </a:spcBef>
              <a:spcAft>
                <a:spcPts val="800"/>
              </a:spcAft>
            </a:pPr>
            <a:r>
              <a:rPr lang="en-US" sz="1600" dirty="0" smtClean="0">
                <a:latin typeface="Garamond" panose="02020404030301010803" pitchFamily="18" charset="0"/>
              </a:rPr>
              <a:t>*Note: The Past Simple expresses past actions as simple, complete facts. The past continuous gives past activities time and duration.</a:t>
            </a:r>
          </a:p>
          <a:p>
            <a:pPr>
              <a:spcBef>
                <a:spcPts val="0"/>
              </a:spcBef>
              <a:spcAft>
                <a:spcPts val="800"/>
              </a:spcAft>
            </a:pPr>
            <a:r>
              <a:rPr lang="en-US" sz="1600" i="1" dirty="0" smtClean="0">
                <a:latin typeface="Garamond" panose="02020404030301010803" pitchFamily="18" charset="0"/>
              </a:rPr>
              <a:t>What did you do last night?</a:t>
            </a:r>
          </a:p>
          <a:p>
            <a:pPr>
              <a:spcBef>
                <a:spcPts val="0"/>
              </a:spcBef>
              <a:spcAft>
                <a:spcPts val="800"/>
              </a:spcAft>
            </a:pPr>
            <a:r>
              <a:rPr lang="en-US" sz="1600" i="1" dirty="0" smtClean="0">
                <a:latin typeface="Garamond" panose="02020404030301010803" pitchFamily="18" charset="0"/>
              </a:rPr>
              <a:t>I </a:t>
            </a:r>
            <a:r>
              <a:rPr lang="en-US" sz="1600" b="1" i="1" dirty="0" smtClean="0">
                <a:latin typeface="Garamond" panose="02020404030301010803" pitchFamily="18" charset="0"/>
              </a:rPr>
              <a:t>stayed</a:t>
            </a:r>
            <a:r>
              <a:rPr lang="en-US" sz="1600" i="1" dirty="0" smtClean="0">
                <a:latin typeface="Garamond" panose="02020404030301010803" pitchFamily="18" charset="0"/>
              </a:rPr>
              <a:t> at home and </a:t>
            </a:r>
            <a:r>
              <a:rPr lang="en-US" sz="1600" b="1" i="1" dirty="0" smtClean="0">
                <a:latin typeface="Garamond" panose="02020404030301010803" pitchFamily="18" charset="0"/>
              </a:rPr>
              <a:t>watched</a:t>
            </a:r>
            <a:r>
              <a:rPr lang="en-US" sz="1600" i="1" dirty="0" smtClean="0">
                <a:latin typeface="Garamond" panose="02020404030301010803" pitchFamily="18" charset="0"/>
              </a:rPr>
              <a:t> the football.</a:t>
            </a:r>
          </a:p>
          <a:p>
            <a:pPr>
              <a:spcBef>
                <a:spcPts val="0"/>
              </a:spcBef>
              <a:spcAft>
                <a:spcPts val="800"/>
              </a:spcAft>
            </a:pPr>
            <a:r>
              <a:rPr lang="en-US" sz="1600" i="1" dirty="0" smtClean="0">
                <a:latin typeface="Garamond" panose="02020404030301010803" pitchFamily="18" charset="0"/>
              </a:rPr>
              <a:t>I phoned you last night, but there was no reply.</a:t>
            </a:r>
          </a:p>
          <a:p>
            <a:pPr>
              <a:spcBef>
                <a:spcPts val="0"/>
              </a:spcBef>
              <a:spcAft>
                <a:spcPts val="800"/>
              </a:spcAft>
            </a:pPr>
            <a:r>
              <a:rPr lang="en-US" sz="1600" i="1" dirty="0" smtClean="0">
                <a:latin typeface="Garamond" panose="02020404030301010803" pitchFamily="18" charset="0"/>
              </a:rPr>
              <a:t>Oh, I </a:t>
            </a:r>
            <a:r>
              <a:rPr lang="en-US" sz="1600" b="1" i="1" dirty="0" smtClean="0">
                <a:latin typeface="Garamond" panose="02020404030301010803" pitchFamily="18" charset="0"/>
              </a:rPr>
              <a:t>was watching </a:t>
            </a:r>
            <a:r>
              <a:rPr lang="en-US" sz="1600" i="1" dirty="0" smtClean="0">
                <a:latin typeface="Garamond" panose="02020404030301010803" pitchFamily="18" charset="0"/>
              </a:rPr>
              <a:t>the football and I didn’t hear the phone. Sorry.</a:t>
            </a:r>
          </a:p>
          <a:p>
            <a:pPr>
              <a:spcBef>
                <a:spcPts val="0"/>
              </a:spcBef>
              <a:spcAft>
                <a:spcPts val="800"/>
              </a:spcAft>
            </a:pPr>
            <a:endParaRPr lang="en-US" sz="1600" i="1" dirty="0" smtClean="0">
              <a:latin typeface="Garamond" panose="02020404030301010803" pitchFamily="18" charset="0"/>
            </a:endParaRPr>
          </a:p>
          <a:p>
            <a:pPr>
              <a:spcBef>
                <a:spcPts val="0"/>
              </a:spcBef>
              <a:spcAft>
                <a:spcPts val="800"/>
              </a:spcAft>
            </a:pPr>
            <a:r>
              <a:rPr lang="en-US" sz="1600" cap="small" dirty="0" smtClean="0">
                <a:latin typeface="Garamond" panose="02020404030301010803" pitchFamily="18" charset="0"/>
              </a:rPr>
              <a:t>Past Perfect</a:t>
            </a:r>
          </a:p>
          <a:p>
            <a:pPr>
              <a:spcBef>
                <a:spcPts val="0"/>
              </a:spcBef>
              <a:spcAft>
                <a:spcPts val="800"/>
              </a:spcAft>
            </a:pPr>
            <a:endParaRPr lang="en-US" sz="1600" cap="small" dirty="0" smtClean="0">
              <a:latin typeface="Garamond" panose="02020404030301010803" pitchFamily="18" charset="0"/>
            </a:endParaRPr>
          </a:p>
          <a:p>
            <a:pPr>
              <a:spcBef>
                <a:spcPts val="0"/>
              </a:spcBef>
              <a:spcAft>
                <a:spcPts val="800"/>
              </a:spcAft>
            </a:pPr>
            <a:endParaRPr lang="en-US" sz="1600" cap="small" dirty="0">
              <a:latin typeface="Garamond" panose="02020404030301010803" pitchFamily="18" charset="0"/>
            </a:endParaRPr>
          </a:p>
          <a:p>
            <a:pPr>
              <a:spcBef>
                <a:spcPts val="0"/>
              </a:spcBef>
              <a:spcAft>
                <a:spcPts val="800"/>
              </a:spcAft>
            </a:pPr>
            <a:endParaRPr lang="en-US" sz="1600" cap="small" dirty="0" smtClean="0">
              <a:latin typeface="Garamond" panose="02020404030301010803" pitchFamily="18" charset="0"/>
            </a:endParaRPr>
          </a:p>
          <a:p>
            <a:pPr>
              <a:spcBef>
                <a:spcPts val="0"/>
              </a:spcBef>
              <a:spcAft>
                <a:spcPts val="800"/>
              </a:spcAft>
            </a:pPr>
            <a:r>
              <a:rPr lang="en-US" sz="1600" i="1" dirty="0" smtClean="0">
                <a:latin typeface="Garamond" panose="02020404030301010803" pitchFamily="18" charset="0"/>
              </a:rPr>
              <a:t>She was crying because her grandmother had died.</a:t>
            </a:r>
            <a:endParaRPr lang="en-US" sz="1600" dirty="0">
              <a:latin typeface="Garamond" panose="02020404030301010803" pitchFamily="18" charset="0"/>
            </a:endParaRPr>
          </a:p>
          <a:p>
            <a:pPr>
              <a:spcBef>
                <a:spcPts val="0"/>
              </a:spcBef>
              <a:spcAft>
                <a:spcPts val="800"/>
              </a:spcAft>
            </a:pPr>
            <a:r>
              <a:rPr lang="en-US" sz="1600" i="1" dirty="0" smtClean="0">
                <a:latin typeface="Garamond" panose="02020404030301010803" pitchFamily="18" charset="0"/>
              </a:rPr>
              <a:t>I arrived to pick up Dave, but he had already left.</a:t>
            </a: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r>
              <a:rPr lang="en-US" sz="1600" dirty="0" smtClean="0">
                <a:latin typeface="Garamond" panose="02020404030301010803" pitchFamily="18" charset="0"/>
              </a:rPr>
              <a:t>Notes:</a:t>
            </a:r>
          </a:p>
          <a:p>
            <a:pPr>
              <a:spcBef>
                <a:spcPts val="0"/>
              </a:spcBef>
              <a:spcAft>
                <a:spcPts val="800"/>
              </a:spcAft>
            </a:pPr>
            <a:r>
              <a:rPr lang="en-US" sz="1600" dirty="0" smtClean="0">
                <a:latin typeface="Garamond" panose="02020404030301010803" pitchFamily="18" charset="0"/>
              </a:rPr>
              <a:t>The continuous refers to longer actions or repeated activities. The simple refers to shorter, complete facts.</a:t>
            </a:r>
          </a:p>
          <a:p>
            <a:pPr>
              <a:spcBef>
                <a:spcPts val="0"/>
              </a:spcBef>
              <a:spcAft>
                <a:spcPts val="800"/>
              </a:spcAft>
            </a:pPr>
            <a:r>
              <a:rPr lang="en-US" sz="1600" i="1" dirty="0" smtClean="0">
                <a:latin typeface="Garamond" panose="02020404030301010803" pitchFamily="18" charset="0"/>
              </a:rPr>
              <a:t>He’</a:t>
            </a:r>
            <a:r>
              <a:rPr lang="en-US" sz="1600" b="1" i="1" dirty="0" smtClean="0">
                <a:latin typeface="Garamond" panose="02020404030301010803" pitchFamily="18" charset="0"/>
              </a:rPr>
              <a:t>d lost</a:t>
            </a:r>
            <a:r>
              <a:rPr lang="en-US" sz="1600" i="1" dirty="0" smtClean="0">
                <a:latin typeface="Garamond" panose="02020404030301010803" pitchFamily="18" charset="0"/>
              </a:rPr>
              <a:t> his job and his </a:t>
            </a:r>
            <a:r>
              <a:rPr lang="en-US" sz="1600" i="1" dirty="0" err="1" smtClean="0">
                <a:latin typeface="Garamond" panose="02020404030301010803" pitchFamily="18" charset="0"/>
              </a:rPr>
              <a:t>flatmate</a:t>
            </a:r>
            <a:r>
              <a:rPr lang="en-US" sz="1600" i="1" dirty="0">
                <a:latin typeface="Garamond" panose="02020404030301010803" pitchFamily="18" charset="0"/>
              </a:rPr>
              <a:t> </a:t>
            </a:r>
            <a:r>
              <a:rPr lang="en-US" sz="1600" b="1" i="1" dirty="0" smtClean="0">
                <a:latin typeface="Garamond" panose="02020404030301010803" pitchFamily="18" charset="0"/>
              </a:rPr>
              <a:t>had thrown</a:t>
            </a:r>
            <a:r>
              <a:rPr lang="en-US" sz="1600" i="1" dirty="0" smtClean="0">
                <a:latin typeface="Garamond" panose="02020404030301010803" pitchFamily="18" charset="0"/>
              </a:rPr>
              <a:t> him </a:t>
            </a:r>
            <a:r>
              <a:rPr lang="en-US" sz="1600" b="1" i="1" dirty="0" smtClean="0">
                <a:latin typeface="Garamond" panose="02020404030301010803" pitchFamily="18" charset="0"/>
              </a:rPr>
              <a:t>out</a:t>
            </a:r>
            <a:r>
              <a:rPr lang="en-US" sz="1600" i="1" dirty="0" smtClean="0">
                <a:latin typeface="Garamond" panose="02020404030301010803" pitchFamily="18" charset="0"/>
              </a:rPr>
              <a:t>. Since then </a:t>
            </a:r>
            <a:r>
              <a:rPr lang="en-US" sz="1600" b="1" i="1" dirty="0" smtClean="0">
                <a:latin typeface="Garamond" panose="02020404030301010803" pitchFamily="18" charset="0"/>
              </a:rPr>
              <a:t>he’d been sleeping</a:t>
            </a:r>
            <a:r>
              <a:rPr lang="en-US" sz="1600" i="1" dirty="0" smtClean="0">
                <a:latin typeface="Garamond" panose="02020404030301010803" pitchFamily="18" charset="0"/>
              </a:rPr>
              <a:t> rough, and he </a:t>
            </a:r>
            <a:r>
              <a:rPr lang="en-US" sz="1600" b="1" i="1" dirty="0" smtClean="0">
                <a:latin typeface="Garamond" panose="02020404030301010803" pitchFamily="18" charset="0"/>
              </a:rPr>
              <a:t>hadn’t been eating</a:t>
            </a:r>
            <a:r>
              <a:rPr lang="en-US" sz="1600" i="1" dirty="0" smtClean="0">
                <a:latin typeface="Garamond" panose="02020404030301010803" pitchFamily="18" charset="0"/>
              </a:rPr>
              <a:t> properly.</a:t>
            </a:r>
          </a:p>
          <a:p>
            <a:pPr>
              <a:spcBef>
                <a:spcPts val="0"/>
              </a:spcBef>
              <a:spcAft>
                <a:spcPts val="800"/>
              </a:spcAft>
            </a:pPr>
            <a:endParaRPr lang="en-US" sz="1600" dirty="0" smtClean="0">
              <a:latin typeface="Garamond" panose="02020404030301010803" pitchFamily="18" charset="0"/>
            </a:endParaRPr>
          </a:p>
          <a:p>
            <a:pPr>
              <a:spcBef>
                <a:spcPts val="0"/>
              </a:spcBef>
              <a:spcAft>
                <a:spcPts val="800"/>
              </a:spcAft>
            </a:pPr>
            <a:r>
              <a:rPr lang="en-US" sz="1600" dirty="0" smtClean="0">
                <a:latin typeface="Garamond" panose="02020404030301010803" pitchFamily="18" charset="0"/>
              </a:rPr>
              <a:t>The Past Perfect can refer to definite as well as indefinite time.</a:t>
            </a:r>
          </a:p>
          <a:p>
            <a:pPr>
              <a:spcBef>
                <a:spcPts val="0"/>
              </a:spcBef>
              <a:spcAft>
                <a:spcPts val="800"/>
              </a:spcAft>
            </a:pPr>
            <a:r>
              <a:rPr lang="en-US" sz="1600" i="1" dirty="0" smtClean="0">
                <a:latin typeface="Garamond" panose="02020404030301010803" pitchFamily="18" charset="0"/>
              </a:rPr>
              <a:t>I knew his face immediately. I’d first met him </a:t>
            </a:r>
            <a:r>
              <a:rPr lang="en-US" sz="1600" b="1" i="1" dirty="0" smtClean="0">
                <a:latin typeface="Garamond" panose="02020404030301010803" pitchFamily="18" charset="0"/>
              </a:rPr>
              <a:t>in October 1993</a:t>
            </a:r>
            <a:r>
              <a:rPr lang="en-US" sz="1600" i="1" dirty="0" smtClean="0">
                <a:latin typeface="Garamond" panose="02020404030301010803" pitchFamily="18" charset="0"/>
              </a:rPr>
              <a:t>.</a:t>
            </a:r>
            <a:r>
              <a:rPr lang="en-US" sz="1600" dirty="0" smtClean="0">
                <a:latin typeface="Garamond" panose="02020404030301010803" pitchFamily="18" charset="0"/>
              </a:rPr>
              <a:t> (=definite)</a:t>
            </a:r>
          </a:p>
          <a:p>
            <a:pPr>
              <a:spcBef>
                <a:spcPts val="0"/>
              </a:spcBef>
              <a:spcAft>
                <a:spcPts val="800"/>
              </a:spcAft>
            </a:pPr>
            <a:r>
              <a:rPr lang="en-US" sz="1600" i="1" dirty="0" smtClean="0">
                <a:latin typeface="Garamond" panose="02020404030301010803" pitchFamily="18" charset="0"/>
              </a:rPr>
              <a:t>I recognized her face. I’d seen her somewhere </a:t>
            </a:r>
            <a:r>
              <a:rPr lang="en-US" sz="1600" b="1" i="1" dirty="0" smtClean="0">
                <a:latin typeface="Garamond" panose="02020404030301010803" pitchFamily="18" charset="0"/>
              </a:rPr>
              <a:t>before</a:t>
            </a:r>
            <a:r>
              <a:rPr lang="en-US" sz="1600" i="1" dirty="0" smtClean="0">
                <a:latin typeface="Garamond" panose="02020404030301010803" pitchFamily="18" charset="0"/>
              </a:rPr>
              <a:t>. </a:t>
            </a:r>
            <a:r>
              <a:rPr lang="en-US" sz="1600" dirty="0" smtClean="0">
                <a:latin typeface="Garamond" panose="02020404030301010803" pitchFamily="18" charset="0"/>
              </a:rPr>
              <a:t>(=indefinite)</a:t>
            </a: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4</a:t>
            </a:fld>
            <a:endParaRPr lang="en-US" sz="1000" dirty="0">
              <a:solidFill>
                <a:schemeClr val="tx1"/>
              </a:solidFill>
              <a:latin typeface="Garamond" panose="02020404030301010803" pitchFamily="18" charset="0"/>
            </a:endParaRPr>
          </a:p>
        </p:txBody>
      </p:sp>
      <p:graphicFrame>
        <p:nvGraphicFramePr>
          <p:cNvPr id="7" name="Diagram 6"/>
          <p:cNvGraphicFramePr/>
          <p:nvPr>
            <p:extLst>
              <p:ext uri="{D42A27DB-BD31-4B8C-83A1-F6EECF244321}">
                <p14:modId xmlns:p14="http://schemas.microsoft.com/office/powerpoint/2010/main" val="3706860565"/>
              </p:ext>
            </p:extLst>
          </p:nvPr>
        </p:nvGraphicFramePr>
        <p:xfrm>
          <a:off x="733425" y="3904845"/>
          <a:ext cx="5294172" cy="952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4270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77776191"/>
              </p:ext>
            </p:extLst>
          </p:nvPr>
        </p:nvGraphicFramePr>
        <p:xfrm>
          <a:off x="255333" y="783773"/>
          <a:ext cx="6356553" cy="38671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3</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What a story!</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Narrative Tenses</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27007" y="1296211"/>
            <a:ext cx="6184879" cy="7759274"/>
          </a:xfrm>
        </p:spPr>
        <p:txBody>
          <a:bodyPr anchor="t">
            <a:noAutofit/>
          </a:bodyPr>
          <a:lstStyle/>
          <a:p>
            <a:pPr>
              <a:spcBef>
                <a:spcPts val="0"/>
              </a:spcBef>
              <a:spcAft>
                <a:spcPts val="800"/>
              </a:spcAft>
            </a:pPr>
            <a:r>
              <a:rPr lang="en-US" sz="1600" cap="small" dirty="0" smtClean="0">
                <a:latin typeface="Garamond" panose="02020404030301010803" pitchFamily="18" charset="0"/>
              </a:rPr>
              <a:t>Past Perfect and Past Simple</a:t>
            </a:r>
          </a:p>
          <a:p>
            <a:pPr>
              <a:spcBef>
                <a:spcPts val="0"/>
              </a:spcBef>
              <a:spcAft>
                <a:spcPts val="800"/>
              </a:spcAft>
            </a:pPr>
            <a:endParaRPr lang="en-US" sz="1600" cap="small" dirty="0" smtClean="0">
              <a:latin typeface="Garamond" panose="02020404030301010803" pitchFamily="18" charset="0"/>
            </a:endParaRPr>
          </a:p>
          <a:p>
            <a:pPr marL="342900" indent="-342900">
              <a:spcBef>
                <a:spcPts val="0"/>
              </a:spcBef>
              <a:spcAft>
                <a:spcPts val="800"/>
              </a:spcAft>
              <a:buAutoNum type="arabicPeriod"/>
            </a:pPr>
            <a:r>
              <a:rPr lang="en-US" sz="1600" dirty="0" smtClean="0">
                <a:latin typeface="Garamond" panose="02020404030301010803" pitchFamily="18" charset="0"/>
              </a:rPr>
              <a:t>Verbs in the Past Simple tell a story in a chronological order.</a:t>
            </a:r>
          </a:p>
          <a:p>
            <a:pPr>
              <a:spcBef>
                <a:spcPts val="0"/>
              </a:spcBef>
              <a:spcAft>
                <a:spcPts val="800"/>
              </a:spcAft>
            </a:pPr>
            <a:r>
              <a:rPr lang="en-US" sz="1600" i="1" dirty="0" smtClean="0">
                <a:latin typeface="Garamond" panose="02020404030301010803" pitchFamily="18" charset="0"/>
              </a:rPr>
              <a:t>John </a:t>
            </a:r>
            <a:r>
              <a:rPr lang="en-US" sz="1600" b="1" i="1" dirty="0" smtClean="0">
                <a:latin typeface="Garamond" panose="02020404030301010803" pitchFamily="18" charset="0"/>
              </a:rPr>
              <a:t>worked</a:t>
            </a:r>
            <a:r>
              <a:rPr lang="en-US" sz="1600" i="1" dirty="0" smtClean="0">
                <a:latin typeface="Garamond" panose="02020404030301010803" pitchFamily="18" charset="0"/>
              </a:rPr>
              <a:t> hard all day to prepare for the dinner. Everyone </a:t>
            </a:r>
            <a:r>
              <a:rPr lang="en-US" sz="1600" b="1" i="1" dirty="0" smtClean="0">
                <a:latin typeface="Garamond" panose="02020404030301010803" pitchFamily="18" charset="0"/>
              </a:rPr>
              <a:t>had</a:t>
            </a:r>
            <a:r>
              <a:rPr lang="en-US" sz="1600" i="1" dirty="0" smtClean="0">
                <a:latin typeface="Garamond" panose="02020404030301010803" pitchFamily="18" charset="0"/>
              </a:rPr>
              <a:t> a good time. Even the food </a:t>
            </a:r>
            <a:r>
              <a:rPr lang="en-US" sz="1600" b="1" i="1" dirty="0" smtClean="0">
                <a:latin typeface="Garamond" panose="02020404030301010803" pitchFamily="18" charset="0"/>
              </a:rPr>
              <a:t>was</a:t>
            </a:r>
            <a:r>
              <a:rPr lang="en-US" sz="1600" i="1" dirty="0" smtClean="0">
                <a:latin typeface="Garamond" panose="02020404030301010803" pitchFamily="18" charset="0"/>
              </a:rPr>
              <a:t> all right. Unfortunately, Andy </a:t>
            </a:r>
            <a:r>
              <a:rPr lang="en-US" sz="1600" b="1" i="1" dirty="0" smtClean="0">
                <a:latin typeface="Garamond" panose="02020404030301010803" pitchFamily="18" charset="0"/>
              </a:rPr>
              <a:t>upset</a:t>
            </a:r>
            <a:r>
              <a:rPr lang="en-US" sz="1600" i="1" dirty="0" smtClean="0">
                <a:latin typeface="Garamond" panose="02020404030301010803" pitchFamily="18" charset="0"/>
              </a:rPr>
              <a:t> Peter, so Peter </a:t>
            </a:r>
            <a:r>
              <a:rPr lang="en-US" sz="1600" b="1" i="1" dirty="0" smtClean="0">
                <a:latin typeface="Garamond" panose="02020404030301010803" pitchFamily="18" charset="0"/>
              </a:rPr>
              <a:t>left</a:t>
            </a:r>
            <a:r>
              <a:rPr lang="en-US" sz="1600" i="1" dirty="0" smtClean="0">
                <a:latin typeface="Garamond" panose="02020404030301010803" pitchFamily="18" charset="0"/>
              </a:rPr>
              <a:t> early. Pat </a:t>
            </a:r>
            <a:r>
              <a:rPr lang="en-US" sz="1600" b="1" i="1" dirty="0" smtClean="0">
                <a:latin typeface="Garamond" panose="02020404030301010803" pitchFamily="18" charset="0"/>
              </a:rPr>
              <a:t>came</a:t>
            </a:r>
            <a:r>
              <a:rPr lang="en-US" sz="1600" i="1" dirty="0" smtClean="0">
                <a:latin typeface="Garamond" panose="02020404030301010803" pitchFamily="18" charset="0"/>
              </a:rPr>
              <a:t> looking for Peter, but he </a:t>
            </a:r>
            <a:r>
              <a:rPr lang="en-US" sz="1600" b="1" i="1" dirty="0" smtClean="0">
                <a:latin typeface="Garamond" panose="02020404030301010803" pitchFamily="18" charset="0"/>
              </a:rPr>
              <a:t>wasn’t</a:t>
            </a:r>
            <a:r>
              <a:rPr lang="en-US" sz="1600" i="1" dirty="0" smtClean="0">
                <a:latin typeface="Garamond" panose="02020404030301010803" pitchFamily="18" charset="0"/>
              </a:rPr>
              <a:t> there.</a:t>
            </a:r>
          </a:p>
          <a:p>
            <a:pPr>
              <a:spcBef>
                <a:spcPts val="0"/>
              </a:spcBef>
              <a:spcAft>
                <a:spcPts val="800"/>
              </a:spcAft>
            </a:pPr>
            <a:r>
              <a:rPr lang="en-US" sz="1600" i="1" dirty="0" smtClean="0">
                <a:latin typeface="Garamond" panose="02020404030301010803" pitchFamily="18" charset="0"/>
              </a:rPr>
              <a:t>It </a:t>
            </a:r>
            <a:r>
              <a:rPr lang="en-US" sz="1600" b="1" i="1" dirty="0" smtClean="0">
                <a:latin typeface="Garamond" panose="02020404030301010803" pitchFamily="18" charset="0"/>
              </a:rPr>
              <a:t>was</a:t>
            </a:r>
            <a:r>
              <a:rPr lang="en-US" sz="1600" i="1" dirty="0" smtClean="0">
                <a:latin typeface="Garamond" panose="02020404030301010803" pitchFamily="18" charset="0"/>
              </a:rPr>
              <a:t> a great evening. John </a:t>
            </a:r>
            <a:r>
              <a:rPr lang="en-US" sz="1600" b="1" i="1" dirty="0" smtClean="0">
                <a:latin typeface="Garamond" panose="02020404030301010803" pitchFamily="18" charset="0"/>
              </a:rPr>
              <a:t>sat</a:t>
            </a:r>
            <a:r>
              <a:rPr lang="en-US" sz="1600" i="1" dirty="0" smtClean="0">
                <a:latin typeface="Garamond" panose="02020404030301010803" pitchFamily="18" charset="0"/>
              </a:rPr>
              <a:t> and </a:t>
            </a:r>
            <a:r>
              <a:rPr lang="en-US" sz="1600" b="1" i="1" dirty="0" smtClean="0">
                <a:latin typeface="Garamond" panose="02020404030301010803" pitchFamily="18" charset="0"/>
              </a:rPr>
              <a:t>looked</a:t>
            </a:r>
            <a:r>
              <a:rPr lang="en-US" sz="1600" i="1" dirty="0" smtClean="0">
                <a:latin typeface="Garamond" panose="02020404030301010803" pitchFamily="18" charset="0"/>
              </a:rPr>
              <a:t> at all the mess. He </a:t>
            </a:r>
            <a:r>
              <a:rPr lang="en-US" sz="1600" b="1" i="1" dirty="0" smtClean="0">
                <a:latin typeface="Garamond" panose="02020404030301010803" pitchFamily="18" charset="0"/>
              </a:rPr>
              <a:t>felt</a:t>
            </a:r>
            <a:r>
              <a:rPr lang="en-US" sz="1600" i="1" dirty="0" smtClean="0">
                <a:latin typeface="Garamond" panose="02020404030301010803" pitchFamily="18" charset="0"/>
              </a:rPr>
              <a:t> tired. It </a:t>
            </a:r>
            <a:r>
              <a:rPr lang="en-US" sz="1600" b="1" i="1" dirty="0" smtClean="0">
                <a:latin typeface="Garamond" panose="02020404030301010803" pitchFamily="18" charset="0"/>
              </a:rPr>
              <a:t>was</a:t>
            </a:r>
            <a:r>
              <a:rPr lang="en-US" sz="1600" i="1" dirty="0" smtClean="0">
                <a:latin typeface="Garamond" panose="02020404030301010803" pitchFamily="18" charset="0"/>
              </a:rPr>
              <a:t> time for bed.</a:t>
            </a:r>
          </a:p>
          <a:p>
            <a:pPr>
              <a:spcBef>
                <a:spcPts val="0"/>
              </a:spcBef>
              <a:spcAft>
                <a:spcPts val="800"/>
              </a:spcAft>
            </a:pPr>
            <a:endParaRPr lang="en-US" sz="1600" i="1" dirty="0" smtClean="0">
              <a:latin typeface="Garamond" panose="02020404030301010803" pitchFamily="18" charset="0"/>
            </a:endParaRPr>
          </a:p>
          <a:p>
            <a:pPr marL="342900" indent="-342900">
              <a:spcBef>
                <a:spcPts val="0"/>
              </a:spcBef>
              <a:spcAft>
                <a:spcPts val="800"/>
              </a:spcAft>
              <a:buAutoNum type="arabicPeriod" startAt="2"/>
            </a:pPr>
            <a:r>
              <a:rPr lang="en-US" sz="1600" dirty="0" smtClean="0">
                <a:latin typeface="Garamond" panose="02020404030301010803" pitchFamily="18" charset="0"/>
              </a:rPr>
              <a:t>By using the Past Perfect, the speaker or writer can tell a story in a different order.</a:t>
            </a:r>
          </a:p>
          <a:p>
            <a:pPr>
              <a:spcBef>
                <a:spcPts val="0"/>
              </a:spcBef>
              <a:spcAft>
                <a:spcPts val="800"/>
              </a:spcAft>
            </a:pPr>
            <a:r>
              <a:rPr lang="en-US" sz="1600" i="1" dirty="0" smtClean="0">
                <a:latin typeface="Garamond" panose="02020404030301010803" pitchFamily="18" charset="0"/>
              </a:rPr>
              <a:t>John sat and looked at all the mess. It </a:t>
            </a:r>
            <a:r>
              <a:rPr lang="en-US" sz="1600" b="1" i="1" dirty="0" smtClean="0">
                <a:latin typeface="Garamond" panose="02020404030301010803" pitchFamily="18" charset="0"/>
              </a:rPr>
              <a:t>had been </a:t>
            </a:r>
            <a:r>
              <a:rPr lang="en-US" sz="1600" i="1" dirty="0" smtClean="0">
                <a:latin typeface="Garamond" panose="02020404030301010803" pitchFamily="18" charset="0"/>
              </a:rPr>
              <a:t>a great evening and everyone </a:t>
            </a:r>
            <a:r>
              <a:rPr lang="en-US" sz="1600" b="1" i="1" dirty="0" smtClean="0">
                <a:latin typeface="Garamond" panose="02020404030301010803" pitchFamily="18" charset="0"/>
              </a:rPr>
              <a:t>had had</a:t>
            </a:r>
            <a:r>
              <a:rPr lang="en-US" sz="1600" i="1" dirty="0" smtClean="0">
                <a:latin typeface="Garamond" panose="02020404030301010803" pitchFamily="18" charset="0"/>
              </a:rPr>
              <a:t> a good time. Even the food </a:t>
            </a:r>
            <a:r>
              <a:rPr lang="en-US" sz="1600" b="1" i="1" dirty="0" smtClean="0">
                <a:latin typeface="Garamond" panose="02020404030301010803" pitchFamily="18" charset="0"/>
              </a:rPr>
              <a:t>had been </a:t>
            </a:r>
            <a:r>
              <a:rPr lang="en-US" sz="1600" i="1" dirty="0" smtClean="0">
                <a:latin typeface="Garamond" panose="02020404030301010803" pitchFamily="18" charset="0"/>
              </a:rPr>
              <a:t>alright. </a:t>
            </a:r>
          </a:p>
          <a:p>
            <a:pPr>
              <a:spcBef>
                <a:spcPts val="0"/>
              </a:spcBef>
              <a:spcAft>
                <a:spcPts val="800"/>
              </a:spcAft>
            </a:pPr>
            <a:r>
              <a:rPr lang="en-US" sz="1600" i="1" dirty="0" smtClean="0">
                <a:latin typeface="Garamond" panose="02020404030301010803" pitchFamily="18" charset="0"/>
              </a:rPr>
              <a:t>Unfortunately, Andy upset Peter, so Peter left early. Pat came looking for Peter, but he’</a:t>
            </a:r>
            <a:r>
              <a:rPr lang="en-US" sz="1600" b="1" i="1" dirty="0" smtClean="0">
                <a:latin typeface="Garamond" panose="02020404030301010803" pitchFamily="18" charset="0"/>
              </a:rPr>
              <a:t>d </a:t>
            </a:r>
            <a:r>
              <a:rPr lang="en-US" sz="1600" i="1" dirty="0" smtClean="0">
                <a:latin typeface="Garamond" panose="02020404030301010803" pitchFamily="18" charset="0"/>
              </a:rPr>
              <a:t>already </a:t>
            </a:r>
            <a:r>
              <a:rPr lang="en-US" sz="1600" b="1" i="1" dirty="0" smtClean="0">
                <a:latin typeface="Garamond" panose="02020404030301010803" pitchFamily="18" charset="0"/>
              </a:rPr>
              <a:t>gone</a:t>
            </a:r>
            <a:r>
              <a:rPr lang="en-US" sz="1600" i="1" dirty="0" smtClean="0">
                <a:latin typeface="Garamond" panose="02020404030301010803" pitchFamily="18" charset="0"/>
              </a:rPr>
              <a:t>.</a:t>
            </a:r>
          </a:p>
          <a:p>
            <a:pPr>
              <a:spcBef>
                <a:spcPts val="0"/>
              </a:spcBef>
              <a:spcAft>
                <a:spcPts val="800"/>
              </a:spcAft>
            </a:pPr>
            <a:r>
              <a:rPr lang="en-US" sz="1600" i="1" dirty="0" smtClean="0">
                <a:latin typeface="Garamond" panose="02020404030301010803" pitchFamily="18" charset="0"/>
              </a:rPr>
              <a:t>John felt tired. He</a:t>
            </a:r>
            <a:r>
              <a:rPr lang="en-US" sz="1600" b="1" i="1" dirty="0" smtClean="0">
                <a:latin typeface="Garamond" panose="02020404030301010803" pitchFamily="18" charset="0"/>
              </a:rPr>
              <a:t>’d been working</a:t>
            </a:r>
            <a:r>
              <a:rPr lang="en-US" sz="1600" i="1" dirty="0" smtClean="0">
                <a:latin typeface="Garamond" panose="02020404030301010803" pitchFamily="18" charset="0"/>
              </a:rPr>
              <a:t> all day to prepare for the dinner. It was time for bed.</a:t>
            </a: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5</a:t>
            </a:fld>
            <a:endParaRPr lang="en-US" sz="1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1629193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77776191"/>
              </p:ext>
            </p:extLst>
          </p:nvPr>
        </p:nvGraphicFramePr>
        <p:xfrm>
          <a:off x="255333" y="783773"/>
          <a:ext cx="6356553" cy="386716"/>
        </p:xfrm>
        <a:graphic>
          <a:graphicData uri="http://schemas.openxmlformats.org/drawingml/2006/table">
            <a:tbl>
              <a:tblPr firstRow="1" bandRow="1"/>
              <a:tblGrid>
                <a:gridCol w="2118851">
                  <a:extLst>
                    <a:ext uri="{9D8B030D-6E8A-4147-A177-3AD203B41FA5}">
                      <a16:colId xmlns:a16="http://schemas.microsoft.com/office/drawing/2014/main" val="1847047324"/>
                    </a:ext>
                  </a:extLst>
                </a:gridCol>
                <a:gridCol w="2118851">
                  <a:extLst>
                    <a:ext uri="{9D8B030D-6E8A-4147-A177-3AD203B41FA5}">
                      <a16:colId xmlns:a16="http://schemas.microsoft.com/office/drawing/2014/main" val="175948351"/>
                    </a:ext>
                  </a:extLst>
                </a:gridCol>
                <a:gridCol w="2118851">
                  <a:extLst>
                    <a:ext uri="{9D8B030D-6E8A-4147-A177-3AD203B41FA5}">
                      <a16:colId xmlns:a16="http://schemas.microsoft.com/office/drawing/2014/main" val="816875167"/>
                    </a:ext>
                  </a:extLst>
                </a:gridCol>
              </a:tblGrid>
              <a:tr h="3131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Garamond" panose="02020404030301010803" pitchFamily="18" charset="0"/>
                        </a:rPr>
                        <a:t>Unit 3</a:t>
                      </a:r>
                    </a:p>
                    <a:p>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What a story!</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100" dirty="0" smtClean="0">
                          <a:solidFill>
                            <a:schemeClr val="tx1"/>
                          </a:solidFill>
                          <a:latin typeface="Garamond" panose="02020404030301010803" pitchFamily="18" charset="0"/>
                        </a:rPr>
                        <a:t>Narrative Tenses</a:t>
                      </a:r>
                      <a:endParaRPr lang="en-US" sz="1100" dirty="0"/>
                    </a:p>
                  </a:txBody>
                  <a:tcPr marL="51435" marR="51435" marT="25718" marB="25718">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43173449"/>
                  </a:ext>
                </a:extLst>
              </a:tr>
            </a:tbl>
          </a:graphicData>
        </a:graphic>
      </p:graphicFrame>
      <p:sp>
        <p:nvSpPr>
          <p:cNvPr id="9" name="Text Placeholder 8"/>
          <p:cNvSpPr>
            <a:spLocks noGrp="1"/>
          </p:cNvSpPr>
          <p:nvPr>
            <p:ph type="body" sz="half" idx="2"/>
          </p:nvPr>
        </p:nvSpPr>
        <p:spPr>
          <a:xfrm>
            <a:off x="427007" y="1296211"/>
            <a:ext cx="6184879" cy="7759274"/>
          </a:xfrm>
        </p:spPr>
        <p:txBody>
          <a:bodyPr anchor="t">
            <a:noAutofit/>
          </a:bodyPr>
          <a:lstStyle/>
          <a:p>
            <a:pPr algn="just">
              <a:spcBef>
                <a:spcPts val="0"/>
              </a:spcBef>
              <a:spcAft>
                <a:spcPts val="800"/>
              </a:spcAft>
            </a:pPr>
            <a:r>
              <a:rPr lang="en-US" sz="1600" cap="small" dirty="0" smtClean="0">
                <a:latin typeface="Garamond" panose="02020404030301010803" pitchFamily="18" charset="0"/>
              </a:rPr>
              <a:t>Time clauses</a:t>
            </a:r>
          </a:p>
          <a:p>
            <a:pPr algn="just">
              <a:spcBef>
                <a:spcPts val="0"/>
              </a:spcBef>
              <a:spcAft>
                <a:spcPts val="800"/>
              </a:spcAft>
            </a:pPr>
            <a:r>
              <a:rPr lang="en-US" sz="1600" dirty="0" smtClean="0">
                <a:latin typeface="Garamond" panose="02020404030301010803" pitchFamily="18" charset="0"/>
              </a:rPr>
              <a:t>A </a:t>
            </a:r>
            <a:r>
              <a:rPr lang="en-US" sz="1600" b="1" dirty="0" smtClean="0">
                <a:latin typeface="Garamond" panose="02020404030301010803" pitchFamily="18" charset="0"/>
              </a:rPr>
              <a:t>conjunction</a:t>
            </a:r>
            <a:r>
              <a:rPr lang="en-US" sz="1600" dirty="0" smtClean="0">
                <a:latin typeface="Garamond" panose="02020404030301010803" pitchFamily="18" charset="0"/>
              </a:rPr>
              <a:t> is a word that connects two or more parts of a sentence.</a:t>
            </a:r>
          </a:p>
          <a:p>
            <a:pPr algn="just">
              <a:spcBef>
                <a:spcPts val="0"/>
              </a:spcBef>
              <a:spcAft>
                <a:spcPts val="800"/>
              </a:spcAft>
            </a:pPr>
            <a:r>
              <a:rPr lang="en-US" sz="1600" dirty="0">
                <a:latin typeface="Garamond" panose="02020404030301010803" pitchFamily="18" charset="0"/>
              </a:rPr>
              <a:t>1. We can use time conjunctions to talk about two actions that </a:t>
            </a:r>
            <a:r>
              <a:rPr lang="en-US" sz="1600" dirty="0" smtClean="0">
                <a:latin typeface="Garamond" panose="02020404030301010803" pitchFamily="18" charset="0"/>
              </a:rPr>
              <a:t>happen one </a:t>
            </a:r>
            <a:r>
              <a:rPr lang="en-US" sz="1600" dirty="0">
                <a:latin typeface="Garamond" panose="02020404030301010803" pitchFamily="18" charset="0"/>
              </a:rPr>
              <a:t>after the other. Usually the Past Perfect is not necessary in </a:t>
            </a:r>
            <a:r>
              <a:rPr lang="en-US" sz="1600" dirty="0" smtClean="0">
                <a:latin typeface="Garamond" panose="02020404030301010803" pitchFamily="18" charset="0"/>
              </a:rPr>
              <a:t>these cases</a:t>
            </a:r>
            <a:r>
              <a:rPr lang="en-US" sz="1600" dirty="0">
                <a:latin typeface="Garamond" panose="02020404030301010803" pitchFamily="18" charset="0"/>
              </a:rPr>
              <a:t>, although it can be used</a:t>
            </a:r>
            <a:r>
              <a:rPr lang="en-US" sz="1600" dirty="0" smtClean="0">
                <a:latin typeface="Garamond" panose="02020404030301010803" pitchFamily="18" charset="0"/>
              </a:rPr>
              <a:t>.</a:t>
            </a:r>
            <a:endParaRPr lang="en-US" sz="1600" dirty="0">
              <a:latin typeface="Garamond" panose="02020404030301010803" pitchFamily="18" charset="0"/>
            </a:endParaRPr>
          </a:p>
          <a:p>
            <a:pPr algn="just">
              <a:spcBef>
                <a:spcPts val="0"/>
              </a:spcBef>
              <a:spcAft>
                <a:spcPts val="800"/>
              </a:spcAft>
            </a:pPr>
            <a:r>
              <a:rPr lang="en-US" sz="1600" i="1" dirty="0" smtClean="0">
                <a:latin typeface="Garamond" panose="02020404030301010803" pitchFamily="18" charset="0"/>
              </a:rPr>
              <a:t>As </a:t>
            </a:r>
            <a:r>
              <a:rPr lang="en-US" sz="1600" i="1" dirty="0">
                <a:latin typeface="Garamond" panose="02020404030301010803" pitchFamily="18" charset="0"/>
              </a:rPr>
              <a:t>soon as the guests </a:t>
            </a:r>
            <a:r>
              <a:rPr lang="en-US" sz="1600" b="1" i="1" dirty="0">
                <a:latin typeface="Garamond" panose="02020404030301010803" pitchFamily="18" charset="0"/>
              </a:rPr>
              <a:t>left/had left</a:t>
            </a:r>
            <a:r>
              <a:rPr lang="en-US" sz="1600" i="1" dirty="0">
                <a:latin typeface="Garamond" panose="02020404030301010803" pitchFamily="18" charset="0"/>
              </a:rPr>
              <a:t>, I </a:t>
            </a:r>
            <a:r>
              <a:rPr lang="en-US" sz="1600" b="1" i="1" dirty="0">
                <a:latin typeface="Garamond" panose="02020404030301010803" pitchFamily="18" charset="0"/>
              </a:rPr>
              <a:t>started</a:t>
            </a:r>
            <a:r>
              <a:rPr lang="en-US" sz="1600" i="1" dirty="0">
                <a:latin typeface="Garamond" panose="02020404030301010803" pitchFamily="18" charset="0"/>
              </a:rPr>
              <a:t> tidying up.</a:t>
            </a:r>
          </a:p>
          <a:p>
            <a:pPr algn="just">
              <a:spcBef>
                <a:spcPts val="0"/>
              </a:spcBef>
              <a:spcAft>
                <a:spcPts val="800"/>
              </a:spcAft>
            </a:pPr>
            <a:r>
              <a:rPr lang="en-US" sz="1600" i="1" dirty="0" smtClean="0">
                <a:latin typeface="Garamond" panose="02020404030301010803" pitchFamily="18" charset="0"/>
              </a:rPr>
              <a:t>I </a:t>
            </a:r>
            <a:r>
              <a:rPr lang="en-US" sz="1600" b="1" i="1" dirty="0" smtClean="0">
                <a:latin typeface="Garamond" panose="02020404030301010803" pitchFamily="18" charset="0"/>
              </a:rPr>
              <a:t>sat</a:t>
            </a:r>
            <a:r>
              <a:rPr lang="en-US" sz="1600" i="1" dirty="0" smtClean="0">
                <a:latin typeface="Garamond" panose="02020404030301010803" pitchFamily="18" charset="0"/>
              </a:rPr>
              <a:t> outside until the sun </a:t>
            </a:r>
            <a:r>
              <a:rPr lang="en-US" sz="1600" b="1" i="1" dirty="0" smtClean="0">
                <a:latin typeface="Garamond" panose="02020404030301010803" pitchFamily="18" charset="0"/>
              </a:rPr>
              <a:t>had gone/went down</a:t>
            </a:r>
            <a:r>
              <a:rPr lang="en-US" sz="1600" i="1" dirty="0" smtClean="0">
                <a:latin typeface="Garamond" panose="02020404030301010803" pitchFamily="18" charset="0"/>
              </a:rPr>
              <a:t>.</a:t>
            </a:r>
          </a:p>
          <a:p>
            <a:pPr algn="just">
              <a:spcBef>
                <a:spcPts val="0"/>
              </a:spcBef>
              <a:spcAft>
                <a:spcPts val="800"/>
              </a:spcAft>
            </a:pPr>
            <a:endParaRPr lang="en-US" sz="1600" dirty="0" smtClean="0">
              <a:latin typeface="Garamond" panose="02020404030301010803" pitchFamily="18" charset="0"/>
            </a:endParaRPr>
          </a:p>
          <a:p>
            <a:pPr algn="just">
              <a:spcBef>
                <a:spcPts val="0"/>
              </a:spcBef>
              <a:spcAft>
                <a:spcPts val="800"/>
              </a:spcAft>
            </a:pPr>
            <a:r>
              <a:rPr lang="en-US" sz="1600" dirty="0" smtClean="0">
                <a:latin typeface="Garamond" panose="02020404030301010803" pitchFamily="18" charset="0"/>
              </a:rPr>
              <a:t>2</a:t>
            </a:r>
            <a:r>
              <a:rPr lang="en-US" sz="1600" dirty="0">
                <a:latin typeface="Garamond" panose="02020404030301010803" pitchFamily="18" charset="0"/>
              </a:rPr>
              <a:t>. The Past Perfect can help to make the first action seem </a:t>
            </a:r>
            <a:r>
              <a:rPr lang="en-US" sz="1600" dirty="0" smtClean="0">
                <a:latin typeface="Garamond" panose="02020404030301010803" pitchFamily="18" charset="0"/>
              </a:rPr>
              <a:t>separate, independent </a:t>
            </a:r>
            <a:r>
              <a:rPr lang="en-US" sz="1600" dirty="0">
                <a:latin typeface="Garamond" panose="02020404030301010803" pitchFamily="18" charset="0"/>
              </a:rPr>
              <a:t>of the second, or completed before the second </a:t>
            </a:r>
            <a:r>
              <a:rPr lang="en-US" sz="1600" dirty="0" smtClean="0">
                <a:latin typeface="Garamond" panose="02020404030301010803" pitchFamily="18" charset="0"/>
              </a:rPr>
              <a:t>action started.</a:t>
            </a:r>
            <a:endParaRPr lang="en-US" sz="1600" dirty="0">
              <a:latin typeface="Garamond" panose="02020404030301010803" pitchFamily="18" charset="0"/>
            </a:endParaRPr>
          </a:p>
          <a:p>
            <a:pPr algn="just">
              <a:spcBef>
                <a:spcPts val="0"/>
              </a:spcBef>
              <a:spcAft>
                <a:spcPts val="800"/>
              </a:spcAft>
            </a:pPr>
            <a:r>
              <a:rPr lang="en-US" sz="1600" i="1" dirty="0">
                <a:latin typeface="Garamond" panose="02020404030301010803" pitchFamily="18" charset="0"/>
              </a:rPr>
              <a:t>We stayed up until all the guests </a:t>
            </a:r>
            <a:r>
              <a:rPr lang="en-US" sz="1600" b="1" i="1" dirty="0">
                <a:latin typeface="Garamond" panose="02020404030301010803" pitchFamily="18" charset="0"/>
              </a:rPr>
              <a:t>had gone</a:t>
            </a:r>
            <a:r>
              <a:rPr lang="en-US" sz="1600" i="1" dirty="0" smtClean="0">
                <a:latin typeface="Garamond" panose="02020404030301010803" pitchFamily="18" charset="0"/>
              </a:rPr>
              <a:t>.</a:t>
            </a:r>
          </a:p>
          <a:p>
            <a:pPr algn="just">
              <a:spcBef>
                <a:spcPts val="0"/>
              </a:spcBef>
              <a:spcAft>
                <a:spcPts val="800"/>
              </a:spcAft>
            </a:pPr>
            <a:endParaRPr lang="en-US" sz="1600" dirty="0" smtClean="0">
              <a:latin typeface="Garamond" panose="02020404030301010803" pitchFamily="18" charset="0"/>
            </a:endParaRPr>
          </a:p>
          <a:p>
            <a:pPr algn="just">
              <a:spcBef>
                <a:spcPts val="0"/>
              </a:spcBef>
              <a:spcAft>
                <a:spcPts val="800"/>
              </a:spcAft>
            </a:pPr>
            <a:r>
              <a:rPr lang="en-US" sz="1600" dirty="0">
                <a:latin typeface="Garamond" panose="02020404030301010803" pitchFamily="18" charset="0"/>
              </a:rPr>
              <a:t>3. Two verbs in the Past Simple can suggest that the first action </a:t>
            </a:r>
            <a:r>
              <a:rPr lang="en-US" sz="1600" dirty="0" smtClean="0">
                <a:latin typeface="Garamond" panose="02020404030301010803" pitchFamily="18" charset="0"/>
              </a:rPr>
              <a:t>led into </a:t>
            </a:r>
            <a:r>
              <a:rPr lang="en-US" sz="1600" dirty="0">
                <a:latin typeface="Garamond" panose="02020404030301010803" pitchFamily="18" charset="0"/>
              </a:rPr>
              <a:t>the other, or that one caused the other to </a:t>
            </a:r>
            <a:r>
              <a:rPr lang="en-US" sz="1600" dirty="0" smtClean="0">
                <a:latin typeface="Garamond" panose="02020404030301010803" pitchFamily="18" charset="0"/>
              </a:rPr>
              <a:t>happen.</a:t>
            </a:r>
            <a:endParaRPr lang="en-US" sz="1600" dirty="0">
              <a:latin typeface="Garamond" panose="02020404030301010803" pitchFamily="18" charset="0"/>
            </a:endParaRPr>
          </a:p>
          <a:p>
            <a:pPr algn="just">
              <a:spcBef>
                <a:spcPts val="0"/>
              </a:spcBef>
              <a:spcAft>
                <a:spcPts val="800"/>
              </a:spcAft>
            </a:pPr>
            <a:r>
              <a:rPr lang="en-US" sz="1600" i="1" dirty="0">
                <a:latin typeface="Garamond" panose="02020404030301010803" pitchFamily="18" charset="0"/>
              </a:rPr>
              <a:t>As soon as the alarm </a:t>
            </a:r>
            <a:r>
              <a:rPr lang="en-US" sz="1600" b="1" i="1" dirty="0">
                <a:latin typeface="Garamond" panose="02020404030301010803" pitchFamily="18" charset="0"/>
              </a:rPr>
              <a:t>went off</a:t>
            </a:r>
            <a:r>
              <a:rPr lang="en-US" sz="1600" i="1" dirty="0">
                <a:latin typeface="Garamond" panose="02020404030301010803" pitchFamily="18" charset="0"/>
              </a:rPr>
              <a:t>, I </a:t>
            </a:r>
            <a:r>
              <a:rPr lang="en-US" sz="1600" b="1" i="1" dirty="0">
                <a:latin typeface="Garamond" panose="02020404030301010803" pitchFamily="18" charset="0"/>
              </a:rPr>
              <a:t>got up</a:t>
            </a:r>
            <a:r>
              <a:rPr lang="en-US" sz="1600" b="1" i="1" dirty="0" smtClean="0">
                <a:latin typeface="Garamond" panose="02020404030301010803" pitchFamily="18" charset="0"/>
              </a:rPr>
              <a:t>.</a:t>
            </a:r>
          </a:p>
          <a:p>
            <a:pPr algn="just">
              <a:spcBef>
                <a:spcPts val="0"/>
              </a:spcBef>
              <a:spcAft>
                <a:spcPts val="800"/>
              </a:spcAft>
            </a:pPr>
            <a:endParaRPr lang="en-US" sz="1600" dirty="0" smtClean="0">
              <a:latin typeface="Garamond" panose="02020404030301010803" pitchFamily="18" charset="0"/>
            </a:endParaRPr>
          </a:p>
          <a:p>
            <a:pPr algn="just">
              <a:spcBef>
                <a:spcPts val="0"/>
              </a:spcBef>
              <a:spcAft>
                <a:spcPts val="800"/>
              </a:spcAft>
            </a:pPr>
            <a:r>
              <a:rPr lang="en-US" sz="1600" dirty="0" smtClean="0">
                <a:latin typeface="Garamond" panose="02020404030301010803" pitchFamily="18" charset="0"/>
              </a:rPr>
              <a:t>4</a:t>
            </a:r>
            <a:r>
              <a:rPr lang="en-US" sz="1600" dirty="0">
                <a:latin typeface="Garamond" panose="02020404030301010803" pitchFamily="18" charset="0"/>
              </a:rPr>
              <a:t>. The Past Perfect is more common with </a:t>
            </a:r>
            <a:r>
              <a:rPr lang="en-US" sz="1600" i="1" dirty="0">
                <a:latin typeface="Garamond" panose="02020404030301010803" pitchFamily="18" charset="0"/>
              </a:rPr>
              <a:t>when</a:t>
            </a:r>
            <a:r>
              <a:rPr lang="en-US" sz="1600" dirty="0">
                <a:latin typeface="Garamond" panose="02020404030301010803" pitchFamily="18" charset="0"/>
              </a:rPr>
              <a:t> because it </a:t>
            </a:r>
            <a:r>
              <a:rPr lang="en-US" sz="1600" dirty="0" smtClean="0">
                <a:latin typeface="Garamond" panose="02020404030301010803" pitchFamily="18" charset="0"/>
              </a:rPr>
              <a:t>is ambiguous</a:t>
            </a:r>
            <a:r>
              <a:rPr lang="en-US" sz="1600" dirty="0">
                <a:latin typeface="Garamond" panose="02020404030301010803" pitchFamily="18" charset="0"/>
              </a:rPr>
              <a:t>. The other conjunctions are more specific, so the </a:t>
            </a:r>
            <a:r>
              <a:rPr lang="en-US" sz="1600" dirty="0" smtClean="0">
                <a:latin typeface="Garamond" panose="02020404030301010803" pitchFamily="18" charset="0"/>
              </a:rPr>
              <a:t>Past </a:t>
            </a:r>
            <a:r>
              <a:rPr lang="en-US" sz="1600" dirty="0">
                <a:latin typeface="Garamond" panose="02020404030301010803" pitchFamily="18" charset="0"/>
              </a:rPr>
              <a:t>Perfect is not so essential</a:t>
            </a:r>
            <a:r>
              <a:rPr lang="en-US" sz="1600" dirty="0" smtClean="0">
                <a:latin typeface="Garamond" panose="02020404030301010803" pitchFamily="18" charset="0"/>
              </a:rPr>
              <a:t>.</a:t>
            </a:r>
          </a:p>
          <a:p>
            <a:pPr algn="just">
              <a:spcBef>
                <a:spcPts val="0"/>
              </a:spcBef>
              <a:spcAft>
                <a:spcPts val="800"/>
              </a:spcAft>
            </a:pPr>
            <a:r>
              <a:rPr lang="en-US" sz="1600" i="1" dirty="0" smtClean="0">
                <a:latin typeface="Garamond" panose="02020404030301010803" pitchFamily="18" charset="0"/>
              </a:rPr>
              <a:t>As soon as all the guests </a:t>
            </a:r>
            <a:r>
              <a:rPr lang="en-US" sz="1600" b="1" i="1" dirty="0" smtClean="0">
                <a:latin typeface="Garamond" panose="02020404030301010803" pitchFamily="18" charset="0"/>
              </a:rPr>
              <a:t>left</a:t>
            </a:r>
            <a:r>
              <a:rPr lang="en-US" sz="1600" i="1" dirty="0" smtClean="0">
                <a:latin typeface="Garamond" panose="02020404030301010803" pitchFamily="18" charset="0"/>
              </a:rPr>
              <a:t>, I tidied the house.</a:t>
            </a:r>
            <a:endParaRPr lang="en-US" sz="1600" i="1" dirty="0">
              <a:latin typeface="Garamond" panose="02020404030301010803" pitchFamily="18" charset="0"/>
            </a:endParaRPr>
          </a:p>
          <a:p>
            <a:pPr algn="just">
              <a:spcBef>
                <a:spcPts val="0"/>
              </a:spcBef>
              <a:spcAft>
                <a:spcPts val="800"/>
              </a:spcAft>
            </a:pPr>
            <a:r>
              <a:rPr lang="en-US" sz="1600" i="1" dirty="0">
                <a:latin typeface="Garamond" panose="02020404030301010803" pitchFamily="18" charset="0"/>
              </a:rPr>
              <a:t>Before I </a:t>
            </a:r>
            <a:r>
              <a:rPr lang="en-US" sz="1600" b="1" i="1" dirty="0">
                <a:latin typeface="Garamond" panose="02020404030301010803" pitchFamily="18" charset="0"/>
              </a:rPr>
              <a:t>met</a:t>
            </a:r>
            <a:r>
              <a:rPr lang="en-US" sz="1600" i="1" dirty="0">
                <a:latin typeface="Garamond" panose="02020404030301010803" pitchFamily="18" charset="0"/>
              </a:rPr>
              <a:t> you, I didn't know the meaning of kindness.</a:t>
            </a:r>
          </a:p>
          <a:p>
            <a:pPr algn="just">
              <a:spcBef>
                <a:spcPts val="0"/>
              </a:spcBef>
              <a:spcAft>
                <a:spcPts val="800"/>
              </a:spcAft>
            </a:pPr>
            <a:r>
              <a:rPr lang="en-US" sz="1600" i="1" dirty="0">
                <a:latin typeface="Garamond" panose="02020404030301010803" pitchFamily="18" charset="0"/>
              </a:rPr>
              <a:t>When I </a:t>
            </a:r>
            <a:r>
              <a:rPr lang="en-US" sz="1600" b="1" i="1" dirty="0">
                <a:latin typeface="Garamond" panose="02020404030301010803" pitchFamily="18" charset="0"/>
              </a:rPr>
              <a:t>opened</a:t>
            </a:r>
            <a:r>
              <a:rPr lang="en-US" sz="1600" i="1" dirty="0">
                <a:latin typeface="Garamond" panose="02020404030301010803" pitchFamily="18" charset="0"/>
              </a:rPr>
              <a:t> the door, the cat jumped out.</a:t>
            </a:r>
          </a:p>
          <a:p>
            <a:pPr algn="just">
              <a:spcBef>
                <a:spcPts val="0"/>
              </a:spcBef>
              <a:spcAft>
                <a:spcPts val="800"/>
              </a:spcAft>
            </a:pPr>
            <a:r>
              <a:rPr lang="en-US" sz="1600" i="1" dirty="0">
                <a:latin typeface="Garamond" panose="02020404030301010803" pitchFamily="18" charset="0"/>
              </a:rPr>
              <a:t>When I</a:t>
            </a:r>
            <a:r>
              <a:rPr lang="en-US" sz="1600" b="1" i="1" dirty="0">
                <a:latin typeface="Garamond" panose="02020404030301010803" pitchFamily="18" charset="0"/>
              </a:rPr>
              <a:t>'d opened </a:t>
            </a:r>
            <a:r>
              <a:rPr lang="en-US" sz="1600" i="1" dirty="0">
                <a:latin typeface="Garamond" panose="02020404030301010803" pitchFamily="18" charset="0"/>
              </a:rPr>
              <a:t>the mail, I made another cup of tea.</a:t>
            </a:r>
            <a:endParaRPr lang="en-US" sz="1600" i="1" dirty="0" smtClean="0">
              <a:latin typeface="Garamond" panose="02020404030301010803" pitchFamily="18" charset="0"/>
            </a:endParaRPr>
          </a:p>
        </p:txBody>
      </p:sp>
      <p:sp>
        <p:nvSpPr>
          <p:cNvPr id="11" name="Slide Number Placeholder 10"/>
          <p:cNvSpPr>
            <a:spLocks noGrp="1"/>
          </p:cNvSpPr>
          <p:nvPr>
            <p:ph type="sldNum" sz="quarter" idx="12"/>
          </p:nvPr>
        </p:nvSpPr>
        <p:spPr/>
        <p:txBody>
          <a:bodyPr/>
          <a:lstStyle/>
          <a:p>
            <a:fld id="{260FA027-7F7A-4343-989B-5CDB2D8C78D4}" type="slidenum">
              <a:rPr lang="en-US" sz="1000" smtClean="0">
                <a:solidFill>
                  <a:schemeClr val="tx1"/>
                </a:solidFill>
                <a:latin typeface="Garamond" panose="02020404030301010803" pitchFamily="18" charset="0"/>
              </a:rPr>
              <a:t>6</a:t>
            </a:fld>
            <a:endParaRPr lang="en-US" sz="10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157319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Custom 2">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009999"/>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3054</TotalTime>
  <Words>1026</Words>
  <Application>Microsoft Office PowerPoint</Application>
  <PresentationFormat>A4 Paper (210x297 mm)</PresentationFormat>
  <Paragraphs>138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Garamond</vt:lpstr>
      <vt:lpstr>Gill Sans MT</vt:lpstr>
      <vt:lpstr>Wingdings 2</vt:lpstr>
      <vt:lpstr>Dividend</vt:lpstr>
      <vt:lpstr>New Headway Plus Upper-intermediate lecture notes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Headway Plus Upper-intermediate Fourth Year</dc:title>
  <dc:creator>rania arts</dc:creator>
  <cp:lastModifiedBy>Rania</cp:lastModifiedBy>
  <cp:revision>167</cp:revision>
  <dcterms:created xsi:type="dcterms:W3CDTF">2021-02-27T19:35:54Z</dcterms:created>
  <dcterms:modified xsi:type="dcterms:W3CDTF">2022-01-23T23:12:40Z</dcterms:modified>
</cp:coreProperties>
</file>